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464" r:id="rId3"/>
    <p:sldId id="301" r:id="rId4"/>
    <p:sldId id="302" r:id="rId5"/>
    <p:sldId id="303" r:id="rId6"/>
    <p:sldId id="346" r:id="rId7"/>
    <p:sldId id="351" r:id="rId8"/>
    <p:sldId id="348" r:id="rId9"/>
    <p:sldId id="349" r:id="rId10"/>
    <p:sldId id="350" r:id="rId11"/>
    <p:sldId id="300" r:id="rId12"/>
    <p:sldId id="305" r:id="rId13"/>
    <p:sldId id="316" r:id="rId14"/>
    <p:sldId id="317" r:id="rId15"/>
    <p:sldId id="319" r:id="rId16"/>
    <p:sldId id="307" r:id="rId17"/>
    <p:sldId id="465" r:id="rId18"/>
    <p:sldId id="308" r:id="rId19"/>
    <p:sldId id="315" r:id="rId20"/>
    <p:sldId id="335" r:id="rId21"/>
    <p:sldId id="352" r:id="rId22"/>
    <p:sldId id="466" r:id="rId23"/>
    <p:sldId id="336" r:id="rId24"/>
    <p:sldId id="337" r:id="rId25"/>
    <p:sldId id="338" r:id="rId26"/>
    <p:sldId id="467" r:id="rId27"/>
    <p:sldId id="422" r:id="rId28"/>
    <p:sldId id="378" r:id="rId29"/>
    <p:sldId id="380" r:id="rId30"/>
    <p:sldId id="384" r:id="rId31"/>
    <p:sldId id="372" r:id="rId32"/>
    <p:sldId id="406" r:id="rId33"/>
    <p:sldId id="407" r:id="rId34"/>
    <p:sldId id="373" r:id="rId35"/>
    <p:sldId id="367" r:id="rId36"/>
    <p:sldId id="368" r:id="rId37"/>
    <p:sldId id="390" r:id="rId38"/>
    <p:sldId id="391" r:id="rId39"/>
    <p:sldId id="392" r:id="rId40"/>
    <p:sldId id="393" r:id="rId41"/>
    <p:sldId id="394" r:id="rId42"/>
    <p:sldId id="468" r:id="rId43"/>
    <p:sldId id="423" r:id="rId44"/>
    <p:sldId id="424" r:id="rId45"/>
    <p:sldId id="425" r:id="rId46"/>
    <p:sldId id="461" r:id="rId47"/>
    <p:sldId id="426" r:id="rId48"/>
    <p:sldId id="427" r:id="rId49"/>
    <p:sldId id="429" r:id="rId50"/>
    <p:sldId id="430" r:id="rId51"/>
    <p:sldId id="470" r:id="rId52"/>
    <p:sldId id="432" r:id="rId53"/>
    <p:sldId id="433" r:id="rId54"/>
    <p:sldId id="434" r:id="rId55"/>
    <p:sldId id="435" r:id="rId56"/>
    <p:sldId id="436" r:id="rId57"/>
    <p:sldId id="437" r:id="rId58"/>
    <p:sldId id="438" r:id="rId59"/>
    <p:sldId id="439" r:id="rId60"/>
    <p:sldId id="440" r:id="rId61"/>
    <p:sldId id="441" r:id="rId62"/>
    <p:sldId id="442" r:id="rId63"/>
    <p:sldId id="443" r:id="rId64"/>
    <p:sldId id="462" r:id="rId65"/>
    <p:sldId id="445" r:id="rId66"/>
    <p:sldId id="463" r:id="rId67"/>
    <p:sldId id="451" r:id="rId6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55" userDrawn="1">
          <p15:clr>
            <a:srgbClr val="A4A3A4"/>
          </p15:clr>
        </p15:guide>
        <p15:guide id="2" pos="3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94095" autoAdjust="0"/>
  </p:normalViewPr>
  <p:slideViewPr>
    <p:cSldViewPr snapToGrid="0" showGuides="1">
      <p:cViewPr varScale="1">
        <p:scale>
          <a:sx n="68" d="100"/>
          <a:sy n="68" d="100"/>
        </p:scale>
        <p:origin x="-1302" y="-102"/>
      </p:cViewPr>
      <p:guideLst>
        <p:guide orient="horz" pos="2455"/>
        <p:guide pos="385"/>
      </p:guideLst>
    </p:cSldViewPr>
  </p:slideViewPr>
  <p:outlineViewPr>
    <p:cViewPr>
      <p:scale>
        <a:sx n="33" d="100"/>
        <a:sy n="33" d="100"/>
      </p:scale>
      <p:origin x="0" y="-622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BF9E7-727F-4E71-8E54-2997EF03C337}" type="datetimeFigureOut">
              <a:rPr kumimoji="1" lang="ja-JP" altLang="en-US" smtClean="0"/>
              <a:t>2017/10/24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CCFCF-E70F-4500-8558-6DE3CDD86700}" type="slidenum">
              <a:rPr kumimoji="1" lang="ja-JP" altLang="en-US" smtClean="0"/>
              <a:t>‹#›</a:t>
            </a:fld>
            <a:endParaRPr kumimoji="1" lang="ja-JP" altLang="en-US"/>
          </a:p>
        </p:txBody>
      </p:sp>
    </p:spTree>
    <p:extLst>
      <p:ext uri="{BB962C8B-B14F-4D97-AF65-F5344CB8AC3E}">
        <p14:creationId xmlns:p14="http://schemas.microsoft.com/office/powerpoint/2010/main" val="35270626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rtl="0" eaLnBrk="1" fontAlgn="auto" latinLnBrk="0" hangingPunct="1">
              <a:spcBef>
                <a:spcPts val="0"/>
              </a:spcBef>
              <a:spcAft>
                <a:spcPts val="0"/>
              </a:spcAft>
            </a:pPr>
            <a:r>
              <a:rPr kumimoji="1" lang="ja-JP" altLang="en-US" dirty="0" smtClean="0"/>
              <a:t>「ひきこもり」とは、病名ではなく、症候群であり、「ひきこもり」と言う病気があるわけではありません。</a:t>
            </a:r>
            <a:r>
              <a:rPr kumimoji="1" lang="ja-JP" altLang="ja-JP"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自宅にひきこもっている</a:t>
            </a:r>
            <a:r>
              <a:rPr kumimoji="1" lang="ja-JP" altLang="en-US"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（書店やコンビニなど、</a:t>
            </a:r>
            <a:r>
              <a:rPr kumimoji="1" lang="ja-JP" altLang="ja-JP" sz="1200" b="0" i="0" u="none" strike="noStrike" kern="1200" dirty="0" smtClean="0">
                <a:solidFill>
                  <a:srgbClr val="000000"/>
                </a:solidFill>
                <a:effectLst/>
                <a:latin typeface="ＭＳ Ｐゴシック" panose="020B0600070205080204" pitchFamily="50" charset="-128"/>
                <a:ea typeface="+mn-ea"/>
              </a:rPr>
              <a:t>親密な会話を必要としないところは、安定してくると行くこともある</a:t>
            </a:r>
            <a:r>
              <a:rPr kumimoji="1" lang="ja-JP" altLang="en-US" sz="1200" b="0" i="0" u="none" strike="noStrike" kern="1200" dirty="0" smtClean="0">
                <a:solidFill>
                  <a:srgbClr val="000000"/>
                </a:solidFill>
                <a:effectLst/>
                <a:latin typeface="ＭＳ Ｐゴシック" panose="020B0600070205080204" pitchFamily="50" charset="-128"/>
                <a:ea typeface="+mn-ea"/>
              </a:rPr>
              <a:t>）、</a:t>
            </a:r>
            <a:r>
              <a:rPr kumimoji="1" lang="ja-JP" altLang="ja-JP"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学校や会社にも行かない</a:t>
            </a:r>
            <a:r>
              <a:rPr kumimoji="1" lang="ja-JP" altLang="en-US"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a:t>
            </a:r>
            <a:r>
              <a:rPr kumimoji="1" lang="ja-JP" altLang="ja-JP"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家族以外の親密な対人関係が無い</a:t>
            </a:r>
            <a:r>
              <a:rPr kumimoji="1" lang="ja-JP" altLang="en-US"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a:t>
            </a:r>
            <a:r>
              <a:rPr kumimoji="1" lang="ja-JP" altLang="ja-JP" sz="1200" b="0" i="0" u="none" strike="noStrike" kern="1200" dirty="0" smtClean="0">
                <a:solidFill>
                  <a:srgbClr val="000000"/>
                </a:solidFill>
                <a:effectLst/>
                <a:latin typeface="ＭＳ Ｐゴシック" panose="020B0600070205080204" pitchFamily="50" charset="-128"/>
                <a:ea typeface="+mn-ea"/>
              </a:rPr>
              <a:t>家族</a:t>
            </a:r>
            <a:r>
              <a:rPr kumimoji="1" lang="ja-JP" altLang="en-US" sz="1200" b="0" i="0" u="none" strike="noStrike" kern="1200" dirty="0" smtClean="0">
                <a:solidFill>
                  <a:srgbClr val="000000"/>
                </a:solidFill>
                <a:effectLst/>
                <a:latin typeface="ＭＳ Ｐゴシック" panose="020B0600070205080204" pitchFamily="50" charset="-128"/>
                <a:ea typeface="+mn-ea"/>
              </a:rPr>
              <a:t>の中でも、</a:t>
            </a:r>
            <a:r>
              <a:rPr kumimoji="1" lang="ja-JP" altLang="ja-JP" sz="1200" b="0" i="0" u="none" strike="noStrike" kern="1200" dirty="0" smtClean="0">
                <a:solidFill>
                  <a:srgbClr val="000000"/>
                </a:solidFill>
                <a:effectLst/>
                <a:latin typeface="ＭＳ Ｐゴシック" panose="020B0600070205080204" pitchFamily="50" charset="-128"/>
                <a:ea typeface="+mn-ea"/>
              </a:rPr>
              <a:t>同居している家族以外とは徐々に避けるようになる</a:t>
            </a:r>
            <a:r>
              <a:rPr kumimoji="1" lang="ja-JP" altLang="en-US" sz="1200" b="0" i="0" u="none" strike="noStrike" kern="1200" dirty="0" smtClean="0">
                <a:solidFill>
                  <a:srgbClr val="000000"/>
                </a:solidFill>
                <a:effectLst/>
                <a:latin typeface="ＭＳ Ｐゴシック" panose="020B0600070205080204" pitchFamily="50" charset="-128"/>
                <a:ea typeface="+mn-ea"/>
              </a:rPr>
              <a:t>）、</a:t>
            </a:r>
            <a:r>
              <a:rPr kumimoji="1" lang="ja-JP" altLang="ja-JP"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長期に続いている</a:t>
            </a:r>
            <a:r>
              <a:rPr kumimoji="1" lang="ja-JP" altLang="en-US"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a:t>
            </a:r>
            <a:endParaRPr lang="ja-JP" altLang="ja-JP" sz="11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kumimoji="1" lang="ja-JP" altLang="ja-JP"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統合失調症などの精神疾患で無い</a:t>
            </a:r>
            <a:r>
              <a:rPr kumimoji="1" lang="ja-JP" altLang="en-US"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（当初は、分かりづらかったり、関わってる途中で、統合失調症の発症をみることもある）などと定義（ひきこもりの評価・支援に関するガイドライン、</a:t>
            </a:r>
            <a:r>
              <a:rPr kumimoji="1" lang="en-US" altLang="ja-JP"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2010</a:t>
            </a:r>
            <a:r>
              <a:rPr kumimoji="1" lang="ja-JP" altLang="en-US" sz="1400" b="0" i="0" u="none" strike="noStrike" kern="1200" dirty="0" smtClean="0">
                <a:solidFill>
                  <a:srgbClr val="000000"/>
                </a:solidFill>
                <a:effectLst/>
                <a:latin typeface="HGP創英角ｺﾞｼｯｸUB" panose="020B0900000000000000" pitchFamily="50" charset="-128"/>
                <a:ea typeface="HGP創英角ｺﾞｼｯｸUB" panose="020B0900000000000000" pitchFamily="50" charset="-128"/>
              </a:rPr>
              <a:t>）されることもありますが、</a:t>
            </a:r>
            <a:r>
              <a:rPr kumimoji="1" lang="ja-JP" altLang="en-US" dirty="0" smtClean="0"/>
              <a:t>現実の「ひきこもり相談」の窓口には、この定義を満たさないひきこもり状態の人やＮＥＥＴなど、様々な人が相談に来られます。</a:t>
            </a:r>
          </a:p>
        </p:txBody>
      </p:sp>
      <p:sp>
        <p:nvSpPr>
          <p:cNvPr id="4" name="スライド番号プレースホルダー 3"/>
          <p:cNvSpPr>
            <a:spLocks noGrp="1"/>
          </p:cNvSpPr>
          <p:nvPr>
            <p:ph type="sldNum" sz="quarter" idx="10"/>
          </p:nvPr>
        </p:nvSpPr>
        <p:spPr/>
        <p:txBody>
          <a:bodyPr/>
          <a:lstStyle/>
          <a:p>
            <a:fld id="{AA2FFE64-5359-4B1C-AB06-92C009431F4D}" type="slidenum">
              <a:rPr kumimoji="1" lang="ja-JP" altLang="en-US" smtClean="0"/>
              <a:t>3</a:t>
            </a:fld>
            <a:endParaRPr kumimoji="1" lang="ja-JP" altLang="en-US"/>
          </a:p>
        </p:txBody>
      </p:sp>
    </p:spTree>
    <p:extLst>
      <p:ext uri="{BB962C8B-B14F-4D97-AF65-F5344CB8AC3E}">
        <p14:creationId xmlns:p14="http://schemas.microsoft.com/office/powerpoint/2010/main" val="1262240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B2A091-E880-4CD3-BD8B-51EA247E302A}" type="slidenum">
              <a:rPr lang="en-US" altLang="ja-JP" smtClean="0"/>
              <a:pPr fontAlgn="base">
                <a:spcBef>
                  <a:spcPct val="0"/>
                </a:spcBef>
                <a:spcAft>
                  <a:spcPct val="0"/>
                </a:spcAft>
                <a:defRPr/>
              </a:pPr>
              <a:t>55</a:t>
            </a:fld>
            <a:endParaRPr lang="en-US" altLang="ja-JP" dirty="0"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b="1" smtClean="0"/>
          </a:p>
        </p:txBody>
      </p:sp>
    </p:spTree>
    <p:extLst>
      <p:ext uri="{BB962C8B-B14F-4D97-AF65-F5344CB8AC3E}">
        <p14:creationId xmlns:p14="http://schemas.microsoft.com/office/powerpoint/2010/main" val="4048048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57FDAB-0CF4-4B7C-A2F3-17F31F133984}" type="slidenum">
              <a:rPr lang="en-US" altLang="ja-JP" smtClean="0"/>
              <a:pPr fontAlgn="base">
                <a:spcBef>
                  <a:spcPct val="0"/>
                </a:spcBef>
                <a:spcAft>
                  <a:spcPct val="0"/>
                </a:spcAft>
                <a:defRPr/>
              </a:pPr>
              <a:t>58</a:t>
            </a:fld>
            <a:endParaRPr lang="en-US" altLang="ja-JP" dirty="0"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b="1" smtClean="0"/>
          </a:p>
        </p:txBody>
      </p:sp>
    </p:spTree>
    <p:extLst>
      <p:ext uri="{BB962C8B-B14F-4D97-AF65-F5344CB8AC3E}">
        <p14:creationId xmlns:p14="http://schemas.microsoft.com/office/powerpoint/2010/main" val="268384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E3CAE0-2675-4A60-ADE5-D4609E8FC74D}" type="slidenum">
              <a:rPr lang="en-US" altLang="ja-JP" smtClean="0"/>
              <a:pPr fontAlgn="base">
                <a:spcBef>
                  <a:spcPct val="0"/>
                </a:spcBef>
                <a:spcAft>
                  <a:spcPct val="0"/>
                </a:spcAft>
                <a:defRPr/>
              </a:pPr>
              <a:t>59</a:t>
            </a:fld>
            <a:endParaRPr lang="en-US" altLang="ja-JP" dirty="0"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b="1" smtClean="0"/>
          </a:p>
        </p:txBody>
      </p:sp>
    </p:spTree>
    <p:extLst>
      <p:ext uri="{BB962C8B-B14F-4D97-AF65-F5344CB8AC3E}">
        <p14:creationId xmlns:p14="http://schemas.microsoft.com/office/powerpoint/2010/main" val="326799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16F63E-8B08-4FAF-8592-0AE3EBF23250}" type="slidenum">
              <a:rPr lang="en-US" altLang="ja-JP" smtClean="0"/>
              <a:pPr fontAlgn="base">
                <a:spcBef>
                  <a:spcPct val="0"/>
                </a:spcBef>
                <a:spcAft>
                  <a:spcPct val="0"/>
                </a:spcAft>
                <a:defRPr/>
              </a:pPr>
              <a:t>60</a:t>
            </a:fld>
            <a:endParaRPr lang="en-US" altLang="ja-JP" dirty="0"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b="1" smtClean="0"/>
          </a:p>
        </p:txBody>
      </p:sp>
    </p:spTree>
    <p:extLst>
      <p:ext uri="{BB962C8B-B14F-4D97-AF65-F5344CB8AC3E}">
        <p14:creationId xmlns:p14="http://schemas.microsoft.com/office/powerpoint/2010/main" val="354405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72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8A762-EEF9-4ACE-904F-61B54EFBEAFE}" type="slidenum">
              <a:rPr lang="ja-JP" altLang="en-US" smtClean="0"/>
              <a:pPr fontAlgn="base">
                <a:spcBef>
                  <a:spcPct val="0"/>
                </a:spcBef>
                <a:spcAft>
                  <a:spcPct val="0"/>
                </a:spcAft>
                <a:defRPr/>
              </a:pPr>
              <a:t>61</a:t>
            </a:fld>
            <a:endParaRPr lang="en-US" altLang="ja-JP" smtClean="0"/>
          </a:p>
        </p:txBody>
      </p:sp>
    </p:spTree>
    <p:extLst>
      <p:ext uri="{BB962C8B-B14F-4D97-AF65-F5344CB8AC3E}">
        <p14:creationId xmlns:p14="http://schemas.microsoft.com/office/powerpoint/2010/main" val="426656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D8EC0D-1CA2-443A-AEB1-A6727F1EC42E}" type="slidenum">
              <a:rPr kumimoji="1" lang="ja-JP" altLang="en-US" smtClean="0"/>
              <a:t>64</a:t>
            </a:fld>
            <a:endParaRPr kumimoji="1" lang="ja-JP" altLang="en-US"/>
          </a:p>
        </p:txBody>
      </p:sp>
    </p:spTree>
    <p:extLst>
      <p:ext uri="{BB962C8B-B14F-4D97-AF65-F5344CB8AC3E}">
        <p14:creationId xmlns:p14="http://schemas.microsoft.com/office/powerpoint/2010/main" val="312167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eaLnBrk="1" fontAlgn="auto" latinLnBrk="0" hangingPunct="1"/>
            <a:r>
              <a:rPr kumimoji="1" lang="ja-JP" altLang="en-US" dirty="0" smtClean="0"/>
              <a:t>ちなみに、</a:t>
            </a:r>
            <a:r>
              <a:rPr kumimoji="1" lang="en-US" altLang="ja-JP" dirty="0" smtClean="0"/>
              <a:t>NEET</a:t>
            </a:r>
            <a:r>
              <a:rPr kumimoji="1" lang="ja-JP" altLang="en-US" dirty="0" smtClean="0"/>
              <a:t>（ニート）は、もともと、イギリスの労働政策において出てきた用語であり、「</a:t>
            </a:r>
            <a:r>
              <a:rPr kumimoji="1" lang="ja-JP" altLang="ja-JP" sz="1200" b="0" i="0" u="none" strike="noStrike" kern="1200" dirty="0" smtClean="0">
                <a:solidFill>
                  <a:schemeClr val="tx1"/>
                </a:solidFill>
                <a:effectLst/>
                <a:latin typeface="+mn-lt"/>
                <a:ea typeface="+mn-ea"/>
                <a:cs typeface="+mn-cs"/>
              </a:rPr>
              <a:t>働いていない</a:t>
            </a:r>
            <a:r>
              <a:rPr kumimoji="1" lang="ja-JP" altLang="en-US" sz="1200" b="0" i="0" u="none" strike="noStrike" kern="1200" dirty="0" smtClean="0">
                <a:solidFill>
                  <a:schemeClr val="tx1"/>
                </a:solidFill>
                <a:effectLst/>
                <a:latin typeface="+mn-lt"/>
                <a:ea typeface="+mn-ea"/>
                <a:cs typeface="+mn-cs"/>
              </a:rPr>
              <a:t>」「</a:t>
            </a:r>
            <a:r>
              <a:rPr kumimoji="1" lang="ja-JP" altLang="ja-JP" sz="1200" b="0" i="0" u="none" strike="noStrike" kern="1200" dirty="0" smtClean="0">
                <a:solidFill>
                  <a:schemeClr val="tx1"/>
                </a:solidFill>
                <a:effectLst/>
                <a:latin typeface="+mn-lt"/>
                <a:ea typeface="+mn-ea"/>
                <a:cs typeface="+mn-cs"/>
              </a:rPr>
              <a:t>学校にも通っていない</a:t>
            </a:r>
            <a:r>
              <a:rPr kumimoji="1" lang="ja-JP" altLang="en-US" sz="1200" b="0" i="0" u="none" strike="noStrike" kern="1200" dirty="0" smtClean="0">
                <a:solidFill>
                  <a:schemeClr val="tx1"/>
                </a:solidFill>
                <a:effectLst/>
                <a:latin typeface="+mn-lt"/>
                <a:ea typeface="+mn-ea"/>
                <a:cs typeface="+mn-cs"/>
              </a:rPr>
              <a:t>」「</a:t>
            </a:r>
            <a:r>
              <a:rPr kumimoji="1" lang="ja-JP" altLang="ja-JP" sz="1200" b="0" i="0" u="none" strike="noStrike" kern="1200" dirty="0" smtClean="0">
                <a:solidFill>
                  <a:schemeClr val="tx1"/>
                </a:solidFill>
                <a:effectLst/>
                <a:latin typeface="+mn-lt"/>
                <a:ea typeface="+mn-ea"/>
                <a:cs typeface="+mn-cs"/>
              </a:rPr>
              <a:t>職業につくための専門的な訓練も受けていない</a:t>
            </a:r>
            <a:r>
              <a:rPr kumimoji="1" lang="ja-JP" altLang="en-US" sz="1200" b="0" i="0" u="none" strike="noStrike" kern="1200" dirty="0" smtClean="0">
                <a:solidFill>
                  <a:schemeClr val="tx1"/>
                </a:solidFill>
                <a:effectLst/>
                <a:latin typeface="+mn-lt"/>
                <a:ea typeface="+mn-ea"/>
                <a:cs typeface="+mn-cs"/>
              </a:rPr>
              <a:t>」</a:t>
            </a:r>
            <a:r>
              <a:rPr kumimoji="1" lang="ja-JP" altLang="en-US" dirty="0" smtClean="0"/>
              <a:t>ことを意味する用語です。ひきこもりも、</a:t>
            </a:r>
            <a:r>
              <a:rPr kumimoji="1" lang="en-US" altLang="ja-JP" dirty="0" smtClean="0"/>
              <a:t>NEET</a:t>
            </a:r>
            <a:r>
              <a:rPr kumimoji="1" lang="ja-JP" altLang="en-US" dirty="0" smtClean="0"/>
              <a:t>の状態にありますが、</a:t>
            </a:r>
            <a:r>
              <a:rPr kumimoji="1" lang="en-US" altLang="ja-JP" dirty="0" smtClean="0"/>
              <a:t>NEET</a:t>
            </a:r>
            <a:r>
              <a:rPr kumimoji="1" lang="ja-JP" altLang="en-US" dirty="0" smtClean="0"/>
              <a:t>といわれる状態にある人の多くは、家族や知人と遊んだり、外に出かけたりできますが、ひきこもり状態にある人は、そのような対人交流がほとんどなく、ひきこもりの背景は、仕事をしていないということ以前に、対人恐怖、集団恐怖により、十分な対人交流が難しいということが根本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D6C7F92-712A-4783-A821-C0621AEF304C}" type="slidenum">
              <a:rPr kumimoji="1" lang="ja-JP" altLang="en-US" smtClean="0"/>
              <a:t>4</a:t>
            </a:fld>
            <a:endParaRPr kumimoji="1" lang="ja-JP" altLang="en-US"/>
          </a:p>
        </p:txBody>
      </p:sp>
    </p:spTree>
    <p:extLst>
      <p:ext uri="{BB962C8B-B14F-4D97-AF65-F5344CB8AC3E}">
        <p14:creationId xmlns:p14="http://schemas.microsoft.com/office/powerpoint/2010/main" val="346302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ひきこもりの多くの生活空間は、自宅や一部の他者と交わらない場所（コンビニエンスストアや図書館など）が中心ですが、対人空間を見ると、その対象は、同居している家族や感情的なコミュニケーションを要しない相手（コンビニエンスストアの店員や図書館の窓口職員など）に限定されることが少なくありません。その様な状況をみると、「ひきこもり」の定義は、場所（生活空間）をもとにしていますが、多くは、その背景にある個人の持つ対人不安・対人恐怖、コミュニケーション能力の低下などが課題となっています。「ひきこもり」支援は、居場所の提供以前に、それぞれが持つ対人不安・対人恐怖、コミュニケーション能力の低下の改善や、それらの症状への配慮が求め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D6C7F92-712A-4783-A821-C0621AEF304C}" type="slidenum">
              <a:rPr kumimoji="1" lang="ja-JP" altLang="en-US" smtClean="0"/>
              <a:t>5</a:t>
            </a:fld>
            <a:endParaRPr kumimoji="1" lang="ja-JP" altLang="en-US"/>
          </a:p>
        </p:txBody>
      </p:sp>
    </p:spTree>
    <p:extLst>
      <p:ext uri="{BB962C8B-B14F-4D97-AF65-F5344CB8AC3E}">
        <p14:creationId xmlns:p14="http://schemas.microsoft.com/office/powerpoint/2010/main" val="350555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2FFE64-5359-4B1C-AB06-92C009431F4D}" type="slidenum">
              <a:rPr kumimoji="1" lang="ja-JP" altLang="en-US" smtClean="0"/>
              <a:t>10</a:t>
            </a:fld>
            <a:endParaRPr kumimoji="1" lang="ja-JP" altLang="en-US"/>
          </a:p>
        </p:txBody>
      </p:sp>
    </p:spTree>
    <p:extLst>
      <p:ext uri="{BB962C8B-B14F-4D97-AF65-F5344CB8AC3E}">
        <p14:creationId xmlns:p14="http://schemas.microsoft.com/office/powerpoint/2010/main" val="422899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CCCFCF-E70F-4500-8558-6DE3CDD86700}" type="slidenum">
              <a:rPr kumimoji="1" lang="ja-JP" altLang="en-US" smtClean="0"/>
              <a:t>18</a:t>
            </a:fld>
            <a:endParaRPr kumimoji="1" lang="ja-JP" altLang="en-US"/>
          </a:p>
        </p:txBody>
      </p:sp>
    </p:spTree>
    <p:extLst>
      <p:ext uri="{BB962C8B-B14F-4D97-AF65-F5344CB8AC3E}">
        <p14:creationId xmlns:p14="http://schemas.microsoft.com/office/powerpoint/2010/main" val="95329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2FFE64-5359-4B1C-AB06-92C009431F4D}" type="slidenum">
              <a:rPr kumimoji="1" lang="ja-JP" altLang="en-US" smtClean="0"/>
              <a:t>45</a:t>
            </a:fld>
            <a:endParaRPr kumimoji="1" lang="ja-JP" altLang="en-US"/>
          </a:p>
        </p:txBody>
      </p:sp>
    </p:spTree>
    <p:extLst>
      <p:ext uri="{BB962C8B-B14F-4D97-AF65-F5344CB8AC3E}">
        <p14:creationId xmlns:p14="http://schemas.microsoft.com/office/powerpoint/2010/main" val="3520619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143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F70EF062-063D-407B-A3D1-C9B163C15230}" type="slidenum">
              <a:rPr lang="ja-JP" altLang="en-US"/>
              <a:pPr/>
              <a:t>50</a:t>
            </a:fld>
            <a:endParaRPr lang="ja-JP" altLang="en-US"/>
          </a:p>
        </p:txBody>
      </p:sp>
    </p:spTree>
    <p:extLst>
      <p:ext uri="{BB962C8B-B14F-4D97-AF65-F5344CB8AC3E}">
        <p14:creationId xmlns:p14="http://schemas.microsoft.com/office/powerpoint/2010/main" val="140644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AFA033-9127-4B82-82FC-317139C8113B}" type="slidenum">
              <a:rPr lang="en-US" altLang="ja-JP" smtClean="0"/>
              <a:pPr fontAlgn="base">
                <a:spcBef>
                  <a:spcPct val="0"/>
                </a:spcBef>
                <a:spcAft>
                  <a:spcPct val="0"/>
                </a:spcAft>
                <a:defRPr/>
              </a:pPr>
              <a:t>53</a:t>
            </a:fld>
            <a:endParaRPr lang="en-US" altLang="ja-JP" dirty="0"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b="1" smtClean="0"/>
          </a:p>
        </p:txBody>
      </p:sp>
    </p:spTree>
    <p:extLst>
      <p:ext uri="{BB962C8B-B14F-4D97-AF65-F5344CB8AC3E}">
        <p14:creationId xmlns:p14="http://schemas.microsoft.com/office/powerpoint/2010/main" val="428453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609D84-39CB-4A5A-84C2-E98A11B6F4A7}" type="slidenum">
              <a:rPr lang="en-US" altLang="ja-JP" smtClean="0"/>
              <a:pPr fontAlgn="base">
                <a:spcBef>
                  <a:spcPct val="0"/>
                </a:spcBef>
                <a:spcAft>
                  <a:spcPct val="0"/>
                </a:spcAft>
                <a:defRPr/>
              </a:pPr>
              <a:t>54</a:t>
            </a:fld>
            <a:endParaRPr lang="en-US" altLang="ja-JP" dirty="0"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b="1" smtClean="0"/>
          </a:p>
        </p:txBody>
      </p:sp>
    </p:spTree>
    <p:extLst>
      <p:ext uri="{BB962C8B-B14F-4D97-AF65-F5344CB8AC3E}">
        <p14:creationId xmlns:p14="http://schemas.microsoft.com/office/powerpoint/2010/main" val="145180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2958DEB-9978-4FBF-B206-57744FBB1B17}" type="datetimeFigureOut">
              <a:rPr kumimoji="1" lang="ja-JP" altLang="en-US" smtClean="0"/>
              <a:t>2017/10/24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68268D-0671-4D3A-B069-4C609A31E7A2}" type="slidenum">
              <a:rPr kumimoji="1" lang="ja-JP" altLang="en-US" smtClean="0"/>
              <a:t>‹#›</a:t>
            </a:fld>
            <a:endParaRPr kumimoji="1" lang="ja-JP" altLang="en-US"/>
          </a:p>
        </p:txBody>
      </p:sp>
    </p:spTree>
    <p:extLst>
      <p:ext uri="{BB962C8B-B14F-4D97-AF65-F5344CB8AC3E}">
        <p14:creationId xmlns:p14="http://schemas.microsoft.com/office/powerpoint/2010/main" val="323906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167317" cy="857839"/>
          </a:xfrm>
        </p:spPr>
        <p:txBody>
          <a:bodyPr>
            <a:noAutofit/>
          </a:bodyPr>
          <a:lstStyle>
            <a:lvl1pPr>
              <a:defRPr sz="3200"/>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fld id="{B2958DEB-9978-4FBF-B206-57744FBB1B17}" type="datetimeFigureOut">
              <a:rPr kumimoji="1" lang="ja-JP" altLang="en-US" smtClean="0"/>
              <a:t>2017/10/24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68268D-0671-4D3A-B069-4C609A31E7A2}" type="slidenum">
              <a:rPr kumimoji="1" lang="ja-JP" altLang="en-US" smtClean="0"/>
              <a:t>‹#›</a:t>
            </a:fld>
            <a:endParaRPr kumimoji="1" lang="ja-JP" altLang="en-US"/>
          </a:p>
        </p:txBody>
      </p:sp>
      <p:cxnSp>
        <p:nvCxnSpPr>
          <p:cNvPr id="6" name="直線コネクタ 5"/>
          <p:cNvCxnSpPr/>
          <p:nvPr userDrawn="1"/>
        </p:nvCxnSpPr>
        <p:spPr>
          <a:xfrm flipV="1">
            <a:off x="0" y="857839"/>
            <a:ext cx="7795967" cy="35351"/>
          </a:xfrm>
          <a:prstGeom prst="line">
            <a:avLst/>
          </a:prstGeom>
          <a:ln w="38100">
            <a:gradFill flip="none" rotWithShape="1">
              <a:gsLst>
                <a:gs pos="25000">
                  <a:srgbClr val="FF99CC"/>
                </a:gs>
                <a:gs pos="0">
                  <a:srgbClr val="00B050"/>
                </a:gs>
                <a:gs pos="50000">
                  <a:srgbClr val="FF0000"/>
                </a:gs>
                <a:gs pos="75000">
                  <a:srgbClr val="FFFF00"/>
                </a:gs>
                <a:gs pos="100000">
                  <a:srgbClr val="7030A0"/>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23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3_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2438400" y="4114800"/>
            <a:ext cx="6705600" cy="857839"/>
          </a:xfrm>
        </p:spPr>
        <p:txBody>
          <a:bodyPr>
            <a:noAutofit/>
          </a:bodyPr>
          <a:lstStyle>
            <a:lvl1pPr algn="ctr">
              <a:defRPr sz="3600"/>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fld id="{B2958DEB-9978-4FBF-B206-57744FBB1B17}" type="datetimeFigureOut">
              <a:rPr kumimoji="1" lang="ja-JP" altLang="en-US" smtClean="0"/>
              <a:t>2017/10/24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68268D-0671-4D3A-B069-4C609A31E7A2}" type="slidenum">
              <a:rPr kumimoji="1" lang="ja-JP" altLang="en-US" smtClean="0"/>
              <a:t>‹#›</a:t>
            </a:fld>
            <a:endParaRPr kumimoji="1" lang="ja-JP" altLang="en-US"/>
          </a:p>
        </p:txBody>
      </p:sp>
      <p:cxnSp>
        <p:nvCxnSpPr>
          <p:cNvPr id="6" name="直線コネクタ 5"/>
          <p:cNvCxnSpPr/>
          <p:nvPr userDrawn="1"/>
        </p:nvCxnSpPr>
        <p:spPr>
          <a:xfrm>
            <a:off x="0" y="1293241"/>
            <a:ext cx="2228850" cy="21209"/>
          </a:xfrm>
          <a:prstGeom prst="line">
            <a:avLst/>
          </a:prstGeom>
          <a:ln w="38100">
            <a:gradFill flip="none" rotWithShape="1">
              <a:gsLst>
                <a:gs pos="25000">
                  <a:srgbClr val="FF99CC"/>
                </a:gs>
                <a:gs pos="0">
                  <a:srgbClr val="00B050"/>
                </a:gs>
                <a:gs pos="50000">
                  <a:srgbClr val="FF0000"/>
                </a:gs>
                <a:gs pos="75000">
                  <a:srgbClr val="FFFF00"/>
                </a:gs>
                <a:gs pos="100000">
                  <a:srgbClr val="7030A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userDrawn="1"/>
        </p:nvCxnSpPr>
        <p:spPr>
          <a:xfrm flipH="1" flipV="1">
            <a:off x="2362200" y="5067300"/>
            <a:ext cx="6781801" cy="16891"/>
          </a:xfrm>
          <a:prstGeom prst="line">
            <a:avLst/>
          </a:prstGeom>
          <a:ln w="38100">
            <a:gradFill flip="none" rotWithShape="1">
              <a:gsLst>
                <a:gs pos="25000">
                  <a:srgbClr val="FF99CC"/>
                </a:gs>
                <a:gs pos="0">
                  <a:srgbClr val="00B050"/>
                </a:gs>
                <a:gs pos="50000">
                  <a:srgbClr val="FF0000"/>
                </a:gs>
                <a:gs pos="75000">
                  <a:srgbClr val="FFFF00"/>
                </a:gs>
                <a:gs pos="100000">
                  <a:srgbClr val="7030A0"/>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77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958DEB-9978-4FBF-B206-57744FBB1B17}" type="datetimeFigureOut">
              <a:rPr kumimoji="1" lang="ja-JP" altLang="en-US" smtClean="0"/>
              <a:t>2017/10/24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68268D-0671-4D3A-B069-4C609A31E7A2}" type="slidenum">
              <a:rPr kumimoji="1" lang="ja-JP" altLang="en-US" smtClean="0"/>
              <a:t>‹#›</a:t>
            </a:fld>
            <a:endParaRPr kumimoji="1" lang="ja-JP" altLang="en-US"/>
          </a:p>
        </p:txBody>
      </p:sp>
      <p:cxnSp>
        <p:nvCxnSpPr>
          <p:cNvPr id="6" name="直線コネクタ 5"/>
          <p:cNvCxnSpPr/>
          <p:nvPr userDrawn="1"/>
        </p:nvCxnSpPr>
        <p:spPr>
          <a:xfrm flipV="1">
            <a:off x="0" y="857839"/>
            <a:ext cx="7795967" cy="35351"/>
          </a:xfrm>
          <a:prstGeom prst="line">
            <a:avLst/>
          </a:prstGeom>
          <a:ln w="38100">
            <a:gradFill flip="none" rotWithShape="1">
              <a:gsLst>
                <a:gs pos="25000">
                  <a:srgbClr val="FF99CC"/>
                </a:gs>
                <a:gs pos="0">
                  <a:srgbClr val="00B050"/>
                </a:gs>
                <a:gs pos="50000">
                  <a:srgbClr val="FF0000"/>
                </a:gs>
                <a:gs pos="75000">
                  <a:srgbClr val="FFFF00"/>
                </a:gs>
                <a:gs pos="100000">
                  <a:srgbClr val="7030A0"/>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939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58DEB-9978-4FBF-B206-57744FBB1B17}" type="datetimeFigureOut">
              <a:rPr kumimoji="1" lang="ja-JP" altLang="en-US" smtClean="0"/>
              <a:t>2017/10/24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68268D-0671-4D3A-B069-4C609A31E7A2}" type="slidenum">
              <a:rPr kumimoji="1" lang="ja-JP" altLang="en-US" smtClean="0"/>
              <a:t>‹#›</a:t>
            </a:fld>
            <a:endParaRPr kumimoji="1" lang="ja-JP" altLang="en-US"/>
          </a:p>
        </p:txBody>
      </p:sp>
    </p:spTree>
    <p:extLst>
      <p:ext uri="{BB962C8B-B14F-4D97-AF65-F5344CB8AC3E}">
        <p14:creationId xmlns:p14="http://schemas.microsoft.com/office/powerpoint/2010/main" val="3726805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58DEB-9978-4FBF-B206-57744FBB1B17}" type="datetimeFigureOut">
              <a:rPr kumimoji="1" lang="ja-JP" altLang="en-US" smtClean="0"/>
              <a:t>2017/10/24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8268D-0671-4D3A-B069-4C609A31E7A2}" type="slidenum">
              <a:rPr kumimoji="1" lang="ja-JP" altLang="en-US" smtClean="0"/>
              <a:t>‹#›</a:t>
            </a:fld>
            <a:endParaRPr kumimoji="1" lang="ja-JP" altLang="en-US"/>
          </a:p>
        </p:txBody>
      </p:sp>
    </p:spTree>
    <p:extLst>
      <p:ext uri="{BB962C8B-B14F-4D97-AF65-F5344CB8AC3E}">
        <p14:creationId xmlns:p14="http://schemas.microsoft.com/office/powerpoint/2010/main" val="2820811390"/>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4" r:id="rId3"/>
    <p:sldLayoutId id="2147483672" r:id="rId4"/>
    <p:sldLayoutId id="2147483667"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wmf"/><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wmf"/><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4.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wmf"/><Relationship Id="rId7" Type="http://schemas.openxmlformats.org/officeDocument/2006/relationships/image" Target="../media/image44.gif"/><Relationship Id="rId2" Type="http://schemas.openxmlformats.org/officeDocument/2006/relationships/image" Target="../media/image39.wmf"/><Relationship Id="rId1" Type="http://schemas.openxmlformats.org/officeDocument/2006/relationships/slideLayout" Target="../slideLayouts/slideLayout4.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 Id="rId9" Type="http://schemas.openxmlformats.org/officeDocument/2006/relationships/image" Target="../media/image46.wmf"/></Relationships>
</file>

<file path=ppt/slides/_rels/slide3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6.w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wmf"/><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64.wmf"/><Relationship Id="rId5" Type="http://schemas.openxmlformats.org/officeDocument/2006/relationships/image" Target="../media/image63.png"/><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gif"/><Relationship Id="rId1" Type="http://schemas.openxmlformats.org/officeDocument/2006/relationships/slideLayout" Target="../slideLayouts/slideLayout4.xml"/><Relationship Id="rId5" Type="http://schemas.openxmlformats.org/officeDocument/2006/relationships/image" Target="../media/image71.wmf"/><Relationship Id="rId4" Type="http://schemas.openxmlformats.org/officeDocument/2006/relationships/image" Target="../media/image70.gif"/></Relationships>
</file>

<file path=ppt/slides/_rels/slide57.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png"/></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0.wmf"/><Relationship Id="rId1" Type="http://schemas.openxmlformats.org/officeDocument/2006/relationships/slideLayout" Target="../slideLayouts/slideLayout4.xml"/><Relationship Id="rId4" Type="http://schemas.openxmlformats.org/officeDocument/2006/relationships/image" Target="../media/image81.gif"/></Relationships>
</file>

<file path=ppt/slides/_rels/slide63.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slideLayout" Target="../slideLayouts/slideLayout4.xml"/><Relationship Id="rId5" Type="http://schemas.openxmlformats.org/officeDocument/2006/relationships/image" Target="../media/image82.wmf"/><Relationship Id="rId4" Type="http://schemas.openxmlformats.org/officeDocument/2006/relationships/image" Target="../media/image76.wmf"/></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514350"/>
            <a:ext cx="7772400" cy="3382963"/>
          </a:xfrm>
        </p:spPr>
        <p:txBody>
          <a:bodyPr anchor="ctr">
            <a:noAutofit/>
          </a:bodyPr>
          <a:lstStyle/>
          <a:p>
            <a:r>
              <a:rPr kumimoji="1" lang="ja-JP" altLang="en-US" sz="5400" dirty="0" smtClean="0">
                <a:solidFill>
                  <a:srgbClr val="FF0000"/>
                </a:solidFill>
                <a:latin typeface="+mj-ea"/>
              </a:rPr>
              <a:t>ひきこもりに関する理解と</a:t>
            </a:r>
            <a:r>
              <a:rPr kumimoji="1" lang="en-US" altLang="ja-JP" sz="5400" dirty="0" smtClean="0">
                <a:solidFill>
                  <a:srgbClr val="FF0000"/>
                </a:solidFill>
                <a:latin typeface="+mj-ea"/>
              </a:rPr>
              <a:t/>
            </a:r>
            <a:br>
              <a:rPr kumimoji="1" lang="en-US" altLang="ja-JP" sz="5400" dirty="0" smtClean="0">
                <a:solidFill>
                  <a:srgbClr val="FF0000"/>
                </a:solidFill>
                <a:latin typeface="+mj-ea"/>
              </a:rPr>
            </a:br>
            <a:r>
              <a:rPr lang="ja-JP" altLang="en-US" sz="5400" dirty="0" smtClean="0">
                <a:solidFill>
                  <a:srgbClr val="FF0000"/>
                </a:solidFill>
                <a:latin typeface="+mj-ea"/>
              </a:rPr>
              <a:t>支援の流れ</a:t>
            </a:r>
            <a:endParaRPr kumimoji="1" lang="ja-JP" altLang="en-US" sz="4400" dirty="0">
              <a:solidFill>
                <a:srgbClr val="00B050"/>
              </a:solidFill>
              <a:latin typeface="+mj-ea"/>
            </a:endParaRPr>
          </a:p>
        </p:txBody>
      </p:sp>
      <p:pic>
        <p:nvPicPr>
          <p:cNvPr id="6" name="図 5"/>
          <p:cNvPicPr>
            <a:picLocks noChangeAspect="1"/>
          </p:cNvPicPr>
          <p:nvPr/>
        </p:nvPicPr>
        <p:blipFill>
          <a:blip r:embed="rId2"/>
          <a:stretch>
            <a:fillRect/>
          </a:stretch>
        </p:blipFill>
        <p:spPr>
          <a:xfrm>
            <a:off x="729387" y="3513277"/>
            <a:ext cx="2202636" cy="2831961"/>
          </a:xfrm>
          <a:prstGeom prst="rect">
            <a:avLst/>
          </a:prstGeom>
        </p:spPr>
      </p:pic>
      <p:sp>
        <p:nvSpPr>
          <p:cNvPr id="8" name="サブタイトル 2"/>
          <p:cNvSpPr>
            <a:spLocks noGrp="1"/>
          </p:cNvSpPr>
          <p:nvPr>
            <p:ph type="subTitle" idx="1"/>
          </p:nvPr>
        </p:nvSpPr>
        <p:spPr>
          <a:xfrm>
            <a:off x="3739878" y="5561693"/>
            <a:ext cx="5153297" cy="594360"/>
          </a:xfrm>
        </p:spPr>
        <p:txBody>
          <a:bodyPr anchor="ctr">
            <a:normAutofit/>
          </a:bodyPr>
          <a:lstStyle/>
          <a:p>
            <a:r>
              <a:rPr kumimoji="1" lang="ja-JP" altLang="en-US" dirty="0" smtClean="0">
                <a:latin typeface="+mj-ea"/>
                <a:ea typeface="+mj-ea"/>
              </a:rPr>
              <a:t>鳥取県立精神保健福祉センター</a:t>
            </a:r>
            <a:endParaRPr kumimoji="1" lang="en-US" altLang="ja-JP" dirty="0" smtClean="0">
              <a:latin typeface="+mj-ea"/>
              <a:ea typeface="+mj-ea"/>
            </a:endParaRPr>
          </a:p>
        </p:txBody>
      </p:sp>
      <p:sp>
        <p:nvSpPr>
          <p:cNvPr id="9" name="メモ 8"/>
          <p:cNvSpPr/>
          <p:nvPr/>
        </p:nvSpPr>
        <p:spPr>
          <a:xfrm rot="1821664">
            <a:off x="7120334" y="2730957"/>
            <a:ext cx="965200" cy="1749603"/>
          </a:xfrm>
          <a:prstGeom prst="foldedCorner">
            <a:avLst>
              <a:gd name="adj" fmla="val 5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latin typeface="+mj-ea"/>
                <a:ea typeface="+mj-ea"/>
              </a:rPr>
              <a:t>表</a:t>
            </a:r>
            <a:endParaRPr kumimoji="1" lang="ja-JP" altLang="en-US" sz="4400" dirty="0">
              <a:latin typeface="+mj-ea"/>
              <a:ea typeface="+mj-ea"/>
            </a:endParaRPr>
          </a:p>
        </p:txBody>
      </p:sp>
      <p:sp>
        <p:nvSpPr>
          <p:cNvPr id="3" name="テキスト ボックス 2"/>
          <p:cNvSpPr txBox="1"/>
          <p:nvPr/>
        </p:nvSpPr>
        <p:spPr>
          <a:xfrm>
            <a:off x="6288259" y="349906"/>
            <a:ext cx="2404569" cy="369332"/>
          </a:xfrm>
          <a:prstGeom prst="rect">
            <a:avLst/>
          </a:prstGeom>
          <a:noFill/>
        </p:spPr>
        <p:txBody>
          <a:bodyPr wrap="none" rtlCol="0">
            <a:spAutoFit/>
          </a:bodyPr>
          <a:lstStyle/>
          <a:p>
            <a:r>
              <a:rPr kumimoji="1" lang="ja-JP" altLang="en-US" dirty="0" smtClean="0"/>
              <a:t>１７１１０７</a:t>
            </a:r>
            <a:r>
              <a:rPr lang="ja-JP" altLang="en-US" dirty="0" smtClean="0"/>
              <a:t>滋賀　</a:t>
            </a:r>
            <a:r>
              <a:rPr kumimoji="1" lang="ja-JP" altLang="en-US" dirty="0" smtClean="0"/>
              <a:t>（</a:t>
            </a:r>
            <a:r>
              <a:rPr kumimoji="1" lang="en-US" altLang="ja-JP" dirty="0" smtClean="0"/>
              <a:t>ver2</a:t>
            </a:r>
            <a:r>
              <a:rPr kumimoji="1" lang="ja-JP" altLang="en-US" dirty="0" smtClean="0"/>
              <a:t>）</a:t>
            </a:r>
            <a:endParaRPr kumimoji="1" lang="ja-JP" altLang="en-US" dirty="0"/>
          </a:p>
        </p:txBody>
      </p:sp>
    </p:spTree>
    <p:extLst>
      <p:ext uri="{BB962C8B-B14F-4D97-AF65-F5344CB8AC3E}">
        <p14:creationId xmlns:p14="http://schemas.microsoft.com/office/powerpoint/2010/main" val="2429373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4031404" y="5004335"/>
            <a:ext cx="987725" cy="1720092"/>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attFill prst="ltUpDiag">
                <a:fgClr>
                  <a:srgbClr val="7030A0"/>
                </a:fgClr>
                <a:bgClr>
                  <a:schemeClr val="bg1"/>
                </a:bgClr>
              </a:pattFill>
            </a:endParaRPr>
          </a:p>
        </p:txBody>
      </p:sp>
      <p:sp>
        <p:nvSpPr>
          <p:cNvPr id="44" name="正方形/長方形 43"/>
          <p:cNvSpPr/>
          <p:nvPr/>
        </p:nvSpPr>
        <p:spPr>
          <a:xfrm>
            <a:off x="3992565" y="2469103"/>
            <a:ext cx="4200106" cy="1919794"/>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attFill prst="ltUpDiag">
                <a:fgClr>
                  <a:srgbClr val="7030A0"/>
                </a:fgClr>
                <a:bgClr>
                  <a:schemeClr val="bg1"/>
                </a:bgClr>
              </a:pattFill>
            </a:endParaRPr>
          </a:p>
        </p:txBody>
      </p:sp>
      <p:sp>
        <p:nvSpPr>
          <p:cNvPr id="4" name="正方形/長方形 3"/>
          <p:cNvSpPr/>
          <p:nvPr/>
        </p:nvSpPr>
        <p:spPr>
          <a:xfrm>
            <a:off x="3920104" y="275294"/>
            <a:ext cx="2003463" cy="1919794"/>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attFill prst="ltUpDiag">
                <a:fgClr>
                  <a:srgbClr val="7030A0"/>
                </a:fgClr>
                <a:bgClr>
                  <a:schemeClr val="bg1"/>
                </a:bgClr>
              </a:pattFill>
            </a:endParaRPr>
          </a:p>
        </p:txBody>
      </p:sp>
      <p:sp>
        <p:nvSpPr>
          <p:cNvPr id="24" name="上矢印 23"/>
          <p:cNvSpPr/>
          <p:nvPr/>
        </p:nvSpPr>
        <p:spPr>
          <a:xfrm>
            <a:off x="2050143" y="3871548"/>
            <a:ext cx="168329" cy="406751"/>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上矢印 21"/>
          <p:cNvSpPr/>
          <p:nvPr/>
        </p:nvSpPr>
        <p:spPr>
          <a:xfrm>
            <a:off x="3946945" y="1225673"/>
            <a:ext cx="168329" cy="406751"/>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l="26135" r="51260"/>
          <a:stretch/>
        </p:blipFill>
        <p:spPr>
          <a:xfrm>
            <a:off x="4471935" y="3408160"/>
            <a:ext cx="4349918" cy="707197"/>
          </a:xfrm>
          <a:prstGeom prst="rect">
            <a:avLst/>
          </a:prstGeom>
        </p:spPr>
      </p:pic>
      <p:pic>
        <p:nvPicPr>
          <p:cNvPr id="7" name="図 6"/>
          <p:cNvPicPr>
            <a:picLocks noChangeAspect="1"/>
          </p:cNvPicPr>
          <p:nvPr/>
        </p:nvPicPr>
        <p:blipFill>
          <a:blip r:embed="rId4"/>
          <a:stretch>
            <a:fillRect/>
          </a:stretch>
        </p:blipFill>
        <p:spPr>
          <a:xfrm>
            <a:off x="3998104" y="296573"/>
            <a:ext cx="4823749" cy="929102"/>
          </a:xfrm>
          <a:prstGeom prst="rect">
            <a:avLst/>
          </a:prstGeom>
        </p:spPr>
      </p:pic>
      <p:pic>
        <p:nvPicPr>
          <p:cNvPr id="8" name="図 7"/>
          <p:cNvPicPr>
            <a:picLocks noChangeAspect="1"/>
          </p:cNvPicPr>
          <p:nvPr/>
        </p:nvPicPr>
        <p:blipFill>
          <a:blip r:embed="rId5"/>
          <a:stretch>
            <a:fillRect/>
          </a:stretch>
        </p:blipFill>
        <p:spPr>
          <a:xfrm>
            <a:off x="4519083" y="1225675"/>
            <a:ext cx="4310245" cy="929103"/>
          </a:xfrm>
          <a:prstGeom prst="rect">
            <a:avLst/>
          </a:prstGeom>
        </p:spPr>
      </p:pic>
      <p:pic>
        <p:nvPicPr>
          <p:cNvPr id="5" name="図 4"/>
          <p:cNvPicPr>
            <a:picLocks noChangeAspect="1"/>
          </p:cNvPicPr>
          <p:nvPr/>
        </p:nvPicPr>
        <p:blipFill rotWithShape="1">
          <a:blip r:embed="rId6" cstate="screen">
            <a:extLst>
              <a:ext uri="{28A0092B-C50C-407E-A947-70E740481C1C}">
                <a14:useLocalDpi xmlns:a14="http://schemas.microsoft.com/office/drawing/2010/main"/>
              </a:ext>
            </a:extLst>
          </a:blip>
          <a:srcRect l="5267" r="34098"/>
          <a:stretch/>
        </p:blipFill>
        <p:spPr>
          <a:xfrm>
            <a:off x="2123728" y="3428999"/>
            <a:ext cx="6705600" cy="481626"/>
          </a:xfrm>
          <a:prstGeom prst="rect">
            <a:avLst/>
          </a:prstGeom>
        </p:spPr>
      </p:pic>
      <p:sp>
        <p:nvSpPr>
          <p:cNvPr id="12" name="二等辺三角形 11"/>
          <p:cNvSpPr/>
          <p:nvPr/>
        </p:nvSpPr>
        <p:spPr>
          <a:xfrm>
            <a:off x="4082102" y="2617195"/>
            <a:ext cx="779665" cy="80624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a:off x="5312953" y="3051697"/>
            <a:ext cx="779665" cy="36396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p:cNvCxnSpPr/>
          <p:nvPr/>
        </p:nvCxnSpPr>
        <p:spPr>
          <a:xfrm>
            <a:off x="2116253" y="1225675"/>
            <a:ext cx="6705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2123728" y="3429000"/>
            <a:ext cx="6705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4343" y="985595"/>
            <a:ext cx="1723549" cy="461665"/>
          </a:xfrm>
          <a:prstGeom prst="rect">
            <a:avLst/>
          </a:prstGeom>
          <a:solidFill>
            <a:srgbClr val="00B050"/>
          </a:solidFill>
          <a:ln>
            <a:solidFill>
              <a:srgbClr val="00B050"/>
            </a:solidFill>
          </a:ln>
        </p:spPr>
        <p:txBody>
          <a:bodyPr wrap="none" rtlCol="0">
            <a:spAutoFit/>
          </a:bodyPr>
          <a:lstStyle/>
          <a:p>
            <a:r>
              <a:rPr kumimoji="1" lang="ja-JP" altLang="en-US" sz="2400" dirty="0" smtClean="0">
                <a:solidFill>
                  <a:schemeClr val="bg1"/>
                </a:solidFill>
              </a:rPr>
              <a:t>統合失調症</a:t>
            </a:r>
            <a:endParaRPr kumimoji="1" lang="ja-JP" altLang="en-US" sz="2400" dirty="0">
              <a:solidFill>
                <a:schemeClr val="bg1"/>
              </a:solidFill>
            </a:endParaRPr>
          </a:p>
        </p:txBody>
      </p:sp>
      <p:sp>
        <p:nvSpPr>
          <p:cNvPr id="20" name="テキスト ボックス 19"/>
          <p:cNvSpPr txBox="1"/>
          <p:nvPr/>
        </p:nvSpPr>
        <p:spPr>
          <a:xfrm>
            <a:off x="253911" y="3222615"/>
            <a:ext cx="1723549" cy="461665"/>
          </a:xfrm>
          <a:prstGeom prst="rect">
            <a:avLst/>
          </a:prstGeom>
          <a:solidFill>
            <a:srgbClr val="FF0000"/>
          </a:solidFill>
          <a:ln>
            <a:solidFill>
              <a:srgbClr val="FF0000"/>
            </a:solidFill>
          </a:ln>
        </p:spPr>
        <p:txBody>
          <a:bodyPr wrap="square" rtlCol="0">
            <a:spAutoFit/>
          </a:bodyPr>
          <a:lstStyle/>
          <a:p>
            <a:pPr algn="dist"/>
            <a:r>
              <a:rPr kumimoji="1" lang="ja-JP" altLang="en-US" sz="2400" dirty="0" smtClean="0">
                <a:solidFill>
                  <a:schemeClr val="bg1"/>
                </a:solidFill>
              </a:rPr>
              <a:t>発達障害</a:t>
            </a:r>
            <a:endParaRPr kumimoji="1" lang="ja-JP" altLang="en-US" sz="2400" dirty="0">
              <a:solidFill>
                <a:schemeClr val="bg1"/>
              </a:solidFill>
            </a:endParaRPr>
          </a:p>
        </p:txBody>
      </p:sp>
      <p:sp>
        <p:nvSpPr>
          <p:cNvPr id="21" name="テキスト ボックス 20"/>
          <p:cNvSpPr txBox="1"/>
          <p:nvPr/>
        </p:nvSpPr>
        <p:spPr>
          <a:xfrm>
            <a:off x="3569124" y="1615187"/>
            <a:ext cx="902811" cy="523220"/>
          </a:xfrm>
          <a:prstGeom prst="rect">
            <a:avLst/>
          </a:prstGeom>
          <a:solidFill>
            <a:schemeClr val="bg1"/>
          </a:solidFill>
          <a:ln>
            <a:solidFill>
              <a:srgbClr val="FF0000"/>
            </a:solidFill>
          </a:ln>
        </p:spPr>
        <p:txBody>
          <a:bodyPr wrap="none" rtlCol="0">
            <a:spAutoFit/>
          </a:bodyPr>
          <a:lstStyle/>
          <a:p>
            <a:pPr algn="ctr"/>
            <a:r>
              <a:rPr kumimoji="1" lang="ja-JP" altLang="en-US" sz="2800" dirty="0" smtClean="0"/>
              <a:t>発症</a:t>
            </a:r>
            <a:endParaRPr kumimoji="1" lang="ja-JP" altLang="en-US" sz="2800" dirty="0"/>
          </a:p>
        </p:txBody>
      </p:sp>
      <p:sp>
        <p:nvSpPr>
          <p:cNvPr id="23" name="テキスト ボックス 22"/>
          <p:cNvSpPr txBox="1"/>
          <p:nvPr/>
        </p:nvSpPr>
        <p:spPr>
          <a:xfrm>
            <a:off x="5089641" y="2513276"/>
            <a:ext cx="1105029" cy="369332"/>
          </a:xfrm>
          <a:prstGeom prst="rect">
            <a:avLst/>
          </a:prstGeom>
          <a:solidFill>
            <a:schemeClr val="bg1"/>
          </a:solidFill>
          <a:ln>
            <a:solidFill>
              <a:schemeClr val="bg1"/>
            </a:solidFill>
          </a:ln>
        </p:spPr>
        <p:txBody>
          <a:bodyPr wrap="square" rtlCol="0">
            <a:spAutoFit/>
          </a:bodyPr>
          <a:lstStyle/>
          <a:p>
            <a:r>
              <a:rPr kumimoji="1" lang="ja-JP" altLang="en-US" dirty="0" smtClean="0"/>
              <a:t>精神症状</a:t>
            </a:r>
            <a:endParaRPr kumimoji="1" lang="ja-JP" altLang="en-US" dirty="0"/>
          </a:p>
        </p:txBody>
      </p:sp>
      <p:sp>
        <p:nvSpPr>
          <p:cNvPr id="25" name="テキスト ボックス 24"/>
          <p:cNvSpPr txBox="1"/>
          <p:nvPr/>
        </p:nvSpPr>
        <p:spPr>
          <a:xfrm>
            <a:off x="512197" y="4261062"/>
            <a:ext cx="3756156" cy="523220"/>
          </a:xfrm>
          <a:prstGeom prst="rect">
            <a:avLst/>
          </a:prstGeom>
          <a:solidFill>
            <a:schemeClr val="bg1"/>
          </a:solidFill>
          <a:ln>
            <a:solidFill>
              <a:srgbClr val="0070C0"/>
            </a:solidFill>
          </a:ln>
        </p:spPr>
        <p:txBody>
          <a:bodyPr wrap="none" rtlCol="0">
            <a:spAutoFit/>
          </a:bodyPr>
          <a:lstStyle/>
          <a:p>
            <a:pPr algn="ctr"/>
            <a:r>
              <a:rPr kumimoji="1" lang="ja-JP" altLang="en-US" sz="2800" dirty="0" smtClean="0"/>
              <a:t>もともと障害特性がある</a:t>
            </a:r>
            <a:endParaRPr kumimoji="1" lang="ja-JP" altLang="en-US" sz="2800" dirty="0"/>
          </a:p>
        </p:txBody>
      </p:sp>
      <p:sp>
        <p:nvSpPr>
          <p:cNvPr id="26" name="上矢印 25"/>
          <p:cNvSpPr/>
          <p:nvPr/>
        </p:nvSpPr>
        <p:spPr>
          <a:xfrm>
            <a:off x="5421732" y="4054859"/>
            <a:ext cx="132233" cy="221969"/>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741747" y="4259591"/>
            <a:ext cx="1507144" cy="523220"/>
          </a:xfrm>
          <a:prstGeom prst="rect">
            <a:avLst/>
          </a:prstGeom>
          <a:noFill/>
          <a:ln>
            <a:solidFill>
              <a:srgbClr val="00B050"/>
            </a:solidFill>
          </a:ln>
        </p:spPr>
        <p:txBody>
          <a:bodyPr wrap="none" rtlCol="0">
            <a:spAutoFit/>
          </a:bodyPr>
          <a:lstStyle/>
          <a:p>
            <a:pPr algn="ctr"/>
            <a:r>
              <a:rPr kumimoji="1" lang="ja-JP" altLang="en-US" sz="2800" dirty="0" smtClean="0"/>
              <a:t>２次障害</a:t>
            </a:r>
            <a:endParaRPr kumimoji="1" lang="ja-JP" altLang="en-US" sz="2800" dirty="0"/>
          </a:p>
        </p:txBody>
      </p:sp>
      <p:sp>
        <p:nvSpPr>
          <p:cNvPr id="2" name="テキスト ボックス 1"/>
          <p:cNvSpPr txBox="1"/>
          <p:nvPr/>
        </p:nvSpPr>
        <p:spPr>
          <a:xfrm>
            <a:off x="2050143" y="319546"/>
            <a:ext cx="2085827" cy="923330"/>
          </a:xfrm>
          <a:prstGeom prst="rect">
            <a:avLst/>
          </a:prstGeom>
          <a:noFill/>
        </p:spPr>
        <p:txBody>
          <a:bodyPr wrap="none" rtlCol="0">
            <a:spAutoFit/>
          </a:bodyPr>
          <a:lstStyle/>
          <a:p>
            <a:r>
              <a:rPr kumimoji="1" lang="ja-JP" altLang="en-US" dirty="0" smtClean="0"/>
              <a:t>もともとは、</a:t>
            </a:r>
            <a:endParaRPr kumimoji="1" lang="en-US" altLang="ja-JP" dirty="0" smtClean="0"/>
          </a:p>
          <a:p>
            <a:r>
              <a:rPr lang="ja-JP" altLang="en-US" dirty="0"/>
              <a:t>対人関係</a:t>
            </a:r>
            <a:r>
              <a:rPr lang="ja-JP" altLang="en-US" dirty="0" smtClean="0"/>
              <a:t>も持てる。</a:t>
            </a:r>
            <a:endParaRPr lang="en-US" altLang="ja-JP" dirty="0" smtClean="0"/>
          </a:p>
          <a:p>
            <a:r>
              <a:rPr kumimoji="1" lang="ja-JP" altLang="en-US" dirty="0"/>
              <a:t>集団に</a:t>
            </a:r>
            <a:r>
              <a:rPr kumimoji="1" lang="ja-JP" altLang="en-US" dirty="0" smtClean="0"/>
              <a:t>も</a:t>
            </a:r>
            <a:r>
              <a:rPr kumimoji="1" lang="ja-JP" altLang="en-US" dirty="0"/>
              <a:t>適応</a:t>
            </a:r>
            <a:r>
              <a:rPr kumimoji="1" lang="ja-JP" altLang="en-US" dirty="0" smtClean="0"/>
              <a:t>。</a:t>
            </a:r>
            <a:endParaRPr kumimoji="1" lang="en-US" altLang="ja-JP" dirty="0" smtClean="0"/>
          </a:p>
        </p:txBody>
      </p:sp>
      <p:sp>
        <p:nvSpPr>
          <p:cNvPr id="29" name="テキスト ボックス 28"/>
          <p:cNvSpPr txBox="1"/>
          <p:nvPr/>
        </p:nvSpPr>
        <p:spPr>
          <a:xfrm>
            <a:off x="5304949" y="1781882"/>
            <a:ext cx="2395495" cy="369332"/>
          </a:xfrm>
          <a:prstGeom prst="rect">
            <a:avLst/>
          </a:prstGeom>
          <a:noFill/>
        </p:spPr>
        <p:txBody>
          <a:bodyPr wrap="square" rtlCol="0">
            <a:spAutoFit/>
          </a:bodyPr>
          <a:lstStyle/>
          <a:p>
            <a:r>
              <a:rPr kumimoji="1" lang="ja-JP" altLang="en-US" dirty="0" smtClean="0"/>
              <a:t>精神障害</a:t>
            </a:r>
            <a:r>
              <a:rPr kumimoji="1" lang="en-US" altLang="ja-JP" dirty="0" smtClean="0"/>
              <a:t>(</a:t>
            </a:r>
            <a:r>
              <a:rPr kumimoji="1" lang="ja-JP" altLang="en-US" dirty="0" smtClean="0"/>
              <a:t>陰性症状）</a:t>
            </a:r>
            <a:endParaRPr kumimoji="1" lang="ja-JP" altLang="en-US" dirty="0"/>
          </a:p>
        </p:txBody>
      </p:sp>
      <p:sp>
        <p:nvSpPr>
          <p:cNvPr id="30" name="テキスト ボックス 29"/>
          <p:cNvSpPr txBox="1"/>
          <p:nvPr/>
        </p:nvSpPr>
        <p:spPr>
          <a:xfrm>
            <a:off x="2066414" y="2492328"/>
            <a:ext cx="2073003" cy="923330"/>
          </a:xfrm>
          <a:prstGeom prst="rect">
            <a:avLst/>
          </a:prstGeom>
          <a:noFill/>
        </p:spPr>
        <p:txBody>
          <a:bodyPr wrap="none" rtlCol="0">
            <a:spAutoFit/>
          </a:bodyPr>
          <a:lstStyle/>
          <a:p>
            <a:r>
              <a:rPr kumimoji="1" lang="ja-JP" altLang="en-US" dirty="0" smtClean="0"/>
              <a:t>もともとは、</a:t>
            </a:r>
            <a:endParaRPr kumimoji="1" lang="en-US" altLang="ja-JP" dirty="0" smtClean="0"/>
          </a:p>
          <a:p>
            <a:r>
              <a:rPr lang="ja-JP" altLang="en-US" dirty="0"/>
              <a:t>対人</a:t>
            </a:r>
            <a:r>
              <a:rPr lang="ja-JP" altLang="en-US" dirty="0" smtClean="0"/>
              <a:t>関係は苦手。</a:t>
            </a:r>
            <a:endParaRPr lang="en-US" altLang="ja-JP" dirty="0" smtClean="0"/>
          </a:p>
          <a:p>
            <a:r>
              <a:rPr kumimoji="1" lang="ja-JP" altLang="en-US" dirty="0" smtClean="0"/>
              <a:t>集団適応も難しい。</a:t>
            </a:r>
            <a:endParaRPr kumimoji="1" lang="en-US" altLang="ja-JP" dirty="0" smtClean="0"/>
          </a:p>
        </p:txBody>
      </p:sp>
      <p:sp>
        <p:nvSpPr>
          <p:cNvPr id="31" name="テキスト ボックス 30"/>
          <p:cNvSpPr txBox="1"/>
          <p:nvPr/>
        </p:nvSpPr>
        <p:spPr>
          <a:xfrm>
            <a:off x="5019129" y="218613"/>
            <a:ext cx="1105029" cy="369332"/>
          </a:xfrm>
          <a:prstGeom prst="rect">
            <a:avLst/>
          </a:prstGeom>
          <a:solidFill>
            <a:schemeClr val="bg1"/>
          </a:solidFill>
          <a:ln>
            <a:solidFill>
              <a:schemeClr val="bg1"/>
            </a:solidFill>
          </a:ln>
        </p:spPr>
        <p:txBody>
          <a:bodyPr wrap="square" rtlCol="0">
            <a:spAutoFit/>
          </a:bodyPr>
          <a:lstStyle/>
          <a:p>
            <a:r>
              <a:rPr kumimoji="1" lang="ja-JP" altLang="en-US" dirty="0" smtClean="0"/>
              <a:t>精神症状</a:t>
            </a:r>
            <a:endParaRPr kumimoji="1" lang="ja-JP" altLang="en-US" dirty="0"/>
          </a:p>
        </p:txBody>
      </p:sp>
      <p:sp>
        <p:nvSpPr>
          <p:cNvPr id="34" name="二等辺三角形 33"/>
          <p:cNvSpPr/>
          <p:nvPr/>
        </p:nvSpPr>
        <p:spPr>
          <a:xfrm>
            <a:off x="4097538" y="5153757"/>
            <a:ext cx="779665" cy="80624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p:cNvCxnSpPr/>
          <p:nvPr/>
        </p:nvCxnSpPr>
        <p:spPr>
          <a:xfrm>
            <a:off x="2139164" y="5965562"/>
            <a:ext cx="6705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69347" y="5759177"/>
            <a:ext cx="1723549" cy="461665"/>
          </a:xfrm>
          <a:prstGeom prst="rect">
            <a:avLst/>
          </a:prstGeom>
          <a:solidFill>
            <a:srgbClr val="FFFF00"/>
          </a:solidFill>
          <a:ln>
            <a:solidFill>
              <a:srgbClr val="FFFF00"/>
            </a:solidFill>
          </a:ln>
        </p:spPr>
        <p:txBody>
          <a:bodyPr wrap="square" rtlCol="0">
            <a:spAutoFit/>
          </a:bodyPr>
          <a:lstStyle/>
          <a:p>
            <a:pPr algn="dist"/>
            <a:r>
              <a:rPr lang="ja-JP" altLang="en-US" sz="2400" dirty="0"/>
              <a:t>神経症</a:t>
            </a:r>
            <a:endParaRPr kumimoji="1" lang="ja-JP" altLang="en-US" sz="2400" dirty="0"/>
          </a:p>
        </p:txBody>
      </p:sp>
      <p:sp>
        <p:nvSpPr>
          <p:cNvPr id="38" name="テキスト ボックス 37"/>
          <p:cNvSpPr txBox="1"/>
          <p:nvPr/>
        </p:nvSpPr>
        <p:spPr>
          <a:xfrm>
            <a:off x="5028570" y="5093376"/>
            <a:ext cx="1105029" cy="369332"/>
          </a:xfrm>
          <a:prstGeom prst="rect">
            <a:avLst/>
          </a:prstGeom>
          <a:solidFill>
            <a:schemeClr val="bg1"/>
          </a:solidFill>
          <a:ln>
            <a:solidFill>
              <a:schemeClr val="bg1"/>
            </a:solidFill>
          </a:ln>
        </p:spPr>
        <p:txBody>
          <a:bodyPr wrap="square" rtlCol="0">
            <a:spAutoFit/>
          </a:bodyPr>
          <a:lstStyle/>
          <a:p>
            <a:r>
              <a:rPr kumimoji="1" lang="ja-JP" altLang="en-US" dirty="0" smtClean="0"/>
              <a:t>精神症状</a:t>
            </a:r>
            <a:endParaRPr kumimoji="1" lang="ja-JP" altLang="en-US" dirty="0"/>
          </a:p>
        </p:txBody>
      </p:sp>
      <p:sp>
        <p:nvSpPr>
          <p:cNvPr id="43" name="テキスト ボックス 42"/>
          <p:cNvSpPr txBox="1"/>
          <p:nvPr/>
        </p:nvSpPr>
        <p:spPr>
          <a:xfrm>
            <a:off x="2044864" y="5032786"/>
            <a:ext cx="2085827" cy="923330"/>
          </a:xfrm>
          <a:prstGeom prst="rect">
            <a:avLst/>
          </a:prstGeom>
          <a:noFill/>
        </p:spPr>
        <p:txBody>
          <a:bodyPr wrap="none" rtlCol="0">
            <a:spAutoFit/>
          </a:bodyPr>
          <a:lstStyle/>
          <a:p>
            <a:r>
              <a:rPr kumimoji="1" lang="ja-JP" altLang="en-US" dirty="0" smtClean="0"/>
              <a:t>もともとは、</a:t>
            </a:r>
            <a:endParaRPr kumimoji="1" lang="en-US" altLang="ja-JP" dirty="0" smtClean="0"/>
          </a:p>
          <a:p>
            <a:r>
              <a:rPr lang="ja-JP" altLang="en-US" dirty="0"/>
              <a:t>対人関係</a:t>
            </a:r>
            <a:r>
              <a:rPr lang="ja-JP" altLang="en-US" dirty="0" smtClean="0"/>
              <a:t>も持てる。</a:t>
            </a:r>
            <a:endParaRPr lang="en-US" altLang="ja-JP" dirty="0" smtClean="0"/>
          </a:p>
          <a:p>
            <a:r>
              <a:rPr kumimoji="1" lang="ja-JP" altLang="en-US" dirty="0"/>
              <a:t>集団に</a:t>
            </a:r>
            <a:r>
              <a:rPr kumimoji="1" lang="ja-JP" altLang="en-US" dirty="0" smtClean="0"/>
              <a:t>も</a:t>
            </a:r>
            <a:r>
              <a:rPr kumimoji="1" lang="ja-JP" altLang="en-US" dirty="0"/>
              <a:t>適応</a:t>
            </a:r>
            <a:r>
              <a:rPr kumimoji="1" lang="ja-JP" altLang="en-US" dirty="0" smtClean="0"/>
              <a:t>。</a:t>
            </a:r>
            <a:endParaRPr kumimoji="1" lang="en-US" altLang="ja-JP" dirty="0" smtClean="0"/>
          </a:p>
        </p:txBody>
      </p:sp>
    </p:spTree>
    <p:extLst>
      <p:ext uri="{BB962C8B-B14F-4D97-AF65-F5344CB8AC3E}">
        <p14:creationId xmlns:p14="http://schemas.microsoft.com/office/powerpoint/2010/main" val="3903714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2" name="Picture 8"/>
          <p:cNvPicPr>
            <a:picLocks noChangeAspect="1" noChangeArrowheads="1"/>
          </p:cNvPicPr>
          <p:nvPr/>
        </p:nvPicPr>
        <p:blipFill>
          <a:blip r:embed="rId2" cstate="print"/>
          <a:srcRect l="15557" t="11629" r="13488" b="20921"/>
          <a:stretch>
            <a:fillRect/>
          </a:stretch>
        </p:blipFill>
        <p:spPr bwMode="auto">
          <a:xfrm>
            <a:off x="34925" y="1772816"/>
            <a:ext cx="4752528" cy="2088232"/>
          </a:xfrm>
          <a:prstGeom prst="rect">
            <a:avLst/>
          </a:prstGeom>
          <a:noFill/>
          <a:ln w="9525">
            <a:noFill/>
            <a:miter lim="800000"/>
            <a:headEnd/>
            <a:tailEnd/>
          </a:ln>
          <a:effectLst/>
        </p:spPr>
      </p:pic>
      <p:pic>
        <p:nvPicPr>
          <p:cNvPr id="4" name="図 3" descr="NEG004.gif"/>
          <p:cNvPicPr>
            <a:picLocks noChangeAspect="1"/>
          </p:cNvPicPr>
          <p:nvPr/>
        </p:nvPicPr>
        <p:blipFill>
          <a:blip r:embed="rId3" cstate="print"/>
          <a:stretch>
            <a:fillRect/>
          </a:stretch>
        </p:blipFill>
        <p:spPr>
          <a:xfrm>
            <a:off x="2699916" y="980728"/>
            <a:ext cx="1944216" cy="1253684"/>
          </a:xfrm>
          <a:prstGeom prst="rect">
            <a:avLst/>
          </a:prstGeom>
        </p:spPr>
      </p:pic>
      <p:pic>
        <p:nvPicPr>
          <p:cNvPr id="47114" name="Picture 10"/>
          <p:cNvPicPr>
            <a:picLocks noChangeAspect="1" noChangeArrowheads="1"/>
          </p:cNvPicPr>
          <p:nvPr/>
        </p:nvPicPr>
        <p:blipFill>
          <a:blip r:embed="rId4" cstate="print"/>
          <a:srcRect l="4079" r="14339" b="20577"/>
          <a:stretch>
            <a:fillRect/>
          </a:stretch>
        </p:blipFill>
        <p:spPr bwMode="auto">
          <a:xfrm>
            <a:off x="34925" y="4437112"/>
            <a:ext cx="4960551" cy="2232248"/>
          </a:xfrm>
          <a:prstGeom prst="rect">
            <a:avLst/>
          </a:prstGeom>
          <a:noFill/>
          <a:ln w="9525">
            <a:noFill/>
            <a:miter lim="800000"/>
            <a:headEnd/>
            <a:tailEnd/>
          </a:ln>
          <a:effectLst/>
        </p:spPr>
      </p:pic>
      <p:pic>
        <p:nvPicPr>
          <p:cNvPr id="12" name="図 11" descr="NEG012.gif"/>
          <p:cNvPicPr>
            <a:picLocks noChangeAspect="1"/>
          </p:cNvPicPr>
          <p:nvPr/>
        </p:nvPicPr>
        <p:blipFill>
          <a:blip r:embed="rId5" cstate="print"/>
          <a:stretch>
            <a:fillRect/>
          </a:stretch>
        </p:blipFill>
        <p:spPr>
          <a:xfrm>
            <a:off x="2915940" y="3861048"/>
            <a:ext cx="1947065" cy="1266603"/>
          </a:xfrm>
          <a:prstGeom prst="rect">
            <a:avLst/>
          </a:prstGeom>
        </p:spPr>
      </p:pic>
      <p:sp>
        <p:nvSpPr>
          <p:cNvPr id="13" name="Rectangle 2"/>
          <p:cNvSpPr txBox="1">
            <a:spLocks noChangeArrowheads="1"/>
          </p:cNvSpPr>
          <p:nvPr/>
        </p:nvSpPr>
        <p:spPr>
          <a:xfrm>
            <a:off x="4932041" y="5157192"/>
            <a:ext cx="4211959" cy="1368152"/>
          </a:xfrm>
          <a:prstGeom prst="rect">
            <a:avLst/>
          </a:prstGeom>
          <a:solidFill>
            <a:schemeClr val="bg1"/>
          </a:solidFill>
        </p:spPr>
        <p:txBody>
          <a:bodyPr/>
          <a:lstStyle/>
          <a:p>
            <a:pPr>
              <a:defRPr/>
            </a:pPr>
            <a:r>
              <a:rPr lang="ja-JP" altLang="en-US" sz="1200" dirty="0" smtClean="0">
                <a:latin typeface="+mj-lt"/>
                <a:ea typeface="+mj-ea"/>
                <a:cs typeface="+mj-cs"/>
              </a:rPr>
              <a:t>←　精神保健福祉センター及び保健所に相談のあった９５人の調査結果から</a:t>
            </a:r>
            <a:endParaRPr lang="en-US" altLang="ja-JP" sz="1200" dirty="0" smtClean="0">
              <a:latin typeface="+mj-lt"/>
              <a:ea typeface="+mj-ea"/>
              <a:cs typeface="+mj-cs"/>
            </a:endParaRPr>
          </a:p>
          <a:p>
            <a:pPr>
              <a:defRPr/>
            </a:pPr>
            <a:endParaRPr lang="en-US" altLang="ja-JP" sz="1200" dirty="0">
              <a:latin typeface="+mj-lt"/>
              <a:ea typeface="+mj-ea"/>
              <a:cs typeface="+mj-cs"/>
            </a:endParaRPr>
          </a:p>
          <a:p>
            <a:pPr>
              <a:defRPr/>
            </a:pPr>
            <a:r>
              <a:rPr lang="ja-JP" altLang="en-US" sz="1200" dirty="0" smtClean="0">
                <a:latin typeface="+mj-lt"/>
                <a:ea typeface="+mj-ea"/>
                <a:cs typeface="+mj-cs"/>
              </a:rPr>
              <a:t>鳥取県</a:t>
            </a:r>
            <a:r>
              <a:rPr lang="ja-JP" altLang="en-US" sz="1200" dirty="0">
                <a:latin typeface="+mj-lt"/>
                <a:ea typeface="+mj-ea"/>
                <a:cs typeface="+mj-cs"/>
              </a:rPr>
              <a:t>における社会的ひきこもりの背景と課題</a:t>
            </a:r>
            <a:endParaRPr lang="en-US" altLang="ja-JP" sz="1200" dirty="0">
              <a:latin typeface="+mj-lt"/>
              <a:ea typeface="+mj-ea"/>
              <a:cs typeface="+mj-cs"/>
            </a:endParaRPr>
          </a:p>
          <a:p>
            <a:pPr>
              <a:defRPr/>
            </a:pPr>
            <a:r>
              <a:rPr lang="ja-JP" altLang="en-US" sz="1200" dirty="0">
                <a:latin typeface="+mj-lt"/>
                <a:ea typeface="+mj-ea"/>
                <a:cs typeface="+mj-cs"/>
              </a:rPr>
              <a:t>～精神保健福祉センターおよび各保健所におけるひきこもりの相談から～</a:t>
            </a:r>
            <a:endParaRPr lang="en-US" altLang="ja-JP" sz="1200" dirty="0">
              <a:latin typeface="+mj-lt"/>
              <a:ea typeface="+mj-ea"/>
              <a:cs typeface="+mj-cs"/>
            </a:endParaRPr>
          </a:p>
          <a:p>
            <a:pPr>
              <a:defRPr/>
            </a:pPr>
            <a:r>
              <a:rPr lang="ja-JP" altLang="en-US" sz="1200" dirty="0">
                <a:latin typeface="Arial" charset="0"/>
                <a:ea typeface="ＭＳ Ｐゴシック" charset="-128"/>
              </a:rPr>
              <a:t>鳥取医学雑誌．</a:t>
            </a:r>
            <a:r>
              <a:rPr lang="en-US" altLang="ja-JP" sz="1200" dirty="0">
                <a:latin typeface="Arial" charset="0"/>
                <a:ea typeface="ＭＳ Ｐゴシック" charset="-128"/>
              </a:rPr>
              <a:t>34:64-70,2006</a:t>
            </a:r>
            <a:r>
              <a:rPr lang="ja-JP" altLang="en-US" sz="1200" dirty="0" err="1">
                <a:latin typeface="Arial" charset="0"/>
                <a:ea typeface="ＭＳ Ｐゴシック" charset="-128"/>
              </a:rPr>
              <a:t>．</a:t>
            </a:r>
            <a:r>
              <a:rPr lang="ja-JP" altLang="en-US" sz="1200" dirty="0">
                <a:latin typeface="Arial" charset="0"/>
                <a:ea typeface="ＭＳ Ｐゴシック" charset="-128"/>
              </a:rPr>
              <a:t>原田豊，川口栄，角田智玲他．</a:t>
            </a:r>
            <a:endParaRPr lang="en-US" altLang="ja-JP" sz="1200" dirty="0">
              <a:latin typeface="Arial" charset="0"/>
              <a:ea typeface="ＭＳ Ｐゴシック" charset="-128"/>
            </a:endParaRPr>
          </a:p>
          <a:p>
            <a:pPr>
              <a:defRPr/>
            </a:pPr>
            <a:endParaRPr lang="ja-JP" altLang="ja-JP" sz="1200" dirty="0">
              <a:latin typeface="+mj-lt"/>
              <a:ea typeface="+mj-ea"/>
              <a:cs typeface="+mj-cs"/>
            </a:endParaRPr>
          </a:p>
        </p:txBody>
      </p:sp>
      <p:sp>
        <p:nvSpPr>
          <p:cNvPr id="14" name="テキスト ボックス 13"/>
          <p:cNvSpPr txBox="1"/>
          <p:nvPr/>
        </p:nvSpPr>
        <p:spPr>
          <a:xfrm>
            <a:off x="5292080" y="980728"/>
            <a:ext cx="2924198" cy="3785652"/>
          </a:xfrm>
          <a:prstGeom prst="rect">
            <a:avLst/>
          </a:prstGeom>
          <a:noFill/>
        </p:spPr>
        <p:txBody>
          <a:bodyPr wrap="none" rtlCol="0">
            <a:spAutoFit/>
          </a:bodyPr>
          <a:lstStyle/>
          <a:p>
            <a:r>
              <a:rPr kumimoji="1" lang="ja-JP" altLang="en-US" sz="2000" dirty="0" smtClean="0">
                <a:latin typeface="+mn-ea"/>
              </a:rPr>
              <a:t>ひきこもりの人の中には、</a:t>
            </a:r>
            <a:endParaRPr kumimoji="1" lang="en-US" altLang="ja-JP" sz="2000" dirty="0" smtClean="0">
              <a:latin typeface="+mn-ea"/>
            </a:endParaRPr>
          </a:p>
          <a:p>
            <a:endParaRPr kumimoji="1" lang="en-US" altLang="ja-JP" sz="2000" dirty="0" smtClean="0">
              <a:latin typeface="+mn-ea"/>
            </a:endParaRPr>
          </a:p>
          <a:p>
            <a:r>
              <a:rPr lang="ja-JP" altLang="en-US" sz="2000" dirty="0">
                <a:latin typeface="+mn-ea"/>
              </a:rPr>
              <a:t>　</a:t>
            </a:r>
            <a:r>
              <a:rPr lang="ja-JP" altLang="en-US" sz="2000" dirty="0" smtClean="0">
                <a:latin typeface="+mn-ea"/>
              </a:rPr>
              <a:t>不登校の経験の、</a:t>
            </a:r>
            <a:endParaRPr lang="en-US" altLang="ja-JP" sz="2000" dirty="0" smtClean="0">
              <a:latin typeface="+mn-ea"/>
            </a:endParaRPr>
          </a:p>
          <a:p>
            <a:r>
              <a:rPr lang="ja-JP" altLang="en-US" sz="2000" dirty="0">
                <a:latin typeface="+mn-ea"/>
              </a:rPr>
              <a:t>　</a:t>
            </a:r>
            <a:r>
              <a:rPr lang="ja-JP" altLang="en-US" sz="2000" dirty="0" smtClean="0">
                <a:latin typeface="+mn-ea"/>
              </a:rPr>
              <a:t>ある人もいれば、</a:t>
            </a:r>
            <a:endParaRPr lang="en-US" altLang="ja-JP" sz="2000" dirty="0" smtClean="0">
              <a:latin typeface="+mn-ea"/>
            </a:endParaRPr>
          </a:p>
          <a:p>
            <a:r>
              <a:rPr kumimoji="1" lang="ja-JP" altLang="en-US" sz="2000" dirty="0">
                <a:latin typeface="+mn-ea"/>
              </a:rPr>
              <a:t>　</a:t>
            </a:r>
            <a:r>
              <a:rPr kumimoji="1" lang="ja-JP" altLang="en-US" sz="2000" dirty="0" smtClean="0">
                <a:latin typeface="+mn-ea"/>
              </a:rPr>
              <a:t>ない人もいる。</a:t>
            </a:r>
            <a:endParaRPr kumimoji="1" lang="en-US" altLang="ja-JP" sz="2000" dirty="0" smtClean="0">
              <a:latin typeface="+mn-ea"/>
            </a:endParaRPr>
          </a:p>
          <a:p>
            <a:endParaRPr lang="en-US" altLang="ja-JP" sz="2000" dirty="0">
              <a:latin typeface="+mn-ea"/>
            </a:endParaRPr>
          </a:p>
          <a:p>
            <a:r>
              <a:rPr kumimoji="1" lang="ja-JP" altLang="en-US" sz="2000" dirty="0" smtClean="0">
                <a:latin typeface="+mn-ea"/>
              </a:rPr>
              <a:t>　働いた経験の、</a:t>
            </a:r>
            <a:endParaRPr kumimoji="1" lang="en-US" altLang="ja-JP" sz="2000" dirty="0" smtClean="0">
              <a:latin typeface="+mn-ea"/>
            </a:endParaRPr>
          </a:p>
          <a:p>
            <a:r>
              <a:rPr lang="ja-JP" altLang="en-US" sz="2000" dirty="0">
                <a:latin typeface="+mn-ea"/>
              </a:rPr>
              <a:t>　</a:t>
            </a:r>
            <a:r>
              <a:rPr lang="ja-JP" altLang="en-US" sz="2000" dirty="0" smtClean="0">
                <a:latin typeface="+mn-ea"/>
              </a:rPr>
              <a:t>ない人もいれば、</a:t>
            </a:r>
            <a:endParaRPr lang="en-US" altLang="ja-JP" sz="2000" dirty="0" smtClean="0">
              <a:latin typeface="+mn-ea"/>
            </a:endParaRPr>
          </a:p>
          <a:p>
            <a:r>
              <a:rPr kumimoji="1" lang="ja-JP" altLang="en-US" sz="2000" dirty="0">
                <a:latin typeface="+mn-ea"/>
              </a:rPr>
              <a:t>　</a:t>
            </a:r>
            <a:r>
              <a:rPr kumimoji="1" lang="ja-JP" altLang="en-US" sz="2000" dirty="0" smtClean="0">
                <a:latin typeface="+mn-ea"/>
              </a:rPr>
              <a:t>ある人もいる。</a:t>
            </a:r>
            <a:endParaRPr kumimoji="1" lang="en-US" altLang="ja-JP" sz="2000" dirty="0" smtClean="0">
              <a:latin typeface="+mn-ea"/>
            </a:endParaRPr>
          </a:p>
          <a:p>
            <a:endParaRPr lang="en-US" altLang="ja-JP" sz="2000" dirty="0">
              <a:latin typeface="+mn-ea"/>
            </a:endParaRPr>
          </a:p>
          <a:p>
            <a:r>
              <a:rPr kumimoji="1" lang="ja-JP" altLang="en-US" sz="2000" dirty="0" smtClean="0">
                <a:latin typeface="+mn-ea"/>
              </a:rPr>
              <a:t>個人個人によって、</a:t>
            </a:r>
            <a:endParaRPr kumimoji="1" lang="en-US" altLang="ja-JP" sz="2000" dirty="0" smtClean="0">
              <a:latin typeface="+mn-ea"/>
            </a:endParaRPr>
          </a:p>
          <a:p>
            <a:r>
              <a:rPr kumimoji="1" lang="ja-JP" altLang="en-US" sz="2000" dirty="0" smtClean="0">
                <a:latin typeface="+mn-ea"/>
              </a:rPr>
              <a:t>　　　　　　背景は異なる。</a:t>
            </a:r>
            <a:endParaRPr kumimoji="1" lang="ja-JP" altLang="en-US" sz="2000" dirty="0">
              <a:latin typeface="+mn-ea"/>
            </a:endParaRPr>
          </a:p>
        </p:txBody>
      </p:sp>
      <p:sp>
        <p:nvSpPr>
          <p:cNvPr id="8" name="Rectangle 4"/>
          <p:cNvSpPr txBox="1">
            <a:spLocks noChangeArrowheads="1"/>
          </p:cNvSpPr>
          <p:nvPr/>
        </p:nvSpPr>
        <p:spPr bwMode="auto">
          <a:xfrm>
            <a:off x="613665" y="-30480"/>
            <a:ext cx="6551613" cy="873125"/>
          </a:xfrm>
          <a:prstGeom prst="rect">
            <a:avLst/>
          </a:prstGeom>
          <a:noFill/>
          <a:ln w="9525">
            <a:noFill/>
            <a:miter lim="800000"/>
            <a:headEnd/>
            <a:tailEnd/>
          </a:ln>
        </p:spPr>
        <p:txBody>
          <a:bodyPr anchor="ctr"/>
          <a:lstStyle/>
          <a:p>
            <a:pPr>
              <a:defRPr/>
            </a:pPr>
            <a:r>
              <a:rPr lang="ja-JP" altLang="en-US" sz="4000" dirty="0">
                <a:solidFill>
                  <a:srgbClr val="00B0F0"/>
                </a:solidFill>
                <a:latin typeface="+mj-ea"/>
                <a:ea typeface="+mj-ea"/>
                <a:cs typeface="+mj-cs"/>
              </a:rPr>
              <a:t>「ひきこもり」</a:t>
            </a:r>
            <a:r>
              <a:rPr lang="ja-JP" altLang="en-US" sz="4000" dirty="0" smtClean="0">
                <a:solidFill>
                  <a:srgbClr val="00B0F0"/>
                </a:solidFill>
                <a:latin typeface="+mj-ea"/>
                <a:ea typeface="+mj-ea"/>
                <a:cs typeface="+mj-cs"/>
              </a:rPr>
              <a:t>の背景</a:t>
            </a:r>
            <a:endParaRPr lang="ja-JP" altLang="en-US" sz="4000" dirty="0">
              <a:solidFill>
                <a:srgbClr val="00B0F0"/>
              </a:solidFill>
              <a:latin typeface="+mj-ea"/>
              <a:ea typeface="+mj-ea"/>
              <a:cs typeface="+mj-cs"/>
            </a:endParaRPr>
          </a:p>
        </p:txBody>
      </p:sp>
    </p:spTree>
    <p:extLst>
      <p:ext uri="{BB962C8B-B14F-4D97-AF65-F5344CB8AC3E}">
        <p14:creationId xmlns:p14="http://schemas.microsoft.com/office/powerpoint/2010/main" val="424730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3"/>
          <p:cNvSpPr>
            <a:spLocks noGrp="1"/>
          </p:cNvSpPr>
          <p:nvPr>
            <p:ph type="title" idx="4294967295"/>
          </p:nvPr>
        </p:nvSpPr>
        <p:spPr>
          <a:xfrm>
            <a:off x="550466" y="9525"/>
            <a:ext cx="7831138" cy="873125"/>
          </a:xfrm>
        </p:spPr>
        <p:txBody>
          <a:bodyPr>
            <a:normAutofit/>
          </a:bodyPr>
          <a:lstStyle/>
          <a:p>
            <a:r>
              <a:rPr lang="ja-JP" altLang="en-US" sz="3600" smtClean="0">
                <a:solidFill>
                  <a:srgbClr val="00B0F0"/>
                </a:solidFill>
                <a:latin typeface="+mj-ea"/>
              </a:rPr>
              <a:t>ひきこもりの出現率について</a:t>
            </a:r>
          </a:p>
        </p:txBody>
      </p:sp>
      <p:graphicFrame>
        <p:nvGraphicFramePr>
          <p:cNvPr id="6" name="表 5"/>
          <p:cNvGraphicFramePr>
            <a:graphicFrameLocks noGrp="1"/>
          </p:cNvGraphicFramePr>
          <p:nvPr>
            <p:extLst>
              <p:ext uri="{D42A27DB-BD31-4B8C-83A1-F6EECF244321}">
                <p14:modId xmlns:p14="http://schemas.microsoft.com/office/powerpoint/2010/main" val="560647225"/>
              </p:ext>
            </p:extLst>
          </p:nvPr>
        </p:nvGraphicFramePr>
        <p:xfrm>
          <a:off x="550466" y="1257459"/>
          <a:ext cx="8116093" cy="4389120"/>
        </p:xfrm>
        <a:graphic>
          <a:graphicData uri="http://schemas.openxmlformats.org/drawingml/2006/table">
            <a:tbl>
              <a:tblPr bandRow="1">
                <a:tableStyleId>{5C22544A-7EE6-4342-B048-85BDC9FD1C3A}</a:tableStyleId>
              </a:tblPr>
              <a:tblGrid>
                <a:gridCol w="8116093"/>
              </a:tblGrid>
              <a:tr h="370840">
                <a:tc>
                  <a:txBody>
                    <a:bodyPr/>
                    <a:lstStyle/>
                    <a:p>
                      <a:r>
                        <a:rPr kumimoji="1" lang="ja-JP" altLang="en-US" sz="2400" b="0" dirty="0" smtClean="0">
                          <a:latin typeface="+mn-ea"/>
                          <a:ea typeface="+mn-ea"/>
                        </a:rPr>
                        <a:t>　２０歳以上のひきこもり者については、川上らが取り組んだわが国での</a:t>
                      </a:r>
                      <a:r>
                        <a:rPr kumimoji="1" lang="zh-TW" altLang="en-US" sz="2400" b="0" kern="1200" dirty="0" smtClean="0">
                          <a:solidFill>
                            <a:schemeClr val="dk1"/>
                          </a:solidFill>
                          <a:latin typeface="+mn-ea"/>
                          <a:ea typeface="+mn-ea"/>
                          <a:cs typeface="+mn-cs"/>
                        </a:rPr>
                        <a:t>世界精神保健日本調査</a:t>
                      </a:r>
                      <a:r>
                        <a:rPr kumimoji="1" lang="en-US" altLang="zh-TW" sz="2400" b="0" kern="1200" dirty="0" smtClean="0">
                          <a:solidFill>
                            <a:schemeClr val="dk1"/>
                          </a:solidFill>
                          <a:latin typeface="+mn-ea"/>
                          <a:ea typeface="+mn-ea"/>
                          <a:cs typeface="+mn-cs"/>
                        </a:rPr>
                        <a:t>(</a:t>
                      </a:r>
                      <a:r>
                        <a:rPr kumimoji="1" lang="en-US" altLang="zh-TW" sz="2400" b="0" i="1" kern="1200" dirty="0" smtClean="0">
                          <a:solidFill>
                            <a:schemeClr val="dk1"/>
                          </a:solidFill>
                          <a:latin typeface="+mn-ea"/>
                          <a:ea typeface="+mn-ea"/>
                          <a:cs typeface="+mn-cs"/>
                        </a:rPr>
                        <a:t>WMHJ</a:t>
                      </a:r>
                      <a:r>
                        <a:rPr kumimoji="1" lang="en-US" altLang="zh-TW" sz="2400" b="0" kern="1200" dirty="0" smtClean="0">
                          <a:solidFill>
                            <a:schemeClr val="dk1"/>
                          </a:solidFill>
                          <a:latin typeface="+mn-ea"/>
                          <a:ea typeface="+mn-ea"/>
                          <a:cs typeface="+mn-cs"/>
                        </a:rPr>
                        <a:t>)</a:t>
                      </a:r>
                      <a:r>
                        <a:rPr kumimoji="1" lang="ja-JP" altLang="en-US" sz="2400" b="0" kern="1200" dirty="0" smtClean="0">
                          <a:solidFill>
                            <a:schemeClr val="dk1"/>
                          </a:solidFill>
                          <a:latin typeface="+mn-ea"/>
                          <a:ea typeface="+mn-ea"/>
                          <a:cs typeface="+mn-cs"/>
                        </a:rPr>
                        <a:t>の一環としてまとめられた研究（</a:t>
                      </a:r>
                      <a:r>
                        <a:rPr kumimoji="1" lang="en-US" altLang="ja-JP" sz="2400" b="0" kern="1200" dirty="0" smtClean="0">
                          <a:solidFill>
                            <a:schemeClr val="dk1"/>
                          </a:solidFill>
                          <a:latin typeface="+mn-ea"/>
                          <a:ea typeface="+mn-ea"/>
                          <a:cs typeface="+mn-cs"/>
                        </a:rPr>
                        <a:t>Koyama</a:t>
                      </a:r>
                      <a:r>
                        <a:rPr kumimoji="1" lang="ja-JP" altLang="en-US" sz="2400" b="0" kern="1200" dirty="0" err="1" smtClean="0">
                          <a:solidFill>
                            <a:schemeClr val="dk1"/>
                          </a:solidFill>
                          <a:latin typeface="+mn-ea"/>
                          <a:ea typeface="+mn-ea"/>
                          <a:cs typeface="+mn-cs"/>
                        </a:rPr>
                        <a:t>、</a:t>
                      </a:r>
                      <a:r>
                        <a:rPr kumimoji="1" lang="en-US" altLang="ja-JP" sz="2400" b="0" kern="1200" dirty="0" smtClean="0">
                          <a:solidFill>
                            <a:schemeClr val="dk1"/>
                          </a:solidFill>
                          <a:latin typeface="+mn-ea"/>
                          <a:ea typeface="+mn-ea"/>
                          <a:cs typeface="+mn-cs"/>
                        </a:rPr>
                        <a:t>2010</a:t>
                      </a:r>
                      <a:r>
                        <a:rPr kumimoji="1" lang="ja-JP" altLang="en-US" sz="2400" b="0" kern="1200" dirty="0" smtClean="0">
                          <a:solidFill>
                            <a:schemeClr val="dk1"/>
                          </a:solidFill>
                          <a:latin typeface="+mn-ea"/>
                          <a:ea typeface="+mn-ea"/>
                          <a:cs typeface="+mn-cs"/>
                        </a:rPr>
                        <a:t>）が現在最も信頼性が高いものである。</a:t>
                      </a:r>
                      <a:endParaRPr kumimoji="1" lang="ja-JP" altLang="en-US" sz="2400" b="0" dirty="0">
                        <a:latin typeface="+mn-ea"/>
                        <a:ea typeface="+mn-ea"/>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solidFill>
                      <a:schemeClr val="bg1"/>
                    </a:solidFill>
                  </a:tcPr>
                </a:tc>
              </a:tr>
              <a:tr h="370840">
                <a:tc>
                  <a:txBody>
                    <a:bodyPr/>
                    <a:lstStyle/>
                    <a:p>
                      <a:r>
                        <a:rPr kumimoji="1" lang="ja-JP" altLang="en-US" sz="2400" b="0" dirty="0" smtClean="0">
                          <a:latin typeface="+mn-ea"/>
                          <a:ea typeface="+mn-ea"/>
                        </a:rPr>
                        <a:t>　生涯有病率（一生に一度はひきこもり経験がある人の割合）は、</a:t>
                      </a:r>
                      <a:r>
                        <a:rPr kumimoji="1" lang="ja-JP" altLang="en-US" sz="2400" b="0" dirty="0" smtClean="0">
                          <a:solidFill>
                            <a:srgbClr val="FF0000"/>
                          </a:solidFill>
                          <a:latin typeface="+mn-ea"/>
                          <a:ea typeface="+mn-ea"/>
                        </a:rPr>
                        <a:t>１．２％</a:t>
                      </a:r>
                      <a:r>
                        <a:rPr kumimoji="1" lang="ja-JP" altLang="en-US" sz="2400" b="0" dirty="0" smtClean="0">
                          <a:latin typeface="+mn-ea"/>
                          <a:ea typeface="+mn-ea"/>
                        </a:rPr>
                        <a:t>である。</a:t>
                      </a:r>
                      <a:endParaRPr kumimoji="1" lang="ja-JP" altLang="en-US" sz="2400" b="0" dirty="0">
                        <a:latin typeface="+mn-ea"/>
                        <a:ea typeface="+mn-ea"/>
                      </a:endParaRPr>
                    </a:p>
                  </a:txBody>
                  <a:tcPr>
                    <a:lnL w="12700" cmpd="sng">
                      <a:noFill/>
                    </a:lnL>
                    <a:lnR w="12700" cmpd="sng">
                      <a:noFill/>
                    </a:lnR>
                    <a:lnT w="12700" cmpd="sng">
                      <a:noFill/>
                    </a:lnT>
                    <a:lnB w="12700" cmpd="sng">
                      <a:noFill/>
                    </a:lnB>
                    <a:solidFill>
                      <a:schemeClr val="bg1"/>
                    </a:solidFill>
                  </a:tcPr>
                </a:tc>
              </a:tr>
              <a:tr h="370840">
                <a:tc>
                  <a:txBody>
                    <a:bodyPr/>
                    <a:lstStyle/>
                    <a:p>
                      <a:r>
                        <a:rPr kumimoji="1" lang="ja-JP" altLang="en-US" sz="2400" b="0" dirty="0" smtClean="0">
                          <a:latin typeface="+mn-ea"/>
                          <a:ea typeface="+mn-ea"/>
                        </a:rPr>
                        <a:t>　調査時点でひきこもり状態にある子どもも持つ世帯は</a:t>
                      </a:r>
                      <a:r>
                        <a:rPr kumimoji="1" lang="ja-JP" altLang="en-US" sz="2400" b="0" dirty="0" smtClean="0">
                          <a:solidFill>
                            <a:srgbClr val="FF0000"/>
                          </a:solidFill>
                          <a:latin typeface="+mn-ea"/>
                          <a:ea typeface="+mn-ea"/>
                        </a:rPr>
                        <a:t>０．５％</a:t>
                      </a:r>
                      <a:r>
                        <a:rPr kumimoji="1" lang="ja-JP" altLang="en-US" sz="2400" b="0" dirty="0" smtClean="0">
                          <a:latin typeface="+mn-ea"/>
                          <a:ea typeface="+mn-ea"/>
                        </a:rPr>
                        <a:t>である。</a:t>
                      </a:r>
                      <a:endParaRPr kumimoji="1" lang="ja-JP" altLang="en-US" sz="2400" b="0" dirty="0">
                        <a:latin typeface="+mn-ea"/>
                        <a:ea typeface="+mn-ea"/>
                      </a:endParaRPr>
                    </a:p>
                  </a:txBody>
                  <a:tcPr>
                    <a:lnL w="12700" cmpd="sng">
                      <a:noFill/>
                    </a:lnL>
                    <a:lnR w="12700" cmpd="sng">
                      <a:noFill/>
                    </a:lnR>
                    <a:lnT w="12700" cmpd="sng">
                      <a:noFill/>
                    </a:lnT>
                    <a:lnB w="12700" cmpd="sng">
                      <a:noFill/>
                    </a:lnB>
                    <a:solidFill>
                      <a:schemeClr val="bg1"/>
                    </a:solidFill>
                  </a:tcPr>
                </a:tc>
              </a:tr>
              <a:tr h="370840">
                <a:tc>
                  <a:txBody>
                    <a:bodyPr/>
                    <a:lstStyle/>
                    <a:p>
                      <a:r>
                        <a:rPr kumimoji="1" lang="ja-JP" altLang="en-US" sz="2400" b="0" dirty="0" smtClean="0">
                          <a:latin typeface="+mn-ea"/>
                          <a:ea typeface="+mn-ea"/>
                        </a:rPr>
                        <a:t>　平成１８年３月末日現在の住民基本台帳に基づくわが国の総世帯数の０．５％にあたる２５５，５１０世帯にひきこもり者がおり、少なくとも</a:t>
                      </a:r>
                      <a:r>
                        <a:rPr kumimoji="1" lang="ja-JP" altLang="en-US" sz="2400" b="0" dirty="0" smtClean="0">
                          <a:solidFill>
                            <a:srgbClr val="FF0000"/>
                          </a:solidFill>
                          <a:latin typeface="+mn-ea"/>
                          <a:ea typeface="+mn-ea"/>
                        </a:rPr>
                        <a:t>２５５，５１０名</a:t>
                      </a:r>
                      <a:r>
                        <a:rPr kumimoji="1" lang="ja-JP" altLang="en-US" sz="2400" b="0" dirty="0" smtClean="0">
                          <a:latin typeface="+mn-ea"/>
                          <a:ea typeface="+mn-ea"/>
                        </a:rPr>
                        <a:t>であると推定される。</a:t>
                      </a:r>
                      <a:endParaRPr kumimoji="1" lang="ja-JP" altLang="en-US" sz="2400" b="0" dirty="0">
                        <a:latin typeface="+mn-ea"/>
                        <a:ea typeface="+mn-ea"/>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角丸四角形 3"/>
          <p:cNvSpPr/>
          <p:nvPr/>
        </p:nvSpPr>
        <p:spPr>
          <a:xfrm>
            <a:off x="503238" y="6021388"/>
            <a:ext cx="8137525" cy="57626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２つの調査結果から、</a:t>
            </a:r>
            <a:endParaRPr lang="en-US" altLang="ja-JP" b="1" dirty="0">
              <a:solidFill>
                <a:schemeClr val="tx1"/>
              </a:solidFill>
            </a:endParaRPr>
          </a:p>
          <a:p>
            <a:pPr algn="ctr">
              <a:defRPr/>
            </a:pPr>
            <a:r>
              <a:rPr lang="ja-JP" altLang="en-US" b="1" dirty="0">
                <a:solidFill>
                  <a:schemeClr val="tx1"/>
                </a:solidFill>
              </a:rPr>
              <a:t>国におよそ２６万人のひきこもり者がいると考えられる。</a:t>
            </a:r>
          </a:p>
        </p:txBody>
      </p:sp>
    </p:spTree>
    <p:extLst>
      <p:ext uri="{BB962C8B-B14F-4D97-AF65-F5344CB8AC3E}">
        <p14:creationId xmlns:p14="http://schemas.microsoft.com/office/powerpoint/2010/main" val="2551215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idx="4294967295"/>
          </p:nvPr>
        </p:nvSpPr>
        <p:spPr>
          <a:xfrm>
            <a:off x="611188" y="0"/>
            <a:ext cx="7675563" cy="857250"/>
          </a:xfrm>
        </p:spPr>
        <p:txBody>
          <a:bodyPr>
            <a:normAutofit/>
          </a:bodyPr>
          <a:lstStyle/>
          <a:p>
            <a:r>
              <a:rPr lang="ja-JP" altLang="en-US" sz="3600" dirty="0" smtClean="0">
                <a:solidFill>
                  <a:srgbClr val="00B0F0"/>
                </a:solidFill>
                <a:latin typeface="+mj-ea"/>
              </a:rPr>
              <a:t>内閣府ひきこもり調査 </a:t>
            </a:r>
            <a:r>
              <a:rPr lang="en-US" altLang="ja-JP" sz="3600" dirty="0" smtClean="0">
                <a:solidFill>
                  <a:srgbClr val="00B0F0"/>
                </a:solidFill>
                <a:latin typeface="+mj-ea"/>
              </a:rPr>
              <a:t>(2010.7)</a:t>
            </a:r>
            <a:endParaRPr lang="ja-JP" altLang="en-US" sz="3600" dirty="0" smtClean="0">
              <a:solidFill>
                <a:srgbClr val="00B0F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928076692"/>
              </p:ext>
            </p:extLst>
          </p:nvPr>
        </p:nvGraphicFramePr>
        <p:xfrm>
          <a:off x="468313" y="1125538"/>
          <a:ext cx="8208912" cy="4209601"/>
        </p:xfrm>
        <a:graphic>
          <a:graphicData uri="http://schemas.openxmlformats.org/drawingml/2006/table">
            <a:tbl>
              <a:tblPr firstRow="1" bandRow="1">
                <a:tableStyleId>{5C22544A-7EE6-4342-B048-85BDC9FD1C3A}</a:tableStyleId>
              </a:tblPr>
              <a:tblGrid>
                <a:gridCol w="4248472"/>
                <a:gridCol w="936104"/>
                <a:gridCol w="972108"/>
                <a:gridCol w="2052228"/>
              </a:tblGrid>
              <a:tr h="370840">
                <a:tc>
                  <a:txBody>
                    <a:bodyPr/>
                    <a:lstStyle/>
                    <a:p>
                      <a:pPr algn="ctr"/>
                      <a:r>
                        <a:rPr kumimoji="1" lang="en-US" altLang="ja-JP" sz="1600" b="0" dirty="0" smtClean="0">
                          <a:solidFill>
                            <a:schemeClr val="tx1"/>
                          </a:solidFill>
                        </a:rPr>
                        <a:t>N=</a:t>
                      </a:r>
                      <a:r>
                        <a:rPr kumimoji="1" lang="ja-JP" altLang="en-US" sz="1600" b="0" dirty="0" smtClean="0">
                          <a:solidFill>
                            <a:schemeClr val="tx1"/>
                          </a:solidFill>
                        </a:rPr>
                        <a:t>３，２８７人</a:t>
                      </a:r>
                      <a:endParaRPr kumimoji="1" lang="en-US" altLang="ja-JP" sz="1600" b="0" dirty="0" smtClean="0">
                        <a:solidFill>
                          <a:schemeClr val="tx1"/>
                        </a:solidFill>
                      </a:endParaRPr>
                    </a:p>
                    <a:p>
                      <a:pPr algn="ctr"/>
                      <a:r>
                        <a:rPr kumimoji="1" lang="ja-JP" altLang="en-US" sz="1800" b="0" dirty="0" smtClean="0">
                          <a:solidFill>
                            <a:srgbClr val="FF0000"/>
                          </a:solidFill>
                        </a:rPr>
                        <a:t>（全国１５歳以上３９歳以下）</a:t>
                      </a:r>
                      <a:endParaRPr kumimoji="1" lang="ja-JP" altLang="en-US" sz="1800" b="0" dirty="0">
                        <a:solidFill>
                          <a:srgbClr val="FF0000"/>
                        </a:solidFill>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chemeClr val="tx1"/>
                          </a:solidFill>
                        </a:rPr>
                        <a:t>割合（％）</a:t>
                      </a:r>
                      <a:endParaRPr kumimoji="1" lang="ja-JP" altLang="en-US" sz="1600" b="0" dirty="0">
                        <a:solidFill>
                          <a:schemeClr val="tx1"/>
                        </a:solidFill>
                      </a:endParaRPr>
                    </a:p>
                  </a:txBody>
                  <a:tcPr anchor="ctr" anchorCtr="1">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chemeClr val="tx1"/>
                          </a:solidFill>
                        </a:rPr>
                        <a:t>推定数</a:t>
                      </a:r>
                      <a:endParaRPr kumimoji="1" lang="en-US" altLang="ja-JP" sz="1600" b="0" dirty="0" smtClean="0">
                        <a:solidFill>
                          <a:schemeClr val="tx1"/>
                        </a:solidFill>
                      </a:endParaRPr>
                    </a:p>
                    <a:p>
                      <a:r>
                        <a:rPr kumimoji="1" lang="ja-JP" altLang="en-US" sz="1600" b="0" dirty="0" smtClean="0">
                          <a:solidFill>
                            <a:schemeClr val="tx1"/>
                          </a:solidFill>
                        </a:rPr>
                        <a:t>（万人）</a:t>
                      </a:r>
                      <a:endParaRPr kumimoji="1" lang="ja-JP" altLang="en-US" sz="1600" b="0" dirty="0">
                        <a:solidFill>
                          <a:schemeClr val="tx1"/>
                        </a:solidFill>
                      </a:endParaRPr>
                    </a:p>
                  </a:txBody>
                  <a:tcPr anchor="ctr" anchorCtr="1">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0" dirty="0" smtClean="0">
                          <a:solidFill>
                            <a:schemeClr val="tx1"/>
                          </a:solidFill>
                        </a:rPr>
                        <a:t>（２０１０年７月）</a:t>
                      </a:r>
                      <a:endParaRPr kumimoji="1" lang="ja-JP" altLang="en-US" sz="2000" b="0" dirty="0">
                        <a:solidFill>
                          <a:schemeClr val="tx1"/>
                        </a:solidFill>
                      </a:endParaRPr>
                    </a:p>
                  </a:txBody>
                  <a:tcPr anchor="ctr" anchorCtr="1">
                    <a:lnB w="12700" cap="flat" cmpd="sng" algn="ctr">
                      <a:solidFill>
                        <a:schemeClr val="tx1"/>
                      </a:solidFill>
                      <a:prstDash val="solid"/>
                      <a:round/>
                      <a:headEnd type="none" w="med" len="med"/>
                      <a:tailEnd type="none" w="med" len="med"/>
                    </a:lnB>
                    <a:noFill/>
                  </a:tcPr>
                </a:tc>
              </a:tr>
              <a:tr h="720000">
                <a:tc>
                  <a:txBody>
                    <a:bodyPr/>
                    <a:lstStyle/>
                    <a:p>
                      <a:r>
                        <a:rPr kumimoji="1" lang="ja-JP" altLang="en-US" sz="1600" b="0" dirty="0" smtClean="0">
                          <a:solidFill>
                            <a:schemeClr val="tx1"/>
                          </a:solidFill>
                        </a:rPr>
                        <a:t>普段は家にいるが、自分の趣味に関する用事の時だけ外出する。</a:t>
                      </a:r>
                      <a:endParaRPr kumimoji="1" lang="ja-JP" altLang="en-US" sz="16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1.19</a:t>
                      </a:r>
                      <a:endParaRPr kumimoji="1" lang="ja-JP" altLang="en-US" sz="16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46.0</a:t>
                      </a:r>
                      <a:endParaRPr kumimoji="1" lang="ja-JP" altLang="en-US" sz="16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r>
                        <a:rPr kumimoji="1" lang="ja-JP" altLang="en-US" sz="1600" b="0" dirty="0" smtClean="0">
                          <a:solidFill>
                            <a:schemeClr val="tx1"/>
                          </a:solidFill>
                        </a:rPr>
                        <a:t>準ひきこもり</a:t>
                      </a:r>
                      <a:endParaRPr kumimoji="1" lang="en-US" altLang="ja-JP" sz="1600" b="0" dirty="0" smtClean="0">
                        <a:solidFill>
                          <a:schemeClr val="tx1"/>
                        </a:solidFill>
                      </a:endParaRPr>
                    </a:p>
                    <a:p>
                      <a:r>
                        <a:rPr kumimoji="1" lang="ja-JP" altLang="en-US" sz="1600" b="0" dirty="0" smtClean="0">
                          <a:solidFill>
                            <a:schemeClr val="tx1"/>
                          </a:solidFill>
                        </a:rPr>
                        <a:t>４６．０万人</a:t>
                      </a:r>
                      <a:endParaRPr kumimoji="1" lang="ja-JP" altLang="en-US" sz="1600" b="0" dirty="0">
                        <a:solidFill>
                          <a:schemeClr val="tx1"/>
                        </a:solidFill>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FF"/>
                    </a:solidFill>
                  </a:tcPr>
                </a:tc>
              </a:tr>
              <a:tr h="451069">
                <a:tc rowSpan="2">
                  <a:txBody>
                    <a:bodyPr/>
                    <a:lstStyle/>
                    <a:p>
                      <a:r>
                        <a:rPr kumimoji="1" lang="ja-JP" altLang="en-US" sz="1600" b="0" dirty="0" smtClean="0">
                          <a:solidFill>
                            <a:schemeClr val="tx1"/>
                          </a:solidFill>
                        </a:rPr>
                        <a:t>普段は家にいるが、近所のコンビニなどには出かけられる。</a:t>
                      </a:r>
                      <a:endParaRPr kumimoji="1" lang="ja-JP" altLang="en-US" sz="1600" b="0" dirty="0">
                        <a:solidFill>
                          <a:schemeClr val="tx1"/>
                        </a:solidFill>
                      </a:endParaRPr>
                    </a:p>
                  </a:txBody>
                  <a:tcPr anchor="ctr">
                    <a:lnT w="12700" cap="flat" cmpd="sng" algn="ctr">
                      <a:solidFill>
                        <a:schemeClr val="tx1"/>
                      </a:solidFill>
                      <a:prstDash val="sysDash"/>
                      <a:round/>
                      <a:headEnd type="none" w="med" len="med"/>
                      <a:tailEnd type="none" w="med" len="med"/>
                    </a:lnT>
                    <a:solidFill>
                      <a:schemeClr val="bg1"/>
                    </a:solidFill>
                  </a:tcPr>
                </a:tc>
                <a:tc rowSpan="2">
                  <a:txBody>
                    <a:bodyPr/>
                    <a:lstStyle/>
                    <a:p>
                      <a:pPr algn="r"/>
                      <a:r>
                        <a:rPr kumimoji="1" lang="en-US" altLang="ja-JP" sz="1600" b="0" dirty="0" smtClean="0">
                          <a:solidFill>
                            <a:schemeClr val="tx1"/>
                          </a:solidFill>
                        </a:rPr>
                        <a:t>0.04</a:t>
                      </a:r>
                      <a:endParaRPr kumimoji="1" lang="ja-JP" altLang="en-US" sz="1600" b="0" dirty="0">
                        <a:solidFill>
                          <a:schemeClr val="tx1"/>
                        </a:solidFill>
                      </a:endParaRPr>
                    </a:p>
                  </a:txBody>
                  <a:tcPr anchor="ctr">
                    <a:lnT w="12700" cap="flat" cmpd="sng" algn="ctr">
                      <a:solidFill>
                        <a:schemeClr val="tx1"/>
                      </a:solidFill>
                      <a:prstDash val="sysDash"/>
                      <a:round/>
                      <a:headEnd type="none" w="med" len="med"/>
                      <a:tailEnd type="none" w="med" len="med"/>
                    </a:lnT>
                    <a:solidFill>
                      <a:schemeClr val="bg1"/>
                    </a:solidFill>
                  </a:tcPr>
                </a:tc>
                <a:tc rowSpan="2">
                  <a:txBody>
                    <a:bodyPr/>
                    <a:lstStyle/>
                    <a:p>
                      <a:pPr algn="r"/>
                      <a:r>
                        <a:rPr kumimoji="1" lang="en-US" altLang="ja-JP" sz="1600" b="0" dirty="0" smtClean="0">
                          <a:solidFill>
                            <a:schemeClr val="tx1"/>
                          </a:solidFill>
                        </a:rPr>
                        <a:t>15.3</a:t>
                      </a:r>
                      <a:endParaRPr kumimoji="1" lang="ja-JP" altLang="en-US" sz="1600" b="0" dirty="0">
                        <a:solidFill>
                          <a:schemeClr val="tx1"/>
                        </a:solidFill>
                      </a:endParaRPr>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r>
                        <a:rPr kumimoji="1" lang="ja-JP" altLang="en-US" sz="1600" b="0" dirty="0" smtClean="0">
                          <a:solidFill>
                            <a:schemeClr val="tx1"/>
                          </a:solidFill>
                        </a:rPr>
                        <a:t>┼</a:t>
                      </a:r>
                      <a:endParaRPr kumimoji="1" lang="en-US" altLang="ja-JP" sz="1600" b="0" dirty="0" smtClean="0">
                        <a:solidFill>
                          <a:schemeClr val="tx1"/>
                        </a:solidFill>
                      </a:endParaRPr>
                    </a:p>
                  </a:txBody>
                  <a:tcPr anchor="ctr" anchorCtr="1">
                    <a:lnT w="12700" cap="flat" cmpd="sng" algn="ctr">
                      <a:solidFill>
                        <a:schemeClr val="tx1"/>
                      </a:solidFill>
                      <a:prstDash val="sysDash"/>
                      <a:round/>
                      <a:headEnd type="none" w="med" len="med"/>
                      <a:tailEnd type="none" w="med" len="med"/>
                    </a:lnT>
                    <a:noFill/>
                  </a:tcPr>
                </a:tc>
              </a:tr>
              <a:tr h="2689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r>
                        <a:rPr kumimoji="1" lang="ja-JP" altLang="en-US" sz="1800" b="1" dirty="0" smtClean="0">
                          <a:solidFill>
                            <a:schemeClr val="bg1"/>
                          </a:solidFill>
                        </a:rPr>
                        <a:t>狭義のひきこもり</a:t>
                      </a:r>
                      <a:endParaRPr kumimoji="1" lang="en-US" altLang="ja-JP" sz="1800" b="1" dirty="0" smtClean="0">
                        <a:solidFill>
                          <a:schemeClr val="bg1"/>
                        </a:solidFill>
                      </a:endParaRPr>
                    </a:p>
                    <a:p>
                      <a:pPr algn="ctr"/>
                      <a:r>
                        <a:rPr kumimoji="1" lang="ja-JP" altLang="en-US" sz="1800" b="1" dirty="0" smtClean="0">
                          <a:solidFill>
                            <a:schemeClr val="bg1"/>
                          </a:solidFill>
                        </a:rPr>
                        <a:t>２３．６万人</a:t>
                      </a:r>
                      <a:endParaRPr kumimoji="1" lang="en-US" altLang="ja-JP" sz="1800" b="1" dirty="0" smtClean="0">
                        <a:solidFill>
                          <a:schemeClr val="bg1"/>
                        </a:solidFill>
                      </a:endParaRPr>
                    </a:p>
                  </a:txBody>
                  <a:tcPr anchor="ctr" anchorCtr="1">
                    <a:solidFill>
                      <a:srgbClr val="FF0000"/>
                    </a:solidFill>
                  </a:tcPr>
                </a:tc>
              </a:tr>
              <a:tr h="720001">
                <a:tc>
                  <a:txBody>
                    <a:bodyPr/>
                    <a:lstStyle/>
                    <a:p>
                      <a:r>
                        <a:rPr kumimoji="1" lang="ja-JP" altLang="en-US" sz="1600" b="0" dirty="0" smtClean="0">
                          <a:solidFill>
                            <a:schemeClr val="tx1"/>
                          </a:solidFill>
                        </a:rPr>
                        <a:t>自室からは出るが、家からは出ない。</a:t>
                      </a:r>
                      <a:endParaRPr kumimoji="1" lang="ja-JP" altLang="en-US" sz="1600" b="0" dirty="0">
                        <a:solidFill>
                          <a:schemeClr val="tx1"/>
                        </a:solidFill>
                      </a:endParaRPr>
                    </a:p>
                  </a:txBody>
                  <a:tcPr anchor="ctr">
                    <a:solidFill>
                      <a:schemeClr val="bg1"/>
                    </a:solidFill>
                  </a:tcPr>
                </a:tc>
                <a:tc>
                  <a:txBody>
                    <a:bodyPr/>
                    <a:lstStyle/>
                    <a:p>
                      <a:pPr algn="r"/>
                      <a:r>
                        <a:rPr kumimoji="1" lang="en-US" altLang="ja-JP" sz="1600" b="0" dirty="0" smtClean="0">
                          <a:solidFill>
                            <a:schemeClr val="tx1"/>
                          </a:solidFill>
                        </a:rPr>
                        <a:t>0.09</a:t>
                      </a:r>
                      <a:endParaRPr kumimoji="1" lang="ja-JP" altLang="en-US" sz="1600" b="0" dirty="0">
                        <a:solidFill>
                          <a:schemeClr val="tx1"/>
                        </a:solidFill>
                      </a:endParaRPr>
                    </a:p>
                  </a:txBody>
                  <a:tcPr anchor="ctr">
                    <a:solidFill>
                      <a:schemeClr val="bg1"/>
                    </a:solidFill>
                  </a:tcPr>
                </a:tc>
                <a:tc>
                  <a:txBody>
                    <a:bodyPr/>
                    <a:lstStyle/>
                    <a:p>
                      <a:pPr algn="r"/>
                      <a:r>
                        <a:rPr kumimoji="1" lang="en-US" altLang="ja-JP" sz="1600" b="0" dirty="0" smtClean="0">
                          <a:solidFill>
                            <a:schemeClr val="tx1"/>
                          </a:solidFill>
                        </a:rPr>
                        <a:t>3.5</a:t>
                      </a:r>
                      <a:endParaRPr kumimoji="1" lang="ja-JP" altLang="en-US" sz="1600" b="0" dirty="0">
                        <a:solidFill>
                          <a:schemeClr val="tx1"/>
                        </a:solidFill>
                      </a:endParaRPr>
                    </a:p>
                  </a:txBody>
                  <a:tcPr anchor="ctr">
                    <a:solidFill>
                      <a:schemeClr val="bg1"/>
                    </a:solidFill>
                  </a:tcPr>
                </a:tc>
                <a:tc vMerge="1">
                  <a:txBody>
                    <a:bodyPr/>
                    <a:lstStyle/>
                    <a:p>
                      <a:endParaRPr kumimoji="1" lang="ja-JP" altLang="en-US" dirty="0"/>
                    </a:p>
                  </a:txBody>
                  <a:tcPr/>
                </a:tc>
              </a:tr>
              <a:tr h="235205">
                <a:tc rowSpan="2">
                  <a:txBody>
                    <a:bodyPr/>
                    <a:lstStyle/>
                    <a:p>
                      <a:r>
                        <a:rPr kumimoji="1" lang="ja-JP" altLang="en-US" sz="1600" b="0" dirty="0" smtClean="0">
                          <a:solidFill>
                            <a:schemeClr val="tx1"/>
                          </a:solidFill>
                        </a:rPr>
                        <a:t>自室からはほとんどでない。</a:t>
                      </a:r>
                      <a:endParaRPr kumimoji="1" lang="ja-JP" altLang="en-US" sz="1600" b="0"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solidFill>
                  </a:tcPr>
                </a:tc>
                <a:tc rowSpan="2">
                  <a:txBody>
                    <a:bodyPr/>
                    <a:lstStyle/>
                    <a:p>
                      <a:pPr algn="r"/>
                      <a:r>
                        <a:rPr kumimoji="1" lang="en-US" altLang="ja-JP" sz="1600" b="0" dirty="0" smtClean="0">
                          <a:solidFill>
                            <a:schemeClr val="tx1"/>
                          </a:solidFill>
                        </a:rPr>
                        <a:t>0.12</a:t>
                      </a:r>
                      <a:endParaRPr kumimoji="1" lang="ja-JP" altLang="en-US" sz="1600" b="0"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solidFill>
                  </a:tcPr>
                </a:tc>
                <a:tc rowSpan="2">
                  <a:txBody>
                    <a:bodyPr/>
                    <a:lstStyle/>
                    <a:p>
                      <a:pPr algn="r"/>
                      <a:r>
                        <a:rPr kumimoji="1" lang="en-US" altLang="ja-JP" sz="1600" b="0" dirty="0" smtClean="0">
                          <a:solidFill>
                            <a:schemeClr val="tx1"/>
                          </a:solidFill>
                        </a:rPr>
                        <a:t>4.7</a:t>
                      </a:r>
                      <a:endParaRPr kumimoji="1" lang="ja-JP" altLang="en-US" sz="1600" b="0"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a:tc>
              </a:tr>
              <a:tr h="48479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600" dirty="0" smtClean="0"/>
                        <a:t>││</a:t>
                      </a:r>
                      <a:endParaRPr kumimoji="1" lang="ja-JP" altLang="en-US" sz="1600" dirty="0"/>
                    </a:p>
                  </a:txBody>
                  <a:tcPr anchor="ctr" anchorCtr="1">
                    <a:lnB w="12700" cap="flat" cmpd="sng" algn="ctr">
                      <a:solidFill>
                        <a:schemeClr val="tx1"/>
                      </a:solidFill>
                      <a:prstDash val="solid"/>
                      <a:round/>
                      <a:headEnd type="none" w="med" len="med"/>
                      <a:tailEnd type="none" w="med" len="med"/>
                    </a:lnB>
                    <a:noFill/>
                  </a:tcPr>
                </a:tc>
              </a:tr>
              <a:tr h="720000">
                <a:tc gridSpan="3">
                  <a:txBody>
                    <a:bodyPr/>
                    <a:lstStyle/>
                    <a:p>
                      <a:r>
                        <a:rPr kumimoji="1" lang="ja-JP" altLang="en-US" sz="1600" b="0" dirty="0" smtClean="0">
                          <a:solidFill>
                            <a:schemeClr val="tx1"/>
                          </a:solidFill>
                        </a:rPr>
                        <a:t>　広義のひきこもり＝１．７９％</a:t>
                      </a:r>
                      <a:endParaRPr kumimoji="1" lang="en-US" altLang="ja-JP" sz="1600" b="0" dirty="0" smtClean="0">
                        <a:solidFill>
                          <a:schemeClr val="tx1"/>
                        </a:solidFill>
                      </a:endParaRPr>
                    </a:p>
                    <a:p>
                      <a:r>
                        <a:rPr kumimoji="1" lang="ja-JP" altLang="en-US" sz="1600" b="0" dirty="0" smtClean="0">
                          <a:solidFill>
                            <a:schemeClr val="tx1"/>
                          </a:solidFill>
                        </a:rPr>
                        <a:t>　（狭義）のひきこもり ＝０．６１％</a:t>
                      </a:r>
                      <a:endParaRPr kumimoji="1" lang="en-US" altLang="ja-JP" sz="1600" b="0" dirty="0" smtClean="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kumimoji="1" lang="ja-JP" altLang="en-US" sz="2000" b="0" dirty="0">
                        <a:solidFill>
                          <a:schemeClr val="tx1"/>
                        </a:solidFill>
                      </a:endParaRPr>
                    </a:p>
                  </a:txBody>
                  <a:tcPr anchor="ctr"/>
                </a:tc>
                <a:tc hMerge="1">
                  <a:txBody>
                    <a:bodyPr/>
                    <a:lstStyle/>
                    <a:p>
                      <a:pPr algn="r"/>
                      <a:endParaRPr kumimoji="1" lang="ja-JP" altLang="en-US" sz="2000" b="0" dirty="0">
                        <a:solidFill>
                          <a:schemeClr val="tx1"/>
                        </a:solidFill>
                      </a:endParaRPr>
                    </a:p>
                  </a:txBody>
                  <a:tcPr anchor="ctr"/>
                </a:tc>
                <a:tc>
                  <a:txBody>
                    <a:bodyPr/>
                    <a:lstStyle/>
                    <a:p>
                      <a:pPr algn="ctr"/>
                      <a:r>
                        <a:rPr kumimoji="1" lang="ja-JP" altLang="en-US" sz="1800" b="0" dirty="0" smtClean="0">
                          <a:solidFill>
                            <a:schemeClr val="bg1"/>
                          </a:solidFill>
                        </a:rPr>
                        <a:t>広義のひきこもり</a:t>
                      </a:r>
                      <a:endParaRPr kumimoji="1" lang="en-US" altLang="ja-JP" sz="1800" b="0" dirty="0" smtClean="0">
                        <a:solidFill>
                          <a:schemeClr val="bg1"/>
                        </a:solidFill>
                      </a:endParaRPr>
                    </a:p>
                    <a:p>
                      <a:pPr algn="ctr"/>
                      <a:r>
                        <a:rPr kumimoji="1" lang="ja-JP" altLang="en-US" sz="1800" b="0" dirty="0" smtClean="0">
                          <a:solidFill>
                            <a:schemeClr val="bg1"/>
                          </a:solidFill>
                        </a:rPr>
                        <a:t>６９．６万人</a:t>
                      </a:r>
                      <a:endParaRPr kumimoji="1" lang="en-US" altLang="ja-JP" sz="1800" b="0" dirty="0" smtClean="0">
                        <a:solidFill>
                          <a:schemeClr val="bg1"/>
                        </a:solidFill>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5" name="角丸四角形 4"/>
          <p:cNvSpPr/>
          <p:nvPr/>
        </p:nvSpPr>
        <p:spPr>
          <a:xfrm>
            <a:off x="468314" y="5736908"/>
            <a:ext cx="8208912" cy="57626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２つの調査結果から、</a:t>
            </a:r>
            <a:endParaRPr lang="en-US" altLang="ja-JP" b="1" dirty="0">
              <a:solidFill>
                <a:schemeClr val="tx1"/>
              </a:solidFill>
            </a:endParaRPr>
          </a:p>
          <a:p>
            <a:pPr algn="ctr">
              <a:defRPr/>
            </a:pPr>
            <a:r>
              <a:rPr lang="ja-JP" altLang="en-US" b="1" dirty="0">
                <a:solidFill>
                  <a:schemeClr val="tx1"/>
                </a:solidFill>
              </a:rPr>
              <a:t>国におよそ２６万人のひきこもり者がいると考えられる。</a:t>
            </a:r>
          </a:p>
        </p:txBody>
      </p:sp>
    </p:spTree>
    <p:extLst>
      <p:ext uri="{BB962C8B-B14F-4D97-AF65-F5344CB8AC3E}">
        <p14:creationId xmlns:p14="http://schemas.microsoft.com/office/powerpoint/2010/main" val="2834307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idx="4294967295"/>
          </p:nvPr>
        </p:nvSpPr>
        <p:spPr>
          <a:xfrm>
            <a:off x="611188" y="5715"/>
            <a:ext cx="7675563" cy="857250"/>
          </a:xfrm>
        </p:spPr>
        <p:txBody>
          <a:bodyPr>
            <a:normAutofit/>
          </a:bodyPr>
          <a:lstStyle/>
          <a:p>
            <a:r>
              <a:rPr lang="ja-JP" altLang="en-US" sz="3600" dirty="0" smtClean="0">
                <a:solidFill>
                  <a:srgbClr val="00B0F0"/>
                </a:solidFill>
                <a:latin typeface="+mj-ea"/>
              </a:rPr>
              <a:t>内閣府ひきこもり調査 </a:t>
            </a:r>
            <a:r>
              <a:rPr lang="en-US" altLang="ja-JP" sz="3600" dirty="0" smtClean="0">
                <a:solidFill>
                  <a:srgbClr val="00B0F0"/>
                </a:solidFill>
                <a:latin typeface="+mj-ea"/>
              </a:rPr>
              <a:t>(2015.12)</a:t>
            </a:r>
            <a:endParaRPr lang="ja-JP" altLang="en-US" sz="3600" dirty="0" smtClean="0">
              <a:solidFill>
                <a:srgbClr val="00B0F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2895444274"/>
              </p:ext>
            </p:extLst>
          </p:nvPr>
        </p:nvGraphicFramePr>
        <p:xfrm>
          <a:off x="468313" y="1125538"/>
          <a:ext cx="8208912" cy="5159170"/>
        </p:xfrm>
        <a:graphic>
          <a:graphicData uri="http://schemas.openxmlformats.org/drawingml/2006/table">
            <a:tbl>
              <a:tblPr firstRow="1" bandRow="1">
                <a:tableStyleId>{5C22544A-7EE6-4342-B048-85BDC9FD1C3A}</a:tableStyleId>
              </a:tblPr>
              <a:tblGrid>
                <a:gridCol w="4248472"/>
                <a:gridCol w="936104"/>
                <a:gridCol w="972108"/>
                <a:gridCol w="2052228"/>
              </a:tblGrid>
              <a:tr h="581163">
                <a:tc>
                  <a:txBody>
                    <a:bodyPr/>
                    <a:lstStyle/>
                    <a:p>
                      <a:pPr algn="ctr"/>
                      <a:r>
                        <a:rPr kumimoji="1" lang="en-US" altLang="ja-JP" sz="1600" b="0" dirty="0" smtClean="0">
                          <a:solidFill>
                            <a:schemeClr val="tx1"/>
                          </a:solidFill>
                        </a:rPr>
                        <a:t>N=</a:t>
                      </a:r>
                      <a:r>
                        <a:rPr kumimoji="1" lang="ja-JP" altLang="en-US" sz="1600" b="0" dirty="0" smtClean="0">
                          <a:solidFill>
                            <a:schemeClr val="tx1"/>
                          </a:solidFill>
                        </a:rPr>
                        <a:t>３，１１５人</a:t>
                      </a:r>
                      <a:endParaRPr kumimoji="1" lang="en-US" altLang="ja-JP" sz="1600" b="0" dirty="0" smtClean="0">
                        <a:solidFill>
                          <a:schemeClr val="tx1"/>
                        </a:solidFill>
                      </a:endParaRPr>
                    </a:p>
                    <a:p>
                      <a:pPr algn="ctr"/>
                      <a:r>
                        <a:rPr kumimoji="1" lang="ja-JP" altLang="en-US" sz="1800" b="0" dirty="0" smtClean="0">
                          <a:solidFill>
                            <a:srgbClr val="FF0000"/>
                          </a:solidFill>
                        </a:rPr>
                        <a:t>（全国１５歳以上３９歳以下）</a:t>
                      </a:r>
                      <a:endParaRPr kumimoji="1" lang="ja-JP" altLang="en-US" sz="1800" b="0" dirty="0">
                        <a:solidFill>
                          <a:srgbClr val="FF0000"/>
                        </a:solidFill>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chemeClr val="tx1"/>
                          </a:solidFill>
                        </a:rPr>
                        <a:t>割合（％）</a:t>
                      </a:r>
                      <a:endParaRPr kumimoji="1" lang="ja-JP" altLang="en-US" sz="1600" b="0" dirty="0">
                        <a:solidFill>
                          <a:schemeClr val="tx1"/>
                        </a:solidFill>
                      </a:endParaRPr>
                    </a:p>
                  </a:txBody>
                  <a:tcPr anchor="ctr" anchorCtr="1">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chemeClr val="tx1"/>
                          </a:solidFill>
                        </a:rPr>
                        <a:t>推定数</a:t>
                      </a:r>
                      <a:endParaRPr kumimoji="1" lang="en-US" altLang="ja-JP" sz="1600" b="0" dirty="0" smtClean="0">
                        <a:solidFill>
                          <a:schemeClr val="tx1"/>
                        </a:solidFill>
                      </a:endParaRPr>
                    </a:p>
                    <a:p>
                      <a:r>
                        <a:rPr kumimoji="1" lang="ja-JP" altLang="en-US" sz="1600" b="0" dirty="0" smtClean="0">
                          <a:solidFill>
                            <a:schemeClr val="tx1"/>
                          </a:solidFill>
                        </a:rPr>
                        <a:t>（万人）</a:t>
                      </a:r>
                      <a:endParaRPr kumimoji="1" lang="ja-JP" altLang="en-US" sz="1600" b="0" dirty="0">
                        <a:solidFill>
                          <a:schemeClr val="tx1"/>
                        </a:solidFill>
                      </a:endParaRPr>
                    </a:p>
                  </a:txBody>
                  <a:tcPr anchor="ctr" anchorCtr="1">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0" dirty="0" smtClean="0">
                          <a:solidFill>
                            <a:schemeClr val="tx1"/>
                          </a:solidFill>
                        </a:rPr>
                        <a:t>（２０１５年１２月）</a:t>
                      </a:r>
                      <a:endParaRPr kumimoji="1" lang="ja-JP" altLang="en-US" sz="2000" b="0" dirty="0">
                        <a:solidFill>
                          <a:schemeClr val="tx1"/>
                        </a:solidFill>
                      </a:endParaRPr>
                    </a:p>
                  </a:txBody>
                  <a:tcPr anchor="ctr" anchorCtr="1">
                    <a:lnB w="12700" cap="flat" cmpd="sng" algn="ctr">
                      <a:solidFill>
                        <a:schemeClr val="tx1"/>
                      </a:solidFill>
                      <a:prstDash val="solid"/>
                      <a:round/>
                      <a:headEnd type="none" w="med" len="med"/>
                      <a:tailEnd type="none" w="med" len="med"/>
                    </a:lnB>
                    <a:noFill/>
                  </a:tcPr>
                </a:tc>
              </a:tr>
              <a:tr h="936000">
                <a:tc>
                  <a:txBody>
                    <a:bodyPr/>
                    <a:lstStyle/>
                    <a:p>
                      <a:r>
                        <a:rPr kumimoji="1" lang="ja-JP" altLang="en-US" sz="1600" b="0" dirty="0" smtClean="0">
                          <a:solidFill>
                            <a:schemeClr val="tx1"/>
                          </a:solidFill>
                        </a:rPr>
                        <a:t>普段は家にいるが、自分の趣味に関する用事の時だけ外出する。</a:t>
                      </a:r>
                      <a:endParaRPr kumimoji="1" lang="ja-JP" altLang="en-US" sz="16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1.06</a:t>
                      </a:r>
                      <a:endParaRPr kumimoji="1" lang="ja-JP" altLang="en-US" sz="16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36.5</a:t>
                      </a:r>
                      <a:endParaRPr kumimoji="1" lang="ja-JP" altLang="en-US" sz="16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kumimoji="1" lang="ja-JP" altLang="en-US" sz="1600" b="0" dirty="0" smtClean="0">
                          <a:solidFill>
                            <a:schemeClr val="tx1"/>
                          </a:solidFill>
                        </a:rPr>
                        <a:t>準ひきこもり</a:t>
                      </a:r>
                      <a:endParaRPr kumimoji="1" lang="en-US" altLang="ja-JP" sz="1600" b="0" dirty="0" smtClean="0">
                        <a:solidFill>
                          <a:schemeClr val="tx1"/>
                        </a:solidFill>
                      </a:endParaRPr>
                    </a:p>
                    <a:p>
                      <a:pPr algn="ctr"/>
                      <a:r>
                        <a:rPr kumimoji="1" lang="ja-JP" altLang="en-US" sz="1600" b="0" dirty="0" smtClean="0">
                          <a:solidFill>
                            <a:schemeClr val="tx1"/>
                          </a:solidFill>
                        </a:rPr>
                        <a:t>３６．５万人</a:t>
                      </a:r>
                      <a:endParaRPr kumimoji="1" lang="en-US" altLang="ja-JP" sz="1600" b="0" dirty="0" smtClean="0">
                        <a:solidFill>
                          <a:schemeClr val="tx1"/>
                        </a:solidFill>
                      </a:endParaRPr>
                    </a:p>
                    <a:p>
                      <a:pPr algn="ctr"/>
                      <a:r>
                        <a:rPr kumimoji="1" lang="ja-JP" altLang="en-US" sz="1600" b="0" i="1" dirty="0" smtClean="0">
                          <a:solidFill>
                            <a:schemeClr val="tx1"/>
                          </a:solidFill>
                        </a:rPr>
                        <a:t>（４６．０万人）</a:t>
                      </a:r>
                      <a:endParaRPr kumimoji="1" lang="ja-JP" altLang="en-US" sz="1600" b="0" i="1" dirty="0">
                        <a:solidFill>
                          <a:schemeClr val="tx1"/>
                        </a:solidFill>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FF"/>
                    </a:solidFill>
                  </a:tcPr>
                </a:tc>
              </a:tr>
              <a:tr h="448656">
                <a:tc rowSpan="2">
                  <a:txBody>
                    <a:bodyPr/>
                    <a:lstStyle/>
                    <a:p>
                      <a:r>
                        <a:rPr kumimoji="1" lang="ja-JP" altLang="en-US" sz="1600" b="0" dirty="0" smtClean="0">
                          <a:solidFill>
                            <a:schemeClr val="tx1"/>
                          </a:solidFill>
                        </a:rPr>
                        <a:t>普段は家にいるが、近所のコンビニなどには出かけられる。</a:t>
                      </a:r>
                      <a:endParaRPr kumimoji="1" lang="ja-JP" altLang="en-US" sz="1600" b="0" dirty="0">
                        <a:solidFill>
                          <a:schemeClr val="tx1"/>
                        </a:solidFill>
                      </a:endParaRPr>
                    </a:p>
                  </a:txBody>
                  <a:tcPr anchor="ctr">
                    <a:lnT w="12700" cap="flat" cmpd="sng" algn="ctr">
                      <a:solidFill>
                        <a:schemeClr val="tx1"/>
                      </a:solidFill>
                      <a:prstDash val="sysDash"/>
                      <a:round/>
                      <a:headEnd type="none" w="med" len="med"/>
                      <a:tailEnd type="none" w="med" len="med"/>
                    </a:lnT>
                    <a:solidFill>
                      <a:schemeClr val="bg1"/>
                    </a:solidFill>
                  </a:tcPr>
                </a:tc>
                <a:tc rowSpan="2">
                  <a:txBody>
                    <a:bodyPr/>
                    <a:lstStyle/>
                    <a:p>
                      <a:pPr algn="r"/>
                      <a:r>
                        <a:rPr kumimoji="1" lang="en-US" altLang="ja-JP" sz="1600" b="0" dirty="0" smtClean="0">
                          <a:solidFill>
                            <a:schemeClr val="tx1"/>
                          </a:solidFill>
                        </a:rPr>
                        <a:t>0.35</a:t>
                      </a:r>
                      <a:endParaRPr kumimoji="1" lang="ja-JP" altLang="en-US" sz="1600" b="0" dirty="0">
                        <a:solidFill>
                          <a:schemeClr val="tx1"/>
                        </a:solidFill>
                      </a:endParaRPr>
                    </a:p>
                  </a:txBody>
                  <a:tcPr anchor="ctr">
                    <a:lnT w="12700" cap="flat" cmpd="sng" algn="ctr">
                      <a:solidFill>
                        <a:schemeClr val="tx1"/>
                      </a:solidFill>
                      <a:prstDash val="sysDash"/>
                      <a:round/>
                      <a:headEnd type="none" w="med" len="med"/>
                      <a:tailEnd type="none" w="med" len="med"/>
                    </a:lnT>
                    <a:solidFill>
                      <a:schemeClr val="bg1"/>
                    </a:solidFill>
                  </a:tcPr>
                </a:tc>
                <a:tc rowSpan="2">
                  <a:txBody>
                    <a:bodyPr/>
                    <a:lstStyle/>
                    <a:p>
                      <a:pPr algn="r"/>
                      <a:r>
                        <a:rPr kumimoji="1" lang="en-US" altLang="ja-JP" sz="1600" b="0" dirty="0" smtClean="0">
                          <a:solidFill>
                            <a:schemeClr val="tx1"/>
                          </a:solidFill>
                        </a:rPr>
                        <a:t>12.1</a:t>
                      </a:r>
                      <a:endParaRPr kumimoji="1" lang="ja-JP" altLang="en-US" sz="1600" b="0" dirty="0">
                        <a:solidFill>
                          <a:schemeClr val="tx1"/>
                        </a:solidFill>
                      </a:endParaRPr>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r>
                        <a:rPr kumimoji="1" lang="ja-JP" altLang="en-US" sz="1600" b="0" dirty="0" smtClean="0">
                          <a:solidFill>
                            <a:schemeClr val="tx1"/>
                          </a:solidFill>
                        </a:rPr>
                        <a:t>┼</a:t>
                      </a:r>
                      <a:endParaRPr kumimoji="1" lang="en-US" altLang="ja-JP" sz="1600" b="0" dirty="0" smtClean="0">
                        <a:solidFill>
                          <a:schemeClr val="tx1"/>
                        </a:solidFill>
                      </a:endParaRPr>
                    </a:p>
                  </a:txBody>
                  <a:tcPr anchor="ctr" anchorCtr="1">
                    <a:lnT w="12700" cap="flat" cmpd="sng" algn="ctr">
                      <a:solidFill>
                        <a:schemeClr val="tx1"/>
                      </a:solidFill>
                      <a:prstDash val="sysDash"/>
                      <a:round/>
                      <a:headEnd type="none" w="med" len="med"/>
                      <a:tailEnd type="none" w="med" len="med"/>
                    </a:lnT>
                    <a:noFill/>
                  </a:tcPr>
                </a:tc>
              </a:tr>
              <a:tr h="4486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kumimoji="1" lang="ja-JP" altLang="en-US" sz="1800" b="1" dirty="0" smtClean="0">
                          <a:solidFill>
                            <a:schemeClr val="bg1"/>
                          </a:solidFill>
                        </a:rPr>
                        <a:t>狭義のひきこもり</a:t>
                      </a:r>
                      <a:endParaRPr kumimoji="1" lang="en-US" altLang="ja-JP" sz="1800" b="1" dirty="0" smtClean="0">
                        <a:solidFill>
                          <a:schemeClr val="bg1"/>
                        </a:solidFill>
                      </a:endParaRPr>
                    </a:p>
                    <a:p>
                      <a:pPr algn="ctr"/>
                      <a:r>
                        <a:rPr kumimoji="1" lang="ja-JP" altLang="en-US" sz="1800" b="1" dirty="0" smtClean="0">
                          <a:solidFill>
                            <a:schemeClr val="bg1"/>
                          </a:solidFill>
                        </a:rPr>
                        <a:t>１７．６万人</a:t>
                      </a:r>
                      <a:endParaRPr kumimoji="1" lang="en-US" altLang="ja-JP" sz="1800" b="1" dirty="0" smtClean="0">
                        <a:solidFill>
                          <a:schemeClr val="bg1"/>
                        </a:solidFill>
                      </a:endParaRPr>
                    </a:p>
                    <a:p>
                      <a:pPr algn="ctr"/>
                      <a:r>
                        <a:rPr kumimoji="1" lang="ja-JP" altLang="en-US" sz="1600" b="1" i="1" dirty="0" smtClean="0">
                          <a:solidFill>
                            <a:schemeClr val="bg1"/>
                          </a:solidFill>
                        </a:rPr>
                        <a:t>（２３．６万人）</a:t>
                      </a:r>
                      <a:endParaRPr kumimoji="1" lang="en-US" altLang="ja-JP" sz="1600" b="1" i="1" dirty="0" smtClean="0">
                        <a:solidFill>
                          <a:schemeClr val="bg1"/>
                        </a:solidFill>
                      </a:endParaRPr>
                    </a:p>
                  </a:txBody>
                  <a:tcPr anchor="ctr" anchorCtr="1">
                    <a:solidFill>
                      <a:srgbClr val="FF0000"/>
                    </a:solidFill>
                  </a:tcPr>
                </a:tc>
              </a:tr>
              <a:tr h="633150">
                <a:tc rowSpan="2">
                  <a:txBody>
                    <a:bodyPr/>
                    <a:lstStyle/>
                    <a:p>
                      <a:r>
                        <a:rPr kumimoji="1" lang="ja-JP" altLang="en-US" sz="1600" b="0" dirty="0" smtClean="0">
                          <a:solidFill>
                            <a:schemeClr val="tx1"/>
                          </a:solidFill>
                        </a:rPr>
                        <a:t>自室からは出るが、家からは出ない。</a:t>
                      </a:r>
                      <a:endParaRPr kumimoji="1" lang="en-US" altLang="ja-JP" sz="16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自室からはほとんどでない。</a:t>
                      </a:r>
                    </a:p>
                  </a:txBody>
                  <a:tcPr anchor="ctr">
                    <a:lnB w="12700" cap="flat" cmpd="sng" algn="ctr">
                      <a:solidFill>
                        <a:schemeClr val="tx1"/>
                      </a:solidFill>
                      <a:prstDash val="solid"/>
                      <a:round/>
                      <a:headEnd type="none" w="med" len="med"/>
                      <a:tailEnd type="none" w="med" len="med"/>
                    </a:lnB>
                    <a:solidFill>
                      <a:schemeClr val="bg1"/>
                    </a:solidFill>
                  </a:tcPr>
                </a:tc>
                <a:tc rowSpan="2">
                  <a:txBody>
                    <a:bodyPr/>
                    <a:lstStyle/>
                    <a:p>
                      <a:pPr algn="r"/>
                      <a:r>
                        <a:rPr kumimoji="1" lang="en-US" altLang="ja-JP" sz="1600" b="0" dirty="0" smtClean="0">
                          <a:solidFill>
                            <a:schemeClr val="tx1"/>
                          </a:solidFill>
                        </a:rPr>
                        <a:t>0.16</a:t>
                      </a:r>
                      <a:endParaRPr kumimoji="1" lang="ja-JP" altLang="en-US" sz="1600" b="0"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solidFill>
                  </a:tcPr>
                </a:tc>
                <a:tc rowSpan="2">
                  <a:txBody>
                    <a:bodyPr/>
                    <a:lstStyle/>
                    <a:p>
                      <a:pPr algn="r"/>
                      <a:r>
                        <a:rPr kumimoji="1" lang="en-US" altLang="ja-JP" sz="1600" b="0" dirty="0" smtClean="0">
                          <a:solidFill>
                            <a:schemeClr val="tx1"/>
                          </a:solidFill>
                        </a:rPr>
                        <a:t>5.5</a:t>
                      </a:r>
                      <a:endParaRPr kumimoji="1" lang="ja-JP" altLang="en-US" sz="1600" b="0"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a:tc>
              </a:tr>
              <a:tr h="4486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a:t>
                      </a:r>
                    </a:p>
                  </a:txBody>
                  <a:tcPr anchor="ctr" anchorCtr="1">
                    <a:lnB w="12700" cap="flat" cmpd="sng" algn="ctr">
                      <a:solidFill>
                        <a:schemeClr val="tx1"/>
                      </a:solidFill>
                      <a:prstDash val="solid"/>
                      <a:round/>
                      <a:headEnd type="none" w="med" len="med"/>
                      <a:tailEnd type="none" w="med" len="med"/>
                    </a:lnB>
                    <a:solidFill>
                      <a:schemeClr val="bg1"/>
                    </a:solidFill>
                  </a:tcPr>
                </a:tc>
              </a:tr>
              <a:tr h="1080000">
                <a:tc gridSpan="3">
                  <a:txBody>
                    <a:bodyPr/>
                    <a:lstStyle/>
                    <a:p>
                      <a:r>
                        <a:rPr kumimoji="1" lang="ja-JP" altLang="en-US" sz="1600" b="0" dirty="0" smtClean="0">
                          <a:solidFill>
                            <a:schemeClr val="tx1"/>
                          </a:solidFill>
                        </a:rPr>
                        <a:t>　広義のひきこもり＝１．５７％　</a:t>
                      </a:r>
                      <a:r>
                        <a:rPr kumimoji="1" lang="ja-JP" altLang="en-US" sz="1600" b="0" i="1" dirty="0" smtClean="0">
                          <a:solidFill>
                            <a:schemeClr val="tx1"/>
                          </a:solidFill>
                        </a:rPr>
                        <a:t>（１．７９％）</a:t>
                      </a:r>
                      <a:endParaRPr kumimoji="1" lang="en-US" altLang="ja-JP" sz="1600" b="0" i="1" dirty="0" smtClean="0">
                        <a:solidFill>
                          <a:schemeClr val="tx1"/>
                        </a:solidFill>
                      </a:endParaRPr>
                    </a:p>
                    <a:p>
                      <a:r>
                        <a:rPr kumimoji="1" lang="ja-JP" altLang="en-US" sz="1600" b="0" dirty="0" smtClean="0">
                          <a:solidFill>
                            <a:schemeClr val="tx1"/>
                          </a:solidFill>
                        </a:rPr>
                        <a:t>　（狭義）のひきこもり ＝０．５１％　</a:t>
                      </a:r>
                      <a:r>
                        <a:rPr kumimoji="1" lang="ja-JP" altLang="en-US" sz="1600" b="0" i="1" dirty="0" smtClean="0">
                          <a:solidFill>
                            <a:schemeClr val="tx1"/>
                          </a:solidFill>
                        </a:rPr>
                        <a:t>（０．６１％）</a:t>
                      </a:r>
                      <a:endParaRPr kumimoji="1" lang="en-US" altLang="ja-JP" sz="1600" b="0" i="1" dirty="0" smtClean="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kumimoji="1" lang="ja-JP" altLang="en-US" sz="2000" b="0" dirty="0">
                        <a:solidFill>
                          <a:schemeClr val="tx1"/>
                        </a:solidFill>
                      </a:endParaRPr>
                    </a:p>
                  </a:txBody>
                  <a:tcPr anchor="ctr"/>
                </a:tc>
                <a:tc hMerge="1">
                  <a:txBody>
                    <a:bodyPr/>
                    <a:lstStyle/>
                    <a:p>
                      <a:pPr algn="r"/>
                      <a:endParaRPr kumimoji="1" lang="ja-JP" altLang="en-US" sz="2000" b="0" dirty="0">
                        <a:solidFill>
                          <a:schemeClr val="tx1"/>
                        </a:solidFill>
                      </a:endParaRPr>
                    </a:p>
                  </a:txBody>
                  <a:tcPr anchor="ctr"/>
                </a:tc>
                <a:tc>
                  <a:txBody>
                    <a:bodyPr/>
                    <a:lstStyle/>
                    <a:p>
                      <a:pPr algn="ctr"/>
                      <a:r>
                        <a:rPr kumimoji="1" lang="ja-JP" altLang="en-US" sz="1800" b="0" dirty="0" smtClean="0">
                          <a:solidFill>
                            <a:schemeClr val="bg1"/>
                          </a:solidFill>
                        </a:rPr>
                        <a:t>広義のひきこもり</a:t>
                      </a:r>
                      <a:endParaRPr kumimoji="1" lang="en-US" altLang="ja-JP" sz="1800" b="0" dirty="0" smtClean="0">
                        <a:solidFill>
                          <a:schemeClr val="bg1"/>
                        </a:solidFill>
                      </a:endParaRPr>
                    </a:p>
                    <a:p>
                      <a:pPr algn="ctr"/>
                      <a:r>
                        <a:rPr kumimoji="1" lang="ja-JP" altLang="en-US" sz="1800" b="0" dirty="0" smtClean="0">
                          <a:solidFill>
                            <a:schemeClr val="bg1"/>
                          </a:solidFill>
                        </a:rPr>
                        <a:t>５４．１万人</a:t>
                      </a:r>
                      <a:endParaRPr kumimoji="1" lang="en-US" altLang="ja-JP" sz="1800" b="0" dirty="0" smtClean="0">
                        <a:solidFill>
                          <a:schemeClr val="bg1"/>
                        </a:solidFill>
                      </a:endParaRPr>
                    </a:p>
                    <a:p>
                      <a:pPr algn="ctr"/>
                      <a:r>
                        <a:rPr kumimoji="1" lang="ja-JP" altLang="en-US" sz="1600" b="0" i="1" dirty="0" smtClean="0">
                          <a:solidFill>
                            <a:schemeClr val="bg1"/>
                          </a:solidFill>
                        </a:rPr>
                        <a:t>（６９．６万人）</a:t>
                      </a:r>
                      <a:endParaRPr kumimoji="1" lang="en-US" altLang="ja-JP" sz="1600" b="0" i="1" dirty="0" smtClean="0">
                        <a:solidFill>
                          <a:schemeClr val="bg1"/>
                        </a:solidFill>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54452">
                <a:tc gridSpan="4">
                  <a:txBody>
                    <a:bodyPr/>
                    <a:lstStyle/>
                    <a:p>
                      <a:pPr algn="r"/>
                      <a:r>
                        <a:rPr kumimoji="1" lang="ja-JP" altLang="en-US" sz="1400" b="0" i="1" dirty="0" smtClean="0">
                          <a:solidFill>
                            <a:schemeClr val="tx1"/>
                          </a:solidFill>
                        </a:rPr>
                        <a:t>（　　　）　</a:t>
                      </a:r>
                      <a:r>
                        <a:rPr kumimoji="1" lang="ja-JP" altLang="en-US" sz="1400" b="0" i="0" dirty="0" smtClean="0">
                          <a:solidFill>
                            <a:schemeClr val="tx1"/>
                          </a:solidFill>
                        </a:rPr>
                        <a:t>内は、</a:t>
                      </a:r>
                      <a:r>
                        <a:rPr kumimoji="1" lang="en-US" altLang="ja-JP" sz="1400" b="0" i="0" dirty="0" smtClean="0">
                          <a:solidFill>
                            <a:schemeClr val="tx1"/>
                          </a:solidFill>
                        </a:rPr>
                        <a:t>201</a:t>
                      </a:r>
                      <a:r>
                        <a:rPr kumimoji="1" lang="ja-JP" altLang="en-US" sz="1400" b="0" i="0" dirty="0" smtClean="0">
                          <a:solidFill>
                            <a:schemeClr val="tx1"/>
                          </a:solidFill>
                        </a:rPr>
                        <a:t>０．７</a:t>
                      </a:r>
                      <a:r>
                        <a:rPr kumimoji="1" lang="en-US" altLang="ja-JP" sz="1400" b="0" i="0" baseline="0" dirty="0" smtClean="0">
                          <a:solidFill>
                            <a:schemeClr val="tx1"/>
                          </a:solidFill>
                        </a:rPr>
                        <a:t> </a:t>
                      </a:r>
                      <a:r>
                        <a:rPr kumimoji="1" lang="ja-JP" altLang="en-US" sz="1400" b="0" i="0" baseline="0" dirty="0" smtClean="0">
                          <a:solidFill>
                            <a:schemeClr val="tx1"/>
                          </a:solidFill>
                        </a:rPr>
                        <a:t>の調査結果</a:t>
                      </a:r>
                      <a:endParaRPr kumimoji="1" lang="en-US" altLang="ja-JP" sz="1400" b="0" i="1" dirty="0" smtClean="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400" b="0" i="1" dirty="0" smtClean="0">
                        <a:solidFill>
                          <a:schemeClr val="bg1"/>
                        </a:solidFill>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61594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240" y="1920239"/>
            <a:ext cx="4542884" cy="4582160"/>
          </a:xfrm>
          <a:prstGeom prst="rect">
            <a:avLst/>
          </a:prstGeom>
        </p:spPr>
      </p:pic>
      <p:sp>
        <p:nvSpPr>
          <p:cNvPr id="3" name="正方形/長方形 2"/>
          <p:cNvSpPr/>
          <p:nvPr/>
        </p:nvSpPr>
        <p:spPr>
          <a:xfrm>
            <a:off x="802640" y="1361440"/>
            <a:ext cx="3769360" cy="55879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（狭義の）ひきこもり　２．８％</a:t>
            </a:r>
            <a:endParaRPr kumimoji="1" lang="ja-JP" altLang="en-US" dirty="0"/>
          </a:p>
        </p:txBody>
      </p:sp>
      <p:sp>
        <p:nvSpPr>
          <p:cNvPr id="4" name="正方形/長方形 3"/>
          <p:cNvSpPr/>
          <p:nvPr/>
        </p:nvSpPr>
        <p:spPr>
          <a:xfrm>
            <a:off x="4876800" y="1640839"/>
            <a:ext cx="3769360" cy="55879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広義</a:t>
            </a:r>
            <a:r>
              <a:rPr kumimoji="1" lang="ja-JP" altLang="en-US" dirty="0" smtClean="0"/>
              <a:t>のひきこもり　８．５％</a:t>
            </a:r>
            <a:endParaRPr kumimoji="1" lang="ja-JP" altLang="en-US" dirty="0"/>
          </a:p>
        </p:txBody>
      </p:sp>
      <p:sp>
        <p:nvSpPr>
          <p:cNvPr id="5" name="テキスト ボックス 4"/>
          <p:cNvSpPr txBox="1"/>
          <p:nvPr/>
        </p:nvSpPr>
        <p:spPr>
          <a:xfrm>
            <a:off x="5447124" y="2479038"/>
            <a:ext cx="3199036" cy="2748283"/>
          </a:xfrm>
          <a:prstGeom prst="rect">
            <a:avLst/>
          </a:prstGeom>
          <a:noFill/>
        </p:spPr>
        <p:txBody>
          <a:bodyPr wrap="square" rtlCol="0">
            <a:noAutofit/>
          </a:bodyPr>
          <a:lstStyle/>
          <a:p>
            <a:r>
              <a:rPr kumimoji="1" lang="ja-JP" altLang="en-US" sz="2400" dirty="0" smtClean="0"/>
              <a:t>過去に、８．５％の人が、広義のひきこもりを経験しており、現在の１．５７％を合わせると、</a:t>
            </a:r>
            <a:r>
              <a:rPr kumimoji="1" lang="ja-JP" altLang="en-US" sz="2400" b="1" dirty="0" smtClean="0">
                <a:solidFill>
                  <a:srgbClr val="FF0000"/>
                </a:solidFill>
              </a:rPr>
              <a:t>人生で、１０人に１人が、ひきこもりを経験</a:t>
            </a:r>
            <a:r>
              <a:rPr kumimoji="1" lang="ja-JP" altLang="en-US" sz="2400" dirty="0" smtClean="0"/>
              <a:t>している。</a:t>
            </a:r>
            <a:endParaRPr kumimoji="1" lang="ja-JP" altLang="en-US" sz="2400" dirty="0"/>
          </a:p>
        </p:txBody>
      </p:sp>
      <p:sp>
        <p:nvSpPr>
          <p:cNvPr id="6" name="テキスト ボックス 5"/>
          <p:cNvSpPr txBox="1"/>
          <p:nvPr/>
        </p:nvSpPr>
        <p:spPr>
          <a:xfrm>
            <a:off x="6146800" y="6133067"/>
            <a:ext cx="2601994" cy="369332"/>
          </a:xfrm>
          <a:prstGeom prst="rect">
            <a:avLst/>
          </a:prstGeom>
          <a:noFill/>
        </p:spPr>
        <p:txBody>
          <a:bodyPr wrap="none" rtlCol="0">
            <a:spAutoFit/>
          </a:bodyPr>
          <a:lstStyle/>
          <a:p>
            <a:r>
              <a:rPr kumimoji="1" lang="en-US" altLang="ja-JP" dirty="0" smtClean="0">
                <a:latin typeface="+mn-ea"/>
              </a:rPr>
              <a:t>2015.12</a:t>
            </a:r>
            <a:r>
              <a:rPr kumimoji="1" lang="ja-JP" altLang="en-US" dirty="0" smtClean="0">
                <a:latin typeface="+mn-ea"/>
              </a:rPr>
              <a:t>　内閣府調査より</a:t>
            </a:r>
            <a:endParaRPr kumimoji="1" lang="ja-JP" altLang="en-US" dirty="0">
              <a:latin typeface="+mn-ea"/>
            </a:endParaRPr>
          </a:p>
        </p:txBody>
      </p:sp>
      <p:sp>
        <p:nvSpPr>
          <p:cNvPr id="7" name="タイトル 1"/>
          <p:cNvSpPr txBox="1">
            <a:spLocks/>
          </p:cNvSpPr>
          <p:nvPr/>
        </p:nvSpPr>
        <p:spPr>
          <a:xfrm>
            <a:off x="611188" y="15875"/>
            <a:ext cx="7675562"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00B0F0"/>
                </a:solidFill>
                <a:latin typeface="+mj-ea"/>
              </a:rPr>
              <a:t>過去のひきこもり経験の有無、程度　１</a:t>
            </a:r>
          </a:p>
        </p:txBody>
      </p:sp>
      <p:sp>
        <p:nvSpPr>
          <p:cNvPr id="8" name="テキスト ボックス 7"/>
          <p:cNvSpPr txBox="1"/>
          <p:nvPr/>
        </p:nvSpPr>
        <p:spPr>
          <a:xfrm>
            <a:off x="6050578" y="5387806"/>
            <a:ext cx="2595582" cy="584775"/>
          </a:xfrm>
          <a:prstGeom prst="rect">
            <a:avLst/>
          </a:prstGeom>
          <a:noFill/>
        </p:spPr>
        <p:txBody>
          <a:bodyPr wrap="none" rtlCol="0">
            <a:spAutoFit/>
          </a:bodyPr>
          <a:lstStyle/>
          <a:p>
            <a:pPr algn="r"/>
            <a:r>
              <a:rPr lang="en-US" altLang="ja-JP" sz="1600" dirty="0" smtClean="0"/>
              <a:t>N=</a:t>
            </a:r>
            <a:r>
              <a:rPr lang="ja-JP" altLang="en-US" sz="1600" dirty="0" smtClean="0"/>
              <a:t>２，９６７人</a:t>
            </a:r>
            <a:endParaRPr lang="ja-JP" altLang="en-US" sz="1600" dirty="0"/>
          </a:p>
          <a:p>
            <a:pPr algn="r"/>
            <a:r>
              <a:rPr lang="ja-JP" altLang="en-US" sz="1600" dirty="0"/>
              <a:t>（全国１５歳以上３９歳以下）</a:t>
            </a:r>
          </a:p>
        </p:txBody>
      </p:sp>
      <p:sp>
        <p:nvSpPr>
          <p:cNvPr id="9" name="テキスト ボックス 8"/>
          <p:cNvSpPr txBox="1"/>
          <p:nvPr/>
        </p:nvSpPr>
        <p:spPr>
          <a:xfrm>
            <a:off x="4043680" y="2610207"/>
            <a:ext cx="646331" cy="369332"/>
          </a:xfrm>
          <a:prstGeom prst="rect">
            <a:avLst/>
          </a:prstGeom>
          <a:noFill/>
        </p:spPr>
        <p:txBody>
          <a:bodyPr wrap="none" rtlCol="0">
            <a:spAutoFit/>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4240032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l="8184" t="1772" r="21236" b="5735"/>
          <a:stretch/>
        </p:blipFill>
        <p:spPr>
          <a:xfrm>
            <a:off x="243839" y="1956971"/>
            <a:ext cx="4785361" cy="3769360"/>
          </a:xfrm>
          <a:prstGeom prst="rect">
            <a:avLst/>
          </a:prstGeom>
        </p:spPr>
      </p:pic>
      <p:sp>
        <p:nvSpPr>
          <p:cNvPr id="4" name="タイトル 1"/>
          <p:cNvSpPr txBox="1">
            <a:spLocks/>
          </p:cNvSpPr>
          <p:nvPr/>
        </p:nvSpPr>
        <p:spPr>
          <a:xfrm>
            <a:off x="611188" y="15875"/>
            <a:ext cx="7675562"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00B0F0"/>
                </a:solidFill>
                <a:latin typeface="+mj-ea"/>
              </a:rPr>
              <a:t>過去のひきこもり経験の有無、程度　２</a:t>
            </a:r>
          </a:p>
        </p:txBody>
      </p:sp>
      <p:sp>
        <p:nvSpPr>
          <p:cNvPr id="5" name="テキスト ボックス 4"/>
          <p:cNvSpPr txBox="1"/>
          <p:nvPr/>
        </p:nvSpPr>
        <p:spPr>
          <a:xfrm>
            <a:off x="3246119" y="1310640"/>
            <a:ext cx="5710218" cy="646331"/>
          </a:xfrm>
          <a:prstGeom prst="rect">
            <a:avLst/>
          </a:prstGeom>
          <a:noFill/>
        </p:spPr>
        <p:txBody>
          <a:bodyPr wrap="none" rtlCol="0">
            <a:spAutoFit/>
          </a:bodyPr>
          <a:lstStyle/>
          <a:p>
            <a:pPr algn="ctr"/>
            <a:r>
              <a:rPr kumimoji="1" lang="ja-JP" altLang="en-US" dirty="0" smtClean="0"/>
              <a:t>過去に広義のひきこもりであったと思われる人（</a:t>
            </a:r>
            <a:r>
              <a:rPr kumimoji="1" lang="en-US" altLang="ja-JP" dirty="0" smtClean="0"/>
              <a:t>N=158</a:t>
            </a:r>
            <a:r>
              <a:rPr kumimoji="1" lang="ja-JP" altLang="en-US" dirty="0" smtClean="0"/>
              <a:t>）が</a:t>
            </a:r>
            <a:endParaRPr kumimoji="1" lang="en-US" altLang="ja-JP" dirty="0" smtClean="0"/>
          </a:p>
          <a:p>
            <a:pPr algn="ctr"/>
            <a:r>
              <a:rPr kumimoji="1" lang="ja-JP" altLang="en-US" dirty="0" smtClean="0"/>
              <a:t>　どれくらいその状態が続いたか？</a:t>
            </a:r>
            <a:endParaRPr kumimoji="1" lang="ja-JP" altLang="en-US" dirty="0"/>
          </a:p>
        </p:txBody>
      </p:sp>
      <p:sp>
        <p:nvSpPr>
          <p:cNvPr id="6" name="テキスト ボックス 5"/>
          <p:cNvSpPr txBox="1"/>
          <p:nvPr/>
        </p:nvSpPr>
        <p:spPr>
          <a:xfrm>
            <a:off x="5387252" y="4663440"/>
            <a:ext cx="3261833" cy="999460"/>
          </a:xfrm>
          <a:prstGeom prst="rect">
            <a:avLst/>
          </a:prstGeom>
          <a:noFill/>
          <a:ln>
            <a:solidFill>
              <a:srgbClr val="FF0000"/>
            </a:solidFill>
            <a:prstDash val="dash"/>
          </a:ln>
        </p:spPr>
        <p:txBody>
          <a:bodyPr wrap="square" rtlCol="0">
            <a:noAutofit/>
          </a:bodyPr>
          <a:lstStyle/>
          <a:p>
            <a:r>
              <a:rPr kumimoji="1" lang="ja-JP" altLang="en-US" dirty="0" smtClean="0"/>
              <a:t>ひきこもりの人の４割が１年以内に、約３分の２が、３年以内にひきこもりが改善している。</a:t>
            </a:r>
            <a:endParaRPr kumimoji="1" lang="ja-JP" altLang="en-US" dirty="0"/>
          </a:p>
        </p:txBody>
      </p:sp>
      <p:sp>
        <p:nvSpPr>
          <p:cNvPr id="7" name="テキスト ボックス 6"/>
          <p:cNvSpPr txBox="1"/>
          <p:nvPr/>
        </p:nvSpPr>
        <p:spPr>
          <a:xfrm>
            <a:off x="6146800" y="6133067"/>
            <a:ext cx="2601994" cy="369332"/>
          </a:xfrm>
          <a:prstGeom prst="rect">
            <a:avLst/>
          </a:prstGeom>
          <a:noFill/>
        </p:spPr>
        <p:txBody>
          <a:bodyPr wrap="none" rtlCol="0">
            <a:spAutoFit/>
          </a:bodyPr>
          <a:lstStyle/>
          <a:p>
            <a:r>
              <a:rPr kumimoji="1" lang="en-US" altLang="ja-JP" dirty="0" smtClean="0">
                <a:latin typeface="+mn-ea"/>
              </a:rPr>
              <a:t>2015.12</a:t>
            </a:r>
            <a:r>
              <a:rPr kumimoji="1" lang="ja-JP" altLang="en-US" dirty="0" smtClean="0">
                <a:latin typeface="+mn-ea"/>
              </a:rPr>
              <a:t>　内閣府調査より</a:t>
            </a:r>
            <a:endParaRPr kumimoji="1" lang="ja-JP" altLang="en-US" dirty="0">
              <a:latin typeface="+mn-ea"/>
            </a:endParaRPr>
          </a:p>
        </p:txBody>
      </p:sp>
      <p:sp>
        <p:nvSpPr>
          <p:cNvPr id="8" name="テキスト ボックス 7"/>
          <p:cNvSpPr txBox="1"/>
          <p:nvPr/>
        </p:nvSpPr>
        <p:spPr>
          <a:xfrm>
            <a:off x="4368800" y="5506720"/>
            <a:ext cx="646331" cy="369332"/>
          </a:xfrm>
          <a:prstGeom prst="rect">
            <a:avLst/>
          </a:prstGeom>
          <a:noFill/>
        </p:spPr>
        <p:txBody>
          <a:bodyPr wrap="none" rtlCol="0">
            <a:spAutoFit/>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2390114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F0"/>
                </a:solidFill>
              </a:rPr>
              <a:t>②　ひきこもりの回復経過</a:t>
            </a:r>
            <a:endParaRPr kumimoji="1" lang="ja-JP" altLang="en-US" dirty="0">
              <a:solidFill>
                <a:srgbClr val="00B0F0"/>
              </a:solidFill>
            </a:endParaRPr>
          </a:p>
        </p:txBody>
      </p:sp>
      <p:sp>
        <p:nvSpPr>
          <p:cNvPr id="3" name="テキスト ボックス 2"/>
          <p:cNvSpPr txBox="1"/>
          <p:nvPr/>
        </p:nvSpPr>
        <p:spPr>
          <a:xfrm>
            <a:off x="0" y="538480"/>
            <a:ext cx="2184400" cy="707886"/>
          </a:xfrm>
          <a:prstGeom prst="rect">
            <a:avLst/>
          </a:prstGeom>
          <a:noFill/>
        </p:spPr>
        <p:txBody>
          <a:bodyPr wrap="square" rtlCol="0" anchor="ctr">
            <a:spAutoFit/>
          </a:bodyPr>
          <a:lstStyle/>
          <a:p>
            <a:pPr algn="ctr"/>
            <a:r>
              <a:rPr kumimoji="1" lang="en-US" altLang="ja-JP" sz="4000" dirty="0" smtClean="0">
                <a:solidFill>
                  <a:srgbClr val="00B0F0"/>
                </a:solidFill>
                <a:latin typeface="+mj-ea"/>
                <a:ea typeface="+mj-ea"/>
              </a:rPr>
              <a:t>Vol.</a:t>
            </a:r>
            <a:r>
              <a:rPr kumimoji="1" lang="ja-JP" altLang="en-US" sz="4000" dirty="0" smtClean="0">
                <a:solidFill>
                  <a:srgbClr val="00B0F0"/>
                </a:solidFill>
                <a:latin typeface="+mj-ea"/>
                <a:ea typeface="+mj-ea"/>
              </a:rPr>
              <a:t>１</a:t>
            </a:r>
            <a:endParaRPr kumimoji="1" lang="ja-JP" altLang="en-US" sz="4000" dirty="0">
              <a:solidFill>
                <a:srgbClr val="00B0F0"/>
              </a:solidFill>
              <a:latin typeface="+mj-ea"/>
              <a:ea typeface="+mj-ea"/>
            </a:endParaRPr>
          </a:p>
        </p:txBody>
      </p:sp>
      <p:sp>
        <p:nvSpPr>
          <p:cNvPr id="4" name="タイトル 1"/>
          <p:cNvSpPr txBox="1">
            <a:spLocks/>
          </p:cNvSpPr>
          <p:nvPr/>
        </p:nvSpPr>
        <p:spPr>
          <a:xfrm>
            <a:off x="611188" y="1330960"/>
            <a:ext cx="5576252" cy="8578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kern="1200">
                <a:solidFill>
                  <a:schemeClr val="tx1"/>
                </a:solidFill>
                <a:latin typeface="+mj-lt"/>
                <a:ea typeface="+mj-ea"/>
                <a:cs typeface="+mj-cs"/>
              </a:defRPr>
            </a:lvl1pPr>
          </a:lstStyle>
          <a:p>
            <a:pPr algn="l"/>
            <a:r>
              <a:rPr lang="ja-JP" altLang="en-US" smtClean="0">
                <a:solidFill>
                  <a:srgbClr val="00B0F0"/>
                </a:solidFill>
              </a:rPr>
              <a:t>ひきこもりの基礎理解</a:t>
            </a:r>
            <a:endParaRPr lang="ja-JP" altLang="en-US" dirty="0">
              <a:solidFill>
                <a:srgbClr val="00B0F0"/>
              </a:solidFill>
            </a:endParaRPr>
          </a:p>
        </p:txBody>
      </p:sp>
    </p:spTree>
    <p:extLst>
      <p:ext uri="{BB962C8B-B14F-4D97-AF65-F5344CB8AC3E}">
        <p14:creationId xmlns:p14="http://schemas.microsoft.com/office/powerpoint/2010/main" val="3312648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11188" y="23031"/>
            <a:ext cx="7309021" cy="862658"/>
          </a:xfrm>
          <a:prstGeom prst="rect">
            <a:avLst/>
          </a:prstGeom>
        </p:spPr>
        <p:txBody>
          <a:bodyPr anchor="ctr"/>
          <a:lstStyle/>
          <a:p>
            <a:pPr fontAlgn="auto">
              <a:spcBef>
                <a:spcPts val="0"/>
              </a:spcBef>
              <a:spcAft>
                <a:spcPts val="0"/>
              </a:spcAft>
              <a:defRPr/>
            </a:pPr>
            <a:r>
              <a:rPr lang="ja-JP" altLang="en-US" sz="3600" dirty="0" smtClean="0">
                <a:solidFill>
                  <a:srgbClr val="00B0F0"/>
                </a:solidFill>
                <a:latin typeface="+mj-ea"/>
                <a:ea typeface="+mj-ea"/>
                <a:cs typeface="+mj-cs"/>
              </a:rPr>
              <a:t>関わり方として・・・・・、</a:t>
            </a:r>
            <a:endParaRPr lang="ja-JP" altLang="en-US" sz="3600" dirty="0">
              <a:solidFill>
                <a:srgbClr val="00B0F0"/>
              </a:solidFill>
              <a:latin typeface="+mj-ea"/>
              <a:ea typeface="+mj-ea"/>
              <a:cs typeface="+mj-cs"/>
            </a:endParaRPr>
          </a:p>
        </p:txBody>
      </p:sp>
      <p:pic>
        <p:nvPicPr>
          <p:cNvPr id="6" name="図 5" descr="CFA011.gif"/>
          <p:cNvPicPr>
            <a:picLocks noChangeAspect="1"/>
          </p:cNvPicPr>
          <p:nvPr/>
        </p:nvPicPr>
        <p:blipFill>
          <a:blip r:embed="rId3" cstate="print"/>
          <a:stretch>
            <a:fillRect/>
          </a:stretch>
        </p:blipFill>
        <p:spPr>
          <a:xfrm>
            <a:off x="1695765" y="3406904"/>
            <a:ext cx="1370336" cy="1744613"/>
          </a:xfrm>
          <a:prstGeom prst="rect">
            <a:avLst/>
          </a:prstGeom>
        </p:spPr>
      </p:pic>
      <p:pic>
        <p:nvPicPr>
          <p:cNvPr id="7" name="図 6" descr="CFA005.gif"/>
          <p:cNvPicPr>
            <a:picLocks noChangeAspect="1"/>
          </p:cNvPicPr>
          <p:nvPr/>
        </p:nvPicPr>
        <p:blipFill>
          <a:blip r:embed="rId4" cstate="print"/>
          <a:stretch>
            <a:fillRect/>
          </a:stretch>
        </p:blipFill>
        <p:spPr>
          <a:xfrm>
            <a:off x="3851992" y="1030640"/>
            <a:ext cx="1379055" cy="1826146"/>
          </a:xfrm>
          <a:prstGeom prst="rect">
            <a:avLst/>
          </a:prstGeom>
        </p:spPr>
      </p:pic>
      <p:sp>
        <p:nvSpPr>
          <p:cNvPr id="8" name="テキスト ボックス 7"/>
          <p:cNvSpPr txBox="1"/>
          <p:nvPr/>
        </p:nvSpPr>
        <p:spPr>
          <a:xfrm>
            <a:off x="3088237" y="2902848"/>
            <a:ext cx="2906565" cy="461665"/>
          </a:xfrm>
          <a:prstGeom prst="rect">
            <a:avLst/>
          </a:prstGeom>
          <a:noFill/>
        </p:spPr>
        <p:txBody>
          <a:bodyPr wrap="none" rtlCol="0">
            <a:spAutoFit/>
          </a:bodyPr>
          <a:lstStyle/>
          <a:p>
            <a:pPr algn="ctr"/>
            <a:r>
              <a:rPr kumimoji="1" lang="ja-JP" altLang="en-US" sz="2400" dirty="0" smtClean="0">
                <a:latin typeface="+mn-ea"/>
              </a:rPr>
              <a:t>家族の関わりとして、</a:t>
            </a:r>
            <a:endParaRPr kumimoji="1" lang="ja-JP" altLang="en-US" sz="2400" dirty="0">
              <a:latin typeface="+mn-ea"/>
            </a:endParaRPr>
          </a:p>
        </p:txBody>
      </p:sp>
      <p:sp>
        <p:nvSpPr>
          <p:cNvPr id="9" name="テキスト ボックス 8"/>
          <p:cNvSpPr txBox="1"/>
          <p:nvPr/>
        </p:nvSpPr>
        <p:spPr>
          <a:xfrm>
            <a:off x="621477" y="5279112"/>
            <a:ext cx="3286477" cy="400110"/>
          </a:xfrm>
          <a:prstGeom prst="rect">
            <a:avLst/>
          </a:prstGeom>
          <a:noFill/>
        </p:spPr>
        <p:txBody>
          <a:bodyPr wrap="none" rtlCol="0">
            <a:spAutoFit/>
          </a:bodyPr>
          <a:lstStyle/>
          <a:p>
            <a:r>
              <a:rPr kumimoji="1" lang="ja-JP" altLang="en-US" sz="2000" dirty="0" smtClean="0">
                <a:latin typeface="+mn-ea"/>
              </a:rPr>
              <a:t>外に連れ出すことを考える？</a:t>
            </a:r>
            <a:endParaRPr kumimoji="1" lang="ja-JP" altLang="en-US" sz="2000" dirty="0">
              <a:latin typeface="+mn-ea"/>
            </a:endParaRPr>
          </a:p>
        </p:txBody>
      </p:sp>
      <p:sp>
        <p:nvSpPr>
          <p:cNvPr id="10" name="テキスト ボックス 9"/>
          <p:cNvSpPr txBox="1"/>
          <p:nvPr/>
        </p:nvSpPr>
        <p:spPr>
          <a:xfrm>
            <a:off x="4518992" y="4991080"/>
            <a:ext cx="4387740" cy="707886"/>
          </a:xfrm>
          <a:prstGeom prst="rect">
            <a:avLst/>
          </a:prstGeom>
          <a:noFill/>
        </p:spPr>
        <p:txBody>
          <a:bodyPr wrap="none" rtlCol="0">
            <a:spAutoFit/>
          </a:bodyPr>
          <a:lstStyle/>
          <a:p>
            <a:pPr algn="ctr"/>
            <a:r>
              <a:rPr kumimoji="1" lang="ja-JP" altLang="en-US" sz="2000" dirty="0" smtClean="0">
                <a:latin typeface="+mn-ea"/>
              </a:rPr>
              <a:t>外に連れ出すことは考えず、</a:t>
            </a:r>
            <a:endParaRPr kumimoji="1" lang="en-US" altLang="ja-JP" sz="2000" dirty="0" smtClean="0">
              <a:latin typeface="+mn-ea"/>
            </a:endParaRPr>
          </a:p>
          <a:p>
            <a:pPr algn="ctr"/>
            <a:r>
              <a:rPr lang="ja-JP" altLang="en-US" sz="2000" dirty="0" smtClean="0">
                <a:latin typeface="+mn-ea"/>
              </a:rPr>
              <a:t>家の中でやれることを増やしていくか</a:t>
            </a:r>
            <a:r>
              <a:rPr kumimoji="1" lang="ja-JP" altLang="en-US" sz="2000" dirty="0" smtClean="0">
                <a:latin typeface="+mn-ea"/>
              </a:rPr>
              <a:t>？</a:t>
            </a:r>
            <a:endParaRPr kumimoji="1" lang="ja-JP" altLang="en-US" sz="2000" dirty="0">
              <a:latin typeface="+mn-ea"/>
            </a:endParaRPr>
          </a:p>
        </p:txBody>
      </p:sp>
      <p:pic>
        <p:nvPicPr>
          <p:cNvPr id="11" name="図 10" descr="CLLV017.wmf"/>
          <p:cNvPicPr>
            <a:picLocks noChangeAspect="1"/>
          </p:cNvPicPr>
          <p:nvPr/>
        </p:nvPicPr>
        <p:blipFill>
          <a:blip r:embed="rId5" cstate="print"/>
          <a:stretch>
            <a:fillRect/>
          </a:stretch>
        </p:blipFill>
        <p:spPr>
          <a:xfrm>
            <a:off x="5837664" y="3334896"/>
            <a:ext cx="1765995" cy="1515386"/>
          </a:xfrm>
          <a:prstGeom prst="rect">
            <a:avLst/>
          </a:prstGeom>
        </p:spPr>
      </p:pic>
      <p:sp>
        <p:nvSpPr>
          <p:cNvPr id="12" name="テキスト ボックス 11"/>
          <p:cNvSpPr txBox="1"/>
          <p:nvPr/>
        </p:nvSpPr>
        <p:spPr>
          <a:xfrm>
            <a:off x="3573946" y="3982968"/>
            <a:ext cx="1935145" cy="400110"/>
          </a:xfrm>
          <a:prstGeom prst="rect">
            <a:avLst/>
          </a:prstGeom>
          <a:noFill/>
        </p:spPr>
        <p:txBody>
          <a:bodyPr wrap="none" rtlCol="0">
            <a:spAutoFit/>
          </a:bodyPr>
          <a:lstStyle/>
          <a:p>
            <a:pPr algn="ctr"/>
            <a:r>
              <a:rPr kumimoji="1" lang="ja-JP" altLang="en-US" sz="2000" dirty="0" smtClean="0">
                <a:solidFill>
                  <a:srgbClr val="00B050"/>
                </a:solidFill>
                <a:latin typeface="+mn-ea"/>
              </a:rPr>
              <a:t>→　それとも　→</a:t>
            </a:r>
            <a:endParaRPr kumimoji="1" lang="ja-JP" altLang="en-US" sz="2000" dirty="0">
              <a:solidFill>
                <a:srgbClr val="00B050"/>
              </a:solidFill>
              <a:latin typeface="+mn-ea"/>
            </a:endParaRPr>
          </a:p>
        </p:txBody>
      </p:sp>
      <p:sp>
        <p:nvSpPr>
          <p:cNvPr id="13" name="屈折矢印 12"/>
          <p:cNvSpPr/>
          <p:nvPr/>
        </p:nvSpPr>
        <p:spPr>
          <a:xfrm flipV="1">
            <a:off x="5549632" y="2038479"/>
            <a:ext cx="1224136" cy="7200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屈折矢印 13"/>
          <p:cNvSpPr/>
          <p:nvPr/>
        </p:nvSpPr>
        <p:spPr>
          <a:xfrm flipH="1" flipV="1">
            <a:off x="2021240" y="2038479"/>
            <a:ext cx="1224136" cy="7200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線吹き出し 2 (枠付き) 14"/>
          <p:cNvSpPr/>
          <p:nvPr/>
        </p:nvSpPr>
        <p:spPr>
          <a:xfrm>
            <a:off x="1229152" y="5927184"/>
            <a:ext cx="5256584" cy="720080"/>
          </a:xfrm>
          <a:prstGeom prst="borderCallout2">
            <a:avLst>
              <a:gd name="adj1" fmla="val 48089"/>
              <a:gd name="adj2" fmla="val 100181"/>
              <a:gd name="adj3" fmla="val 46297"/>
              <a:gd name="adj4" fmla="val 110899"/>
              <a:gd name="adj5" fmla="val -16950"/>
              <a:gd name="adj6" fmla="val 110995"/>
            </a:avLst>
          </a:prstGeom>
          <a:noFill/>
          <a:ln>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対人恐怖、集団恐怖が強い場合は、</a:t>
            </a:r>
            <a:endParaRPr kumimoji="1" lang="en-US" altLang="ja-JP" dirty="0" smtClean="0">
              <a:solidFill>
                <a:schemeClr val="tx1"/>
              </a:solidFill>
              <a:latin typeface="+mn-ea"/>
            </a:endParaRPr>
          </a:p>
          <a:p>
            <a:pPr algn="ctr"/>
            <a:r>
              <a:rPr lang="ja-JP" altLang="en-US" dirty="0" smtClean="0">
                <a:solidFill>
                  <a:schemeClr val="tx1"/>
                </a:solidFill>
                <a:latin typeface="+mn-ea"/>
              </a:rPr>
              <a:t>無理せずに、こちらから</a:t>
            </a:r>
            <a:endParaRPr kumimoji="1" lang="ja-JP" altLang="en-US" dirty="0">
              <a:solidFill>
                <a:schemeClr val="tx1"/>
              </a:solidFill>
              <a:latin typeface="+mn-ea"/>
            </a:endParaRPr>
          </a:p>
        </p:txBody>
      </p:sp>
    </p:spTree>
    <p:extLst>
      <p:ext uri="{BB962C8B-B14F-4D97-AF65-F5344CB8AC3E}">
        <p14:creationId xmlns:p14="http://schemas.microsoft.com/office/powerpoint/2010/main" val="2204914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19672" y="1412999"/>
            <a:ext cx="2375971" cy="1631216"/>
          </a:xfrm>
          <a:prstGeom prst="rect">
            <a:avLst/>
          </a:prstGeom>
          <a:noFill/>
        </p:spPr>
        <p:txBody>
          <a:bodyPr wrap="none">
            <a:spAutoFit/>
          </a:bodyPr>
          <a:lstStyle/>
          <a:p>
            <a:pPr>
              <a:defRPr/>
            </a:pPr>
            <a:r>
              <a:rPr lang="ja-JP" altLang="en-US" sz="2000" dirty="0">
                <a:latin typeface="+mn-ea"/>
              </a:rPr>
              <a:t>家に戻ってから、</a:t>
            </a:r>
            <a:endParaRPr lang="en-US" altLang="ja-JP" sz="2000" dirty="0">
              <a:latin typeface="+mn-ea"/>
            </a:endParaRPr>
          </a:p>
          <a:p>
            <a:pPr>
              <a:defRPr/>
            </a:pPr>
            <a:r>
              <a:rPr lang="ja-JP" altLang="en-US" sz="2000" dirty="0">
                <a:latin typeface="+mn-ea"/>
              </a:rPr>
              <a:t>元気が無い。</a:t>
            </a:r>
            <a:endParaRPr lang="en-US" altLang="ja-JP" sz="2000" dirty="0">
              <a:latin typeface="+mn-ea"/>
            </a:endParaRPr>
          </a:p>
          <a:p>
            <a:pPr>
              <a:defRPr/>
            </a:pPr>
            <a:r>
              <a:rPr lang="ja-JP" altLang="en-US" sz="2000" dirty="0">
                <a:latin typeface="+mn-ea"/>
              </a:rPr>
              <a:t>ぐったりしていたり、</a:t>
            </a:r>
            <a:endParaRPr lang="en-US" altLang="ja-JP" sz="2000" dirty="0">
              <a:latin typeface="+mn-ea"/>
            </a:endParaRPr>
          </a:p>
          <a:p>
            <a:pPr>
              <a:defRPr/>
            </a:pPr>
            <a:r>
              <a:rPr lang="ja-JP" altLang="en-US" sz="2000" dirty="0">
                <a:latin typeface="+mn-ea"/>
              </a:rPr>
              <a:t>イライラして</a:t>
            </a:r>
            <a:r>
              <a:rPr lang="ja-JP" altLang="en-US" sz="2000" dirty="0" smtClean="0">
                <a:latin typeface="+mn-ea"/>
              </a:rPr>
              <a:t>いたり、</a:t>
            </a:r>
            <a:endParaRPr lang="en-US" altLang="ja-JP" sz="2000" dirty="0" smtClean="0">
              <a:latin typeface="+mn-ea"/>
            </a:endParaRPr>
          </a:p>
          <a:p>
            <a:pPr>
              <a:defRPr/>
            </a:pPr>
            <a:r>
              <a:rPr lang="ja-JP" altLang="en-US" sz="2000" dirty="0" smtClean="0">
                <a:latin typeface="+mn-ea"/>
              </a:rPr>
              <a:t>ボウッとしていたり。</a:t>
            </a:r>
            <a:endParaRPr lang="ja-JP" altLang="en-US" sz="2000" dirty="0">
              <a:latin typeface="+mn-ea"/>
            </a:endParaRPr>
          </a:p>
        </p:txBody>
      </p:sp>
      <p:sp>
        <p:nvSpPr>
          <p:cNvPr id="4" name="テキスト ボックス 3"/>
          <p:cNvSpPr txBox="1"/>
          <p:nvPr/>
        </p:nvSpPr>
        <p:spPr>
          <a:xfrm>
            <a:off x="6084168" y="1196975"/>
            <a:ext cx="2520280" cy="1015663"/>
          </a:xfrm>
          <a:prstGeom prst="rect">
            <a:avLst/>
          </a:prstGeom>
          <a:noFill/>
        </p:spPr>
        <p:txBody>
          <a:bodyPr wrap="square">
            <a:spAutoFit/>
          </a:bodyPr>
          <a:lstStyle/>
          <a:p>
            <a:pPr>
              <a:defRPr/>
            </a:pPr>
            <a:r>
              <a:rPr lang="ja-JP" altLang="en-US" sz="2000" dirty="0">
                <a:latin typeface="+mn-ea"/>
              </a:rPr>
              <a:t>寝つけない、</a:t>
            </a:r>
            <a:endParaRPr lang="en-US" altLang="ja-JP" sz="2000" dirty="0">
              <a:latin typeface="+mn-ea"/>
            </a:endParaRPr>
          </a:p>
          <a:p>
            <a:pPr>
              <a:defRPr/>
            </a:pPr>
            <a:r>
              <a:rPr lang="ja-JP" altLang="en-US" sz="2000" dirty="0">
                <a:latin typeface="+mn-ea"/>
              </a:rPr>
              <a:t>一度目が醒めると、</a:t>
            </a:r>
            <a:endParaRPr lang="en-US" altLang="ja-JP" sz="2000" dirty="0">
              <a:latin typeface="+mn-ea"/>
            </a:endParaRPr>
          </a:p>
          <a:p>
            <a:pPr>
              <a:defRPr/>
            </a:pPr>
            <a:r>
              <a:rPr lang="ja-JP" altLang="en-US" sz="2000" dirty="0">
                <a:latin typeface="+mn-ea"/>
              </a:rPr>
              <a:t>なかなか、眠れない。</a:t>
            </a:r>
          </a:p>
        </p:txBody>
      </p:sp>
      <p:sp>
        <p:nvSpPr>
          <p:cNvPr id="5" name="テキスト ボックス 4"/>
          <p:cNvSpPr txBox="1"/>
          <p:nvPr/>
        </p:nvSpPr>
        <p:spPr>
          <a:xfrm>
            <a:off x="1907704" y="3501231"/>
            <a:ext cx="1875835" cy="1323439"/>
          </a:xfrm>
          <a:prstGeom prst="rect">
            <a:avLst/>
          </a:prstGeom>
          <a:noFill/>
        </p:spPr>
        <p:txBody>
          <a:bodyPr wrap="none">
            <a:spAutoFit/>
          </a:bodyPr>
          <a:lstStyle/>
          <a:p>
            <a:pPr>
              <a:defRPr/>
            </a:pPr>
            <a:r>
              <a:rPr lang="ja-JP" altLang="en-US" sz="2000" dirty="0">
                <a:latin typeface="+mn-ea"/>
              </a:rPr>
              <a:t>休みの日は</a:t>
            </a:r>
            <a:endParaRPr lang="en-US" altLang="ja-JP" sz="2000" dirty="0">
              <a:latin typeface="+mn-ea"/>
            </a:endParaRPr>
          </a:p>
          <a:p>
            <a:pPr>
              <a:defRPr/>
            </a:pPr>
            <a:r>
              <a:rPr lang="ja-JP" altLang="en-US" sz="2000" dirty="0">
                <a:latin typeface="+mn-ea"/>
              </a:rPr>
              <a:t>何もせずに、</a:t>
            </a:r>
            <a:endParaRPr lang="en-US" altLang="ja-JP" sz="2000" dirty="0">
              <a:latin typeface="+mn-ea"/>
            </a:endParaRPr>
          </a:p>
          <a:p>
            <a:pPr>
              <a:defRPr/>
            </a:pPr>
            <a:r>
              <a:rPr lang="ja-JP" altLang="en-US" sz="2000" dirty="0">
                <a:latin typeface="+mn-ea"/>
              </a:rPr>
              <a:t>ダラダラと</a:t>
            </a:r>
            <a:endParaRPr lang="en-US" altLang="ja-JP" sz="2000" dirty="0">
              <a:latin typeface="+mn-ea"/>
            </a:endParaRPr>
          </a:p>
          <a:p>
            <a:pPr>
              <a:defRPr/>
            </a:pPr>
            <a:r>
              <a:rPr lang="ja-JP" altLang="en-US" sz="2000" dirty="0">
                <a:latin typeface="+mn-ea"/>
              </a:rPr>
              <a:t>過ごしてしまう。</a:t>
            </a:r>
          </a:p>
        </p:txBody>
      </p:sp>
      <p:sp>
        <p:nvSpPr>
          <p:cNvPr id="6" name="テキスト ボックス 5"/>
          <p:cNvSpPr txBox="1"/>
          <p:nvPr/>
        </p:nvSpPr>
        <p:spPr>
          <a:xfrm>
            <a:off x="6444208" y="3501231"/>
            <a:ext cx="2448818" cy="707886"/>
          </a:xfrm>
          <a:prstGeom prst="rect">
            <a:avLst/>
          </a:prstGeom>
          <a:noFill/>
        </p:spPr>
        <p:txBody>
          <a:bodyPr wrap="square">
            <a:spAutoFit/>
          </a:bodyPr>
          <a:lstStyle/>
          <a:p>
            <a:pPr>
              <a:defRPr/>
            </a:pPr>
            <a:r>
              <a:rPr lang="ja-JP" altLang="en-US" sz="2000" dirty="0">
                <a:latin typeface="+mn-ea"/>
              </a:rPr>
              <a:t>知っている人と、</a:t>
            </a:r>
            <a:endParaRPr lang="en-US" altLang="ja-JP" sz="2000" dirty="0">
              <a:latin typeface="+mn-ea"/>
            </a:endParaRPr>
          </a:p>
          <a:p>
            <a:pPr>
              <a:defRPr/>
            </a:pPr>
            <a:r>
              <a:rPr lang="ja-JP" altLang="en-US" sz="2000" dirty="0">
                <a:latin typeface="+mn-ea"/>
              </a:rPr>
              <a:t>会うことを避ける。</a:t>
            </a:r>
          </a:p>
        </p:txBody>
      </p:sp>
      <p:pic>
        <p:nvPicPr>
          <p:cNvPr id="14343" name="図 7" descr="PCK038.wmf"/>
          <p:cNvPicPr>
            <a:picLocks noChangeAspect="1"/>
          </p:cNvPicPr>
          <p:nvPr/>
        </p:nvPicPr>
        <p:blipFill>
          <a:blip r:embed="rId2" cstate="print"/>
          <a:srcRect/>
          <a:stretch>
            <a:fillRect/>
          </a:stretch>
        </p:blipFill>
        <p:spPr bwMode="auto">
          <a:xfrm>
            <a:off x="5292080" y="3357215"/>
            <a:ext cx="852488" cy="1203325"/>
          </a:xfrm>
          <a:prstGeom prst="rect">
            <a:avLst/>
          </a:prstGeom>
          <a:noFill/>
          <a:ln w="9525">
            <a:noFill/>
            <a:miter lim="800000"/>
            <a:headEnd/>
            <a:tailEnd/>
          </a:ln>
        </p:spPr>
      </p:pic>
      <p:pic>
        <p:nvPicPr>
          <p:cNvPr id="14344" name="図 8" descr="PCK037.wmf"/>
          <p:cNvPicPr>
            <a:picLocks noChangeAspect="1"/>
          </p:cNvPicPr>
          <p:nvPr/>
        </p:nvPicPr>
        <p:blipFill>
          <a:blip r:embed="rId3" cstate="print"/>
          <a:srcRect/>
          <a:stretch>
            <a:fillRect/>
          </a:stretch>
        </p:blipFill>
        <p:spPr bwMode="auto">
          <a:xfrm>
            <a:off x="755576" y="3878237"/>
            <a:ext cx="994790" cy="1406525"/>
          </a:xfrm>
          <a:prstGeom prst="rect">
            <a:avLst/>
          </a:prstGeom>
          <a:noFill/>
          <a:ln w="9525">
            <a:noFill/>
            <a:miter lim="800000"/>
            <a:headEnd/>
            <a:tailEnd/>
          </a:ln>
        </p:spPr>
      </p:pic>
      <p:pic>
        <p:nvPicPr>
          <p:cNvPr id="14345" name="図 9" descr="PCK036.wmf"/>
          <p:cNvPicPr>
            <a:picLocks noChangeAspect="1"/>
          </p:cNvPicPr>
          <p:nvPr/>
        </p:nvPicPr>
        <p:blipFill>
          <a:blip r:embed="rId4" cstate="print"/>
          <a:srcRect/>
          <a:stretch>
            <a:fillRect/>
          </a:stretch>
        </p:blipFill>
        <p:spPr bwMode="auto">
          <a:xfrm>
            <a:off x="683568" y="2061071"/>
            <a:ext cx="863774" cy="1173915"/>
          </a:xfrm>
          <a:prstGeom prst="rect">
            <a:avLst/>
          </a:prstGeom>
          <a:noFill/>
          <a:ln w="9525">
            <a:noFill/>
            <a:miter lim="800000"/>
            <a:headEnd/>
            <a:tailEnd/>
          </a:ln>
        </p:spPr>
      </p:pic>
      <p:pic>
        <p:nvPicPr>
          <p:cNvPr id="14346" name="図 11" descr="PCK024.wmf"/>
          <p:cNvPicPr>
            <a:picLocks noChangeAspect="1"/>
          </p:cNvPicPr>
          <p:nvPr/>
        </p:nvPicPr>
        <p:blipFill>
          <a:blip r:embed="rId5" cstate="print"/>
          <a:srcRect/>
          <a:stretch>
            <a:fillRect/>
          </a:stretch>
        </p:blipFill>
        <p:spPr bwMode="auto">
          <a:xfrm>
            <a:off x="5220072" y="1557015"/>
            <a:ext cx="866775" cy="1265238"/>
          </a:xfrm>
          <a:prstGeom prst="rect">
            <a:avLst/>
          </a:prstGeom>
          <a:noFill/>
          <a:ln w="9525">
            <a:noFill/>
            <a:miter lim="800000"/>
            <a:headEnd/>
            <a:tailEnd/>
          </a:ln>
        </p:spPr>
      </p:pic>
      <p:sp>
        <p:nvSpPr>
          <p:cNvPr id="14347" name="テキスト ボックス 12"/>
          <p:cNvSpPr txBox="1">
            <a:spLocks noChangeArrowheads="1"/>
          </p:cNvSpPr>
          <p:nvPr/>
        </p:nvSpPr>
        <p:spPr bwMode="auto">
          <a:xfrm>
            <a:off x="468313" y="1412999"/>
            <a:ext cx="359394" cy="400110"/>
          </a:xfrm>
          <a:prstGeom prst="rect">
            <a:avLst/>
          </a:prstGeom>
          <a:noFill/>
          <a:ln w="9525">
            <a:solidFill>
              <a:srgbClr val="00B0F0"/>
            </a:solidFill>
            <a:miter lim="800000"/>
            <a:headEnd/>
            <a:tailEnd/>
          </a:ln>
        </p:spPr>
        <p:txBody>
          <a:bodyPr wrap="none">
            <a:spAutoFit/>
          </a:bodyPr>
          <a:lstStyle/>
          <a:p>
            <a:r>
              <a:rPr lang="ja-JP" altLang="en-US" sz="2000">
                <a:solidFill>
                  <a:srgbClr val="FF0000"/>
                </a:solidFill>
                <a:latin typeface="+mn-ea"/>
              </a:rPr>
              <a:t>１</a:t>
            </a:r>
          </a:p>
        </p:txBody>
      </p:sp>
      <p:sp>
        <p:nvSpPr>
          <p:cNvPr id="14348" name="テキスト ボックス 13"/>
          <p:cNvSpPr txBox="1">
            <a:spLocks noChangeArrowheads="1"/>
          </p:cNvSpPr>
          <p:nvPr/>
        </p:nvSpPr>
        <p:spPr bwMode="auto">
          <a:xfrm>
            <a:off x="4572000" y="1268983"/>
            <a:ext cx="359394" cy="400110"/>
          </a:xfrm>
          <a:prstGeom prst="rect">
            <a:avLst/>
          </a:prstGeom>
          <a:noFill/>
          <a:ln w="9525">
            <a:solidFill>
              <a:srgbClr val="00B0F0"/>
            </a:solidFill>
            <a:miter lim="800000"/>
            <a:headEnd/>
            <a:tailEnd/>
          </a:ln>
        </p:spPr>
        <p:txBody>
          <a:bodyPr wrap="none">
            <a:spAutoFit/>
          </a:bodyPr>
          <a:lstStyle/>
          <a:p>
            <a:r>
              <a:rPr lang="ja-JP" altLang="en-US" sz="2000">
                <a:solidFill>
                  <a:srgbClr val="0070C0"/>
                </a:solidFill>
                <a:latin typeface="+mn-ea"/>
              </a:rPr>
              <a:t>２</a:t>
            </a:r>
          </a:p>
        </p:txBody>
      </p:sp>
      <p:sp>
        <p:nvSpPr>
          <p:cNvPr id="15" name="テキスト ボックス 14"/>
          <p:cNvSpPr txBox="1"/>
          <p:nvPr/>
        </p:nvSpPr>
        <p:spPr>
          <a:xfrm>
            <a:off x="540321" y="3429223"/>
            <a:ext cx="359394" cy="400110"/>
          </a:xfrm>
          <a:prstGeom prst="rect">
            <a:avLst/>
          </a:prstGeom>
          <a:noFill/>
          <a:ln>
            <a:solidFill>
              <a:srgbClr val="00B0F0"/>
            </a:solidFill>
          </a:ln>
        </p:spPr>
        <p:txBody>
          <a:bodyPr wrap="none">
            <a:spAutoFit/>
          </a:bodyPr>
          <a:lstStyle/>
          <a:p>
            <a:pPr>
              <a:defRPr/>
            </a:pPr>
            <a:r>
              <a:rPr lang="ja-JP" altLang="en-US" sz="2000" dirty="0">
                <a:solidFill>
                  <a:schemeClr val="accent1">
                    <a:lumMod val="75000"/>
                  </a:schemeClr>
                </a:solidFill>
                <a:latin typeface="+mn-ea"/>
              </a:rPr>
              <a:t>３</a:t>
            </a:r>
          </a:p>
        </p:txBody>
      </p:sp>
      <p:sp>
        <p:nvSpPr>
          <p:cNvPr id="14350" name="テキスト ボックス 15"/>
          <p:cNvSpPr txBox="1">
            <a:spLocks noChangeArrowheads="1"/>
          </p:cNvSpPr>
          <p:nvPr/>
        </p:nvSpPr>
        <p:spPr bwMode="auto">
          <a:xfrm>
            <a:off x="4572000" y="3213199"/>
            <a:ext cx="359394" cy="400110"/>
          </a:xfrm>
          <a:prstGeom prst="rect">
            <a:avLst/>
          </a:prstGeom>
          <a:noFill/>
          <a:ln w="9525">
            <a:solidFill>
              <a:srgbClr val="00B0F0"/>
            </a:solidFill>
            <a:miter lim="800000"/>
            <a:headEnd/>
            <a:tailEnd/>
          </a:ln>
        </p:spPr>
        <p:txBody>
          <a:bodyPr wrap="none">
            <a:spAutoFit/>
          </a:bodyPr>
          <a:lstStyle/>
          <a:p>
            <a:r>
              <a:rPr lang="ja-JP" altLang="en-US" sz="2000">
                <a:solidFill>
                  <a:srgbClr val="FFC000"/>
                </a:solidFill>
                <a:latin typeface="+mn-ea"/>
              </a:rPr>
              <a:t>４</a:t>
            </a:r>
          </a:p>
        </p:txBody>
      </p:sp>
      <p:sp>
        <p:nvSpPr>
          <p:cNvPr id="16" name="テキスト ボックス 15"/>
          <p:cNvSpPr txBox="1"/>
          <p:nvPr/>
        </p:nvSpPr>
        <p:spPr>
          <a:xfrm>
            <a:off x="4572000" y="4869532"/>
            <a:ext cx="359394" cy="400110"/>
          </a:xfrm>
          <a:prstGeom prst="rect">
            <a:avLst/>
          </a:prstGeom>
          <a:noFill/>
          <a:ln>
            <a:solidFill>
              <a:srgbClr val="00B0F0"/>
            </a:solidFill>
          </a:ln>
        </p:spPr>
        <p:txBody>
          <a:bodyPr wrap="none">
            <a:spAutoFit/>
          </a:bodyPr>
          <a:lstStyle/>
          <a:p>
            <a:pPr>
              <a:defRPr/>
            </a:pPr>
            <a:r>
              <a:rPr lang="ja-JP" altLang="en-US" sz="2000" dirty="0">
                <a:solidFill>
                  <a:schemeClr val="accent6">
                    <a:lumMod val="75000"/>
                  </a:schemeClr>
                </a:solidFill>
                <a:latin typeface="+mn-ea"/>
              </a:rPr>
              <a:t>５</a:t>
            </a:r>
          </a:p>
        </p:txBody>
      </p:sp>
      <p:sp>
        <p:nvSpPr>
          <p:cNvPr id="17" name="テキスト ボックス 16"/>
          <p:cNvSpPr txBox="1"/>
          <p:nvPr/>
        </p:nvSpPr>
        <p:spPr>
          <a:xfrm>
            <a:off x="6660877" y="5301927"/>
            <a:ext cx="2736850" cy="707886"/>
          </a:xfrm>
          <a:prstGeom prst="rect">
            <a:avLst/>
          </a:prstGeom>
          <a:noFill/>
        </p:spPr>
        <p:txBody>
          <a:bodyPr>
            <a:spAutoFit/>
          </a:bodyPr>
          <a:lstStyle/>
          <a:p>
            <a:pPr>
              <a:defRPr/>
            </a:pPr>
            <a:r>
              <a:rPr lang="ja-JP" altLang="en-US" sz="2000" dirty="0">
                <a:latin typeface="+mn-ea"/>
              </a:rPr>
              <a:t>何事にも、</a:t>
            </a:r>
            <a:endParaRPr lang="en-US" altLang="ja-JP" sz="2000" dirty="0">
              <a:latin typeface="+mn-ea"/>
            </a:endParaRPr>
          </a:p>
          <a:p>
            <a:pPr>
              <a:defRPr/>
            </a:pPr>
            <a:r>
              <a:rPr lang="ja-JP" altLang="en-US" sz="2000" dirty="0">
                <a:latin typeface="+mn-ea"/>
              </a:rPr>
              <a:t>関心が起きない。</a:t>
            </a:r>
          </a:p>
        </p:txBody>
      </p:sp>
      <p:pic>
        <p:nvPicPr>
          <p:cNvPr id="14353" name="図 17" descr="PCH011.bmp"/>
          <p:cNvPicPr>
            <a:picLocks noChangeAspect="1"/>
          </p:cNvPicPr>
          <p:nvPr/>
        </p:nvPicPr>
        <p:blipFill>
          <a:blip r:embed="rId6" cstate="print"/>
          <a:srcRect/>
          <a:stretch>
            <a:fillRect/>
          </a:stretch>
        </p:blipFill>
        <p:spPr bwMode="auto">
          <a:xfrm>
            <a:off x="5364088" y="5157415"/>
            <a:ext cx="893763" cy="1147762"/>
          </a:xfrm>
          <a:prstGeom prst="rect">
            <a:avLst/>
          </a:prstGeom>
          <a:noFill/>
          <a:ln w="9525">
            <a:noFill/>
            <a:miter lim="800000"/>
            <a:headEnd/>
            <a:tailEnd/>
          </a:ln>
        </p:spPr>
      </p:pic>
      <p:sp>
        <p:nvSpPr>
          <p:cNvPr id="18" name="タイトル 1"/>
          <p:cNvSpPr txBox="1">
            <a:spLocks/>
          </p:cNvSpPr>
          <p:nvPr/>
        </p:nvSpPr>
        <p:spPr>
          <a:xfrm>
            <a:off x="611187" y="0"/>
            <a:ext cx="5616997" cy="811967"/>
          </a:xfrm>
          <a:prstGeom prst="rect">
            <a:avLst/>
          </a:prstGeom>
        </p:spPr>
        <p:txBody>
          <a:bodyPr anchor="ctr"/>
          <a:lstStyle/>
          <a:p>
            <a:pPr fontAlgn="auto">
              <a:spcBef>
                <a:spcPts val="0"/>
              </a:spcBef>
              <a:spcAft>
                <a:spcPts val="0"/>
              </a:spcAft>
              <a:defRPr/>
            </a:pPr>
            <a:r>
              <a:rPr lang="ja-JP" altLang="en-US" sz="3600" dirty="0" smtClean="0">
                <a:solidFill>
                  <a:srgbClr val="00B0F0"/>
                </a:solidFill>
                <a:latin typeface="HGP創英角ﾎﾟｯﾌﾟ体" pitchFamily="50" charset="-128"/>
                <a:ea typeface="HGP創英角ﾎﾟｯﾌﾟ体" pitchFamily="50" charset="-128"/>
                <a:cs typeface="+mj-cs"/>
              </a:rPr>
              <a:t>エネルギーの低下のサイン</a:t>
            </a:r>
            <a:endParaRPr lang="ja-JP" altLang="en-US" sz="3600" dirty="0">
              <a:solidFill>
                <a:srgbClr val="00B0F0"/>
              </a:solidFill>
              <a:latin typeface="HGP創英角ﾎﾟｯﾌﾟ体" pitchFamily="50" charset="-128"/>
              <a:ea typeface="HGP創英角ﾎﾟｯﾌﾟ体" pitchFamily="50" charset="-128"/>
              <a:cs typeface="+mj-cs"/>
            </a:endParaRPr>
          </a:p>
        </p:txBody>
      </p:sp>
      <p:sp>
        <p:nvSpPr>
          <p:cNvPr id="20" name="角丸四角形 19"/>
          <p:cNvSpPr/>
          <p:nvPr/>
        </p:nvSpPr>
        <p:spPr>
          <a:xfrm>
            <a:off x="4427984" y="2925166"/>
            <a:ext cx="4392488" cy="1728193"/>
          </a:xfrm>
          <a:prstGeom prst="roundRect">
            <a:avLst/>
          </a:prstGeom>
          <a:noFill/>
          <a:ln w="508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テキスト ボックス 20"/>
          <p:cNvSpPr txBox="1"/>
          <p:nvPr/>
        </p:nvSpPr>
        <p:spPr>
          <a:xfrm>
            <a:off x="683568" y="5517455"/>
            <a:ext cx="3672409" cy="1015663"/>
          </a:xfrm>
          <a:prstGeom prst="rect">
            <a:avLst/>
          </a:prstGeom>
          <a:noFill/>
          <a:ln>
            <a:solidFill>
              <a:srgbClr val="FF0000"/>
            </a:solidFill>
          </a:ln>
        </p:spPr>
        <p:txBody>
          <a:bodyPr wrap="square" rtlCol="0">
            <a:spAutoFit/>
          </a:bodyPr>
          <a:lstStyle/>
          <a:p>
            <a:r>
              <a:rPr kumimoji="1" lang="ja-JP" altLang="en-US" sz="2000" dirty="0" smtClean="0">
                <a:solidFill>
                  <a:srgbClr val="FF0000"/>
                </a:solidFill>
                <a:latin typeface="+mn-ea"/>
              </a:rPr>
              <a:t>エネルギーが回復しても、対人恐怖・集団恐怖が強いとこの部分はなかなか改善しない。</a:t>
            </a:r>
            <a:endParaRPr kumimoji="1" lang="ja-JP" altLang="en-US" sz="2000" dirty="0">
              <a:solidFill>
                <a:srgbClr val="FF0000"/>
              </a:solidFill>
              <a:latin typeface="+mn-ea"/>
            </a:endParaRPr>
          </a:p>
        </p:txBody>
      </p:sp>
      <p:cxnSp>
        <p:nvCxnSpPr>
          <p:cNvPr id="27" name="直線矢印コネクタ 26"/>
          <p:cNvCxnSpPr>
            <a:endCxn id="20" idx="1"/>
          </p:cNvCxnSpPr>
          <p:nvPr/>
        </p:nvCxnSpPr>
        <p:spPr>
          <a:xfrm flipV="1">
            <a:off x="3491880" y="3789263"/>
            <a:ext cx="936104" cy="1728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25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heckerboard(across)">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F0"/>
                </a:solidFill>
              </a:rPr>
              <a:t>①　ひきこもりについて</a:t>
            </a:r>
            <a:endParaRPr kumimoji="1" lang="ja-JP" altLang="en-US" dirty="0">
              <a:solidFill>
                <a:srgbClr val="00B0F0"/>
              </a:solidFill>
            </a:endParaRPr>
          </a:p>
        </p:txBody>
      </p:sp>
      <p:sp>
        <p:nvSpPr>
          <p:cNvPr id="3" name="テキスト ボックス 2"/>
          <p:cNvSpPr txBox="1"/>
          <p:nvPr/>
        </p:nvSpPr>
        <p:spPr>
          <a:xfrm>
            <a:off x="0" y="538480"/>
            <a:ext cx="2184400" cy="707886"/>
          </a:xfrm>
          <a:prstGeom prst="rect">
            <a:avLst/>
          </a:prstGeom>
          <a:noFill/>
        </p:spPr>
        <p:txBody>
          <a:bodyPr wrap="square" rtlCol="0" anchor="ctr">
            <a:spAutoFit/>
          </a:bodyPr>
          <a:lstStyle/>
          <a:p>
            <a:pPr algn="ctr"/>
            <a:r>
              <a:rPr kumimoji="1" lang="en-US" altLang="ja-JP" sz="4000" dirty="0" smtClean="0">
                <a:solidFill>
                  <a:srgbClr val="00B0F0"/>
                </a:solidFill>
                <a:latin typeface="+mj-ea"/>
                <a:ea typeface="+mj-ea"/>
              </a:rPr>
              <a:t>Vol.</a:t>
            </a:r>
            <a:r>
              <a:rPr kumimoji="1" lang="ja-JP" altLang="en-US" sz="4000" dirty="0" smtClean="0">
                <a:solidFill>
                  <a:srgbClr val="00B0F0"/>
                </a:solidFill>
                <a:latin typeface="+mj-ea"/>
                <a:ea typeface="+mj-ea"/>
              </a:rPr>
              <a:t>１</a:t>
            </a:r>
            <a:endParaRPr kumimoji="1" lang="ja-JP" altLang="en-US" sz="4000" dirty="0">
              <a:solidFill>
                <a:srgbClr val="00B0F0"/>
              </a:solidFill>
              <a:latin typeface="+mj-ea"/>
              <a:ea typeface="+mj-ea"/>
            </a:endParaRPr>
          </a:p>
        </p:txBody>
      </p:sp>
      <p:sp>
        <p:nvSpPr>
          <p:cNvPr id="4" name="タイトル 1"/>
          <p:cNvSpPr txBox="1">
            <a:spLocks/>
          </p:cNvSpPr>
          <p:nvPr/>
        </p:nvSpPr>
        <p:spPr>
          <a:xfrm>
            <a:off x="611188" y="1330960"/>
            <a:ext cx="5576252" cy="8578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kern="1200">
                <a:solidFill>
                  <a:schemeClr val="tx1"/>
                </a:solidFill>
                <a:latin typeface="+mj-lt"/>
                <a:ea typeface="+mj-ea"/>
                <a:cs typeface="+mj-cs"/>
              </a:defRPr>
            </a:lvl1pPr>
          </a:lstStyle>
          <a:p>
            <a:pPr algn="l"/>
            <a:r>
              <a:rPr lang="ja-JP" altLang="en-US" smtClean="0">
                <a:solidFill>
                  <a:srgbClr val="00B0F0"/>
                </a:solidFill>
              </a:rPr>
              <a:t>ひきこもりの基礎理解</a:t>
            </a:r>
            <a:endParaRPr lang="ja-JP" altLang="en-US" dirty="0">
              <a:solidFill>
                <a:srgbClr val="00B0F0"/>
              </a:solidFill>
            </a:endParaRPr>
          </a:p>
        </p:txBody>
      </p:sp>
    </p:spTree>
    <p:extLst>
      <p:ext uri="{BB962C8B-B14F-4D97-AF65-F5344CB8AC3E}">
        <p14:creationId xmlns:p14="http://schemas.microsoft.com/office/powerpoint/2010/main" val="4263345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下矢印 21"/>
          <p:cNvSpPr/>
          <p:nvPr/>
        </p:nvSpPr>
        <p:spPr>
          <a:xfrm>
            <a:off x="2652789" y="1630057"/>
            <a:ext cx="144016" cy="1693360"/>
          </a:xfrm>
          <a:prstGeom prst="down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latin typeface="+mn-ea"/>
            </a:endParaRPr>
          </a:p>
        </p:txBody>
      </p:sp>
      <p:cxnSp>
        <p:nvCxnSpPr>
          <p:cNvPr id="3" name="直線矢印コネクタ 2"/>
          <p:cNvCxnSpPr/>
          <p:nvPr/>
        </p:nvCxnSpPr>
        <p:spPr>
          <a:xfrm>
            <a:off x="839597" y="3396243"/>
            <a:ext cx="75612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フリーフォーム 4"/>
          <p:cNvSpPr/>
          <p:nvPr/>
        </p:nvSpPr>
        <p:spPr>
          <a:xfrm>
            <a:off x="722990" y="1939521"/>
            <a:ext cx="7618357" cy="1447210"/>
          </a:xfrm>
          <a:custGeom>
            <a:avLst/>
            <a:gdLst>
              <a:gd name="connsiteX0" fmla="*/ 0 w 7436223"/>
              <a:gd name="connsiteY0" fmla="*/ 6723 h 2409264"/>
              <a:gd name="connsiteX1" fmla="*/ 806823 w 7436223"/>
              <a:gd name="connsiteY1" fmla="*/ 73959 h 2409264"/>
              <a:gd name="connsiteX2" fmla="*/ 1411941 w 7436223"/>
              <a:gd name="connsiteY2" fmla="*/ 450476 h 2409264"/>
              <a:gd name="connsiteX3" fmla="*/ 1694329 w 7436223"/>
              <a:gd name="connsiteY3" fmla="*/ 1203511 h 2409264"/>
              <a:gd name="connsiteX4" fmla="*/ 2003611 w 7436223"/>
              <a:gd name="connsiteY4" fmla="*/ 1808629 h 2409264"/>
              <a:gd name="connsiteX5" fmla="*/ 2380129 w 7436223"/>
              <a:gd name="connsiteY5" fmla="*/ 2306170 h 2409264"/>
              <a:gd name="connsiteX6" fmla="*/ 3173506 w 7436223"/>
              <a:gd name="connsiteY6" fmla="*/ 2373406 h 2409264"/>
              <a:gd name="connsiteX7" fmla="*/ 3805517 w 7436223"/>
              <a:gd name="connsiteY7" fmla="*/ 2359959 h 2409264"/>
              <a:gd name="connsiteX8" fmla="*/ 4585447 w 7436223"/>
              <a:gd name="connsiteY8" fmla="*/ 2346511 h 2409264"/>
              <a:gd name="connsiteX9" fmla="*/ 4881282 w 7436223"/>
              <a:gd name="connsiteY9" fmla="*/ 1983441 h 2409264"/>
              <a:gd name="connsiteX10" fmla="*/ 5082988 w 7436223"/>
              <a:gd name="connsiteY10" fmla="*/ 1539688 h 2409264"/>
              <a:gd name="connsiteX11" fmla="*/ 5446058 w 7436223"/>
              <a:gd name="connsiteY11" fmla="*/ 988359 h 2409264"/>
              <a:gd name="connsiteX12" fmla="*/ 5930153 w 7436223"/>
              <a:gd name="connsiteY12" fmla="*/ 571500 h 2409264"/>
              <a:gd name="connsiteX13" fmla="*/ 6400800 w 7436223"/>
              <a:gd name="connsiteY13" fmla="*/ 329453 h 2409264"/>
              <a:gd name="connsiteX14" fmla="*/ 7436223 w 7436223"/>
              <a:gd name="connsiteY14" fmla="*/ 141194 h 240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36223" h="2409264">
                <a:moveTo>
                  <a:pt x="0" y="6723"/>
                </a:moveTo>
                <a:cubicBezTo>
                  <a:pt x="285749" y="3361"/>
                  <a:pt x="571499" y="0"/>
                  <a:pt x="806823" y="73959"/>
                </a:cubicBezTo>
                <a:cubicBezTo>
                  <a:pt x="1042147" y="147918"/>
                  <a:pt x="1264023" y="262217"/>
                  <a:pt x="1411941" y="450476"/>
                </a:cubicBezTo>
                <a:cubicBezTo>
                  <a:pt x="1559859" y="638735"/>
                  <a:pt x="1595717" y="977152"/>
                  <a:pt x="1694329" y="1203511"/>
                </a:cubicBezTo>
                <a:cubicBezTo>
                  <a:pt x="1792941" y="1429870"/>
                  <a:pt x="1889311" y="1624853"/>
                  <a:pt x="2003611" y="1808629"/>
                </a:cubicBezTo>
                <a:cubicBezTo>
                  <a:pt x="2117911" y="1992406"/>
                  <a:pt x="2185147" y="2212041"/>
                  <a:pt x="2380129" y="2306170"/>
                </a:cubicBezTo>
                <a:cubicBezTo>
                  <a:pt x="2575112" y="2400300"/>
                  <a:pt x="2935941" y="2364441"/>
                  <a:pt x="3173506" y="2373406"/>
                </a:cubicBezTo>
                <a:cubicBezTo>
                  <a:pt x="3411071" y="2382371"/>
                  <a:pt x="3805517" y="2359959"/>
                  <a:pt x="3805517" y="2359959"/>
                </a:cubicBezTo>
                <a:cubicBezTo>
                  <a:pt x="4040840" y="2355477"/>
                  <a:pt x="4406153" y="2409264"/>
                  <a:pt x="4585447" y="2346511"/>
                </a:cubicBezTo>
                <a:cubicBezTo>
                  <a:pt x="4764741" y="2283758"/>
                  <a:pt x="4798358" y="2117912"/>
                  <a:pt x="4881282" y="1983441"/>
                </a:cubicBezTo>
                <a:cubicBezTo>
                  <a:pt x="4964206" y="1848970"/>
                  <a:pt x="4988859" y="1705535"/>
                  <a:pt x="5082988" y="1539688"/>
                </a:cubicBezTo>
                <a:cubicBezTo>
                  <a:pt x="5177117" y="1373841"/>
                  <a:pt x="5304864" y="1149724"/>
                  <a:pt x="5446058" y="988359"/>
                </a:cubicBezTo>
                <a:cubicBezTo>
                  <a:pt x="5587252" y="826994"/>
                  <a:pt x="5771030" y="681318"/>
                  <a:pt x="5930153" y="571500"/>
                </a:cubicBezTo>
                <a:cubicBezTo>
                  <a:pt x="6089276" y="461682"/>
                  <a:pt x="6149788" y="401171"/>
                  <a:pt x="6400800" y="329453"/>
                </a:cubicBezTo>
                <a:cubicBezTo>
                  <a:pt x="6651812" y="257735"/>
                  <a:pt x="7044017" y="199464"/>
                  <a:pt x="7436223" y="141194"/>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2400" dirty="0">
              <a:latin typeface="+mn-ea"/>
            </a:endParaRPr>
          </a:p>
        </p:txBody>
      </p:sp>
      <p:sp>
        <p:nvSpPr>
          <p:cNvPr id="6" name="ホームベース 5"/>
          <p:cNvSpPr/>
          <p:nvPr/>
        </p:nvSpPr>
        <p:spPr>
          <a:xfrm>
            <a:off x="2173659" y="4640084"/>
            <a:ext cx="3385095" cy="648072"/>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mn-ea"/>
              </a:rPr>
              <a:t>①エネルギー</a:t>
            </a:r>
            <a:r>
              <a:rPr lang="ja-JP" altLang="en-US" sz="2400" dirty="0">
                <a:solidFill>
                  <a:schemeClr val="bg1"/>
                </a:solidFill>
                <a:latin typeface="+mn-ea"/>
              </a:rPr>
              <a:t>の回復</a:t>
            </a:r>
          </a:p>
        </p:txBody>
      </p:sp>
      <p:sp>
        <p:nvSpPr>
          <p:cNvPr id="7" name="ホームベース 6"/>
          <p:cNvSpPr/>
          <p:nvPr/>
        </p:nvSpPr>
        <p:spPr>
          <a:xfrm>
            <a:off x="3583818" y="3916122"/>
            <a:ext cx="3240930" cy="648221"/>
          </a:xfrm>
          <a:prstGeom prst="homePlat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mn-ea"/>
              </a:rPr>
              <a:t>②　恐怖症状の軽減</a:t>
            </a:r>
          </a:p>
        </p:txBody>
      </p:sp>
      <p:sp>
        <p:nvSpPr>
          <p:cNvPr id="37895" name="テキスト ボックス 7"/>
          <p:cNvSpPr txBox="1">
            <a:spLocks noChangeArrowheads="1"/>
          </p:cNvSpPr>
          <p:nvPr/>
        </p:nvSpPr>
        <p:spPr bwMode="auto">
          <a:xfrm>
            <a:off x="2170425" y="5418519"/>
            <a:ext cx="3840873" cy="461665"/>
          </a:xfrm>
          <a:prstGeom prst="rect">
            <a:avLst/>
          </a:prstGeom>
          <a:noFill/>
          <a:ln w="19050">
            <a:solidFill>
              <a:srgbClr val="FF0000"/>
            </a:solidFill>
            <a:prstDash val="dash"/>
            <a:miter lim="800000"/>
            <a:headEnd/>
            <a:tailEnd/>
          </a:ln>
        </p:spPr>
        <p:txBody>
          <a:bodyPr wrap="square">
            <a:spAutoFit/>
          </a:bodyPr>
          <a:lstStyle/>
          <a:p>
            <a:r>
              <a:rPr lang="ja-JP" altLang="en-US" sz="2400" dirty="0">
                <a:latin typeface="+mn-ea"/>
                <a:ea typeface="+mn-ea"/>
              </a:rPr>
              <a:t>安心／安全な</a:t>
            </a:r>
            <a:r>
              <a:rPr lang="ja-JP" altLang="en-US" sz="2400" dirty="0" smtClean="0">
                <a:latin typeface="+mn-ea"/>
                <a:ea typeface="+mn-ea"/>
              </a:rPr>
              <a:t>環境の提供</a:t>
            </a:r>
            <a:endParaRPr lang="ja-JP" altLang="en-US" sz="2400" dirty="0">
              <a:latin typeface="+mn-ea"/>
              <a:ea typeface="+mn-ea"/>
            </a:endParaRPr>
          </a:p>
        </p:txBody>
      </p:sp>
      <p:sp>
        <p:nvSpPr>
          <p:cNvPr id="37896" name="テキスト ボックス 8"/>
          <p:cNvSpPr txBox="1">
            <a:spLocks noChangeArrowheads="1"/>
          </p:cNvSpPr>
          <p:nvPr/>
        </p:nvSpPr>
        <p:spPr bwMode="auto">
          <a:xfrm>
            <a:off x="2170425" y="6023718"/>
            <a:ext cx="3814155" cy="461665"/>
          </a:xfrm>
          <a:prstGeom prst="rect">
            <a:avLst/>
          </a:prstGeom>
          <a:noFill/>
          <a:ln w="19050">
            <a:solidFill>
              <a:srgbClr val="FF0000"/>
            </a:solidFill>
            <a:prstDash val="dash"/>
            <a:miter lim="800000"/>
            <a:headEnd/>
            <a:tailEnd/>
          </a:ln>
        </p:spPr>
        <p:txBody>
          <a:bodyPr wrap="square">
            <a:spAutoFit/>
          </a:bodyPr>
          <a:lstStyle/>
          <a:p>
            <a:r>
              <a:rPr lang="ja-JP" altLang="en-US" sz="2400" dirty="0">
                <a:latin typeface="+mn-ea"/>
                <a:ea typeface="+mn-ea"/>
              </a:rPr>
              <a:t>理解してくれる人の存在</a:t>
            </a:r>
          </a:p>
        </p:txBody>
      </p:sp>
      <p:sp>
        <p:nvSpPr>
          <p:cNvPr id="10" name="フリーフォーム 9"/>
          <p:cNvSpPr/>
          <p:nvPr/>
        </p:nvSpPr>
        <p:spPr>
          <a:xfrm>
            <a:off x="5253803" y="2879999"/>
            <a:ext cx="3175470" cy="476179"/>
          </a:xfrm>
          <a:custGeom>
            <a:avLst/>
            <a:gdLst>
              <a:gd name="connsiteX0" fmla="*/ 0 w 2911289"/>
              <a:gd name="connsiteY0" fmla="*/ 795618 h 795618"/>
              <a:gd name="connsiteX1" fmla="*/ 847165 w 2911289"/>
              <a:gd name="connsiteY1" fmla="*/ 607359 h 795618"/>
              <a:gd name="connsiteX2" fmla="*/ 1385047 w 2911289"/>
              <a:gd name="connsiteY2" fmla="*/ 311523 h 795618"/>
              <a:gd name="connsiteX3" fmla="*/ 1949824 w 2911289"/>
              <a:gd name="connsiteY3" fmla="*/ 82923 h 795618"/>
              <a:gd name="connsiteX4" fmla="*/ 2460812 w 2911289"/>
              <a:gd name="connsiteY4" fmla="*/ 15688 h 795618"/>
              <a:gd name="connsiteX5" fmla="*/ 2850777 w 2911289"/>
              <a:gd name="connsiteY5" fmla="*/ 2241 h 795618"/>
              <a:gd name="connsiteX6" fmla="*/ 2823883 w 2911289"/>
              <a:gd name="connsiteY6" fmla="*/ 2241 h 7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1289" h="795618">
                <a:moveTo>
                  <a:pt x="0" y="795618"/>
                </a:moveTo>
                <a:cubicBezTo>
                  <a:pt x="308162" y="741829"/>
                  <a:pt x="616324" y="688041"/>
                  <a:pt x="847165" y="607359"/>
                </a:cubicBezTo>
                <a:cubicBezTo>
                  <a:pt x="1078006" y="526677"/>
                  <a:pt x="1201271" y="398929"/>
                  <a:pt x="1385047" y="311523"/>
                </a:cubicBezTo>
                <a:cubicBezTo>
                  <a:pt x="1568823" y="224117"/>
                  <a:pt x="1770530" y="132229"/>
                  <a:pt x="1949824" y="82923"/>
                </a:cubicBezTo>
                <a:cubicBezTo>
                  <a:pt x="2129118" y="33617"/>
                  <a:pt x="2310653" y="29135"/>
                  <a:pt x="2460812" y="15688"/>
                </a:cubicBezTo>
                <a:cubicBezTo>
                  <a:pt x="2610971" y="2241"/>
                  <a:pt x="2790265" y="4482"/>
                  <a:pt x="2850777" y="2241"/>
                </a:cubicBezTo>
                <a:cubicBezTo>
                  <a:pt x="2911289" y="0"/>
                  <a:pt x="2867586" y="1120"/>
                  <a:pt x="2823883" y="2241"/>
                </a:cubicBezTo>
              </a:path>
            </a:pathLst>
          </a:custGeom>
          <a:ln w="38100">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2400" dirty="0">
              <a:latin typeface="+mn-ea"/>
            </a:endParaRPr>
          </a:p>
        </p:txBody>
      </p:sp>
      <p:sp>
        <p:nvSpPr>
          <p:cNvPr id="37899" name="テキスト ボックス 11"/>
          <p:cNvSpPr txBox="1">
            <a:spLocks noChangeArrowheads="1"/>
          </p:cNvSpPr>
          <p:nvPr/>
        </p:nvSpPr>
        <p:spPr bwMode="auto">
          <a:xfrm>
            <a:off x="6666999" y="3477568"/>
            <a:ext cx="2339102" cy="461665"/>
          </a:xfrm>
          <a:prstGeom prst="rect">
            <a:avLst/>
          </a:prstGeom>
          <a:noFill/>
          <a:ln w="9525">
            <a:noFill/>
            <a:miter lim="800000"/>
            <a:headEnd/>
            <a:tailEnd/>
          </a:ln>
        </p:spPr>
        <p:txBody>
          <a:bodyPr wrap="none">
            <a:spAutoFit/>
          </a:bodyPr>
          <a:lstStyle/>
          <a:p>
            <a:r>
              <a:rPr lang="ja-JP" altLang="en-US" sz="2400" dirty="0">
                <a:latin typeface="+mn-ea"/>
                <a:ea typeface="+mn-ea"/>
              </a:rPr>
              <a:t>恐怖症状</a:t>
            </a:r>
            <a:r>
              <a:rPr lang="ja-JP" altLang="en-US" sz="2400" dirty="0" smtClean="0">
                <a:latin typeface="+mn-ea"/>
                <a:ea typeface="+mn-ea"/>
              </a:rPr>
              <a:t>の継続</a:t>
            </a:r>
            <a:endParaRPr lang="ja-JP" altLang="en-US" sz="2400" dirty="0">
              <a:latin typeface="+mn-ea"/>
              <a:ea typeface="+mn-ea"/>
            </a:endParaRPr>
          </a:p>
        </p:txBody>
      </p:sp>
      <p:sp>
        <p:nvSpPr>
          <p:cNvPr id="37900" name="テキスト ボックス 12"/>
          <p:cNvSpPr txBox="1">
            <a:spLocks noChangeArrowheads="1"/>
          </p:cNvSpPr>
          <p:nvPr/>
        </p:nvSpPr>
        <p:spPr bwMode="auto">
          <a:xfrm>
            <a:off x="70667" y="3559905"/>
            <a:ext cx="2646878" cy="1569660"/>
          </a:xfrm>
          <a:prstGeom prst="rect">
            <a:avLst/>
          </a:prstGeom>
          <a:noFill/>
          <a:ln w="9525">
            <a:noFill/>
            <a:miter lim="800000"/>
            <a:headEnd/>
            <a:tailEnd/>
          </a:ln>
        </p:spPr>
        <p:txBody>
          <a:bodyPr wrap="none">
            <a:spAutoFit/>
          </a:bodyPr>
          <a:lstStyle/>
          <a:p>
            <a:pPr algn="ctr"/>
            <a:r>
              <a:rPr lang="ja-JP" altLang="en-US" sz="2400" dirty="0">
                <a:latin typeface="+mj-ea"/>
                <a:ea typeface="+mj-ea"/>
              </a:rPr>
              <a:t>エネルギーの低下</a:t>
            </a:r>
            <a:endParaRPr lang="en-US" altLang="ja-JP" sz="2400" dirty="0">
              <a:latin typeface="+mj-ea"/>
              <a:ea typeface="+mj-ea"/>
            </a:endParaRPr>
          </a:p>
          <a:p>
            <a:pPr algn="ctr"/>
            <a:r>
              <a:rPr lang="ja-JP" altLang="en-US" sz="2400" dirty="0">
                <a:latin typeface="+mj-ea"/>
                <a:ea typeface="+mj-ea"/>
              </a:rPr>
              <a:t>↓　　　↑</a:t>
            </a:r>
            <a:endParaRPr lang="en-US" altLang="ja-JP" sz="2400" dirty="0">
              <a:latin typeface="+mj-ea"/>
              <a:ea typeface="+mj-ea"/>
            </a:endParaRPr>
          </a:p>
          <a:p>
            <a:pPr algn="ctr"/>
            <a:r>
              <a:rPr lang="ja-JP" altLang="en-US" sz="2400" dirty="0">
                <a:latin typeface="+mj-ea"/>
                <a:ea typeface="+mj-ea"/>
              </a:rPr>
              <a:t>対人</a:t>
            </a:r>
            <a:r>
              <a:rPr lang="ja-JP" altLang="en-US" sz="2400" dirty="0" smtClean="0">
                <a:latin typeface="+mj-ea"/>
                <a:ea typeface="+mj-ea"/>
              </a:rPr>
              <a:t>恐怖・</a:t>
            </a:r>
            <a:endParaRPr lang="en-US" altLang="ja-JP" sz="2400" dirty="0" smtClean="0">
              <a:latin typeface="+mj-ea"/>
              <a:ea typeface="+mj-ea"/>
            </a:endParaRPr>
          </a:p>
          <a:p>
            <a:pPr algn="ctr"/>
            <a:r>
              <a:rPr lang="ja-JP" altLang="en-US" sz="2400" dirty="0" smtClean="0">
                <a:latin typeface="+mj-ea"/>
                <a:ea typeface="+mj-ea"/>
              </a:rPr>
              <a:t>集団</a:t>
            </a:r>
            <a:r>
              <a:rPr lang="ja-JP" altLang="en-US" sz="2400" dirty="0">
                <a:latin typeface="+mj-ea"/>
                <a:ea typeface="+mj-ea"/>
              </a:rPr>
              <a:t>恐怖</a:t>
            </a:r>
          </a:p>
        </p:txBody>
      </p:sp>
      <p:pic>
        <p:nvPicPr>
          <p:cNvPr id="37902" name="図 23" descr="NEG003.gif"/>
          <p:cNvPicPr>
            <a:picLocks noChangeAspect="1"/>
          </p:cNvPicPr>
          <p:nvPr/>
        </p:nvPicPr>
        <p:blipFill>
          <a:blip r:embed="rId2" cstate="print"/>
          <a:srcRect/>
          <a:stretch>
            <a:fillRect/>
          </a:stretch>
        </p:blipFill>
        <p:spPr bwMode="auto">
          <a:xfrm>
            <a:off x="3365670" y="2358250"/>
            <a:ext cx="1409396" cy="807637"/>
          </a:xfrm>
          <a:prstGeom prst="rect">
            <a:avLst/>
          </a:prstGeom>
          <a:noFill/>
          <a:ln w="9525">
            <a:noFill/>
            <a:miter lim="800000"/>
            <a:headEnd/>
            <a:tailEnd/>
          </a:ln>
        </p:spPr>
      </p:pic>
      <p:pic>
        <p:nvPicPr>
          <p:cNvPr id="37903" name="図 25" descr="NEG029.gif"/>
          <p:cNvPicPr>
            <a:picLocks noChangeAspect="1"/>
          </p:cNvPicPr>
          <p:nvPr/>
        </p:nvPicPr>
        <p:blipFill>
          <a:blip r:embed="rId3" cstate="print"/>
          <a:srcRect/>
          <a:stretch>
            <a:fillRect/>
          </a:stretch>
        </p:blipFill>
        <p:spPr bwMode="auto">
          <a:xfrm>
            <a:off x="7741222" y="2795184"/>
            <a:ext cx="1108125" cy="601059"/>
          </a:xfrm>
          <a:prstGeom prst="rect">
            <a:avLst/>
          </a:prstGeom>
          <a:noFill/>
          <a:ln w="9525">
            <a:noFill/>
            <a:miter lim="800000"/>
            <a:headEnd/>
            <a:tailEnd/>
          </a:ln>
        </p:spPr>
      </p:pic>
      <p:sp>
        <p:nvSpPr>
          <p:cNvPr id="37905" name="テキスト ボックス 10"/>
          <p:cNvSpPr txBox="1">
            <a:spLocks noChangeArrowheads="1"/>
          </p:cNvSpPr>
          <p:nvPr/>
        </p:nvSpPr>
        <p:spPr bwMode="auto">
          <a:xfrm>
            <a:off x="7392196" y="1346423"/>
            <a:ext cx="1099467" cy="400110"/>
          </a:xfrm>
          <a:prstGeom prst="rect">
            <a:avLst/>
          </a:prstGeom>
          <a:solidFill>
            <a:srgbClr val="00B050"/>
          </a:solidFill>
          <a:ln w="9525">
            <a:solidFill>
              <a:srgbClr val="00B050"/>
            </a:solidFill>
            <a:miter lim="800000"/>
            <a:headEnd/>
            <a:tailEnd/>
          </a:ln>
        </p:spPr>
        <p:txBody>
          <a:bodyPr wrap="square">
            <a:spAutoFit/>
          </a:bodyPr>
          <a:lstStyle/>
          <a:p>
            <a:pPr algn="ctr"/>
            <a:r>
              <a:rPr lang="ja-JP" altLang="en-US" sz="2000" dirty="0" smtClean="0">
                <a:solidFill>
                  <a:schemeClr val="bg1"/>
                </a:solidFill>
                <a:latin typeface="+mn-ea"/>
                <a:ea typeface="+mn-ea"/>
              </a:rPr>
              <a:t>回復</a:t>
            </a:r>
            <a:endParaRPr lang="ja-JP" altLang="en-US" sz="2000" dirty="0">
              <a:solidFill>
                <a:schemeClr val="bg1"/>
              </a:solidFill>
              <a:latin typeface="+mn-ea"/>
              <a:ea typeface="+mn-ea"/>
            </a:endParaRPr>
          </a:p>
        </p:txBody>
      </p:sp>
      <p:sp>
        <p:nvSpPr>
          <p:cNvPr id="19" name="線吹き出し 1 (枠付き) 18"/>
          <p:cNvSpPr/>
          <p:nvPr/>
        </p:nvSpPr>
        <p:spPr>
          <a:xfrm>
            <a:off x="3439993" y="1706048"/>
            <a:ext cx="2320375" cy="466945"/>
          </a:xfrm>
          <a:prstGeom prst="borderCallout1">
            <a:avLst>
              <a:gd name="adj1" fmla="val 57090"/>
              <a:gd name="adj2" fmla="val -347"/>
              <a:gd name="adj3" fmla="val 194350"/>
              <a:gd name="adj4" fmla="val -43222"/>
            </a:avLst>
          </a:prstGeom>
          <a:solidFill>
            <a:srgbClr val="FF0000"/>
          </a:solidFill>
          <a:ln w="190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bg1"/>
                </a:solidFill>
                <a:latin typeface="+mn-ea"/>
              </a:rPr>
              <a:t>表面的な部分</a:t>
            </a:r>
          </a:p>
        </p:txBody>
      </p:sp>
      <p:sp>
        <p:nvSpPr>
          <p:cNvPr id="20" name="フリーフォーム 19"/>
          <p:cNvSpPr/>
          <p:nvPr/>
        </p:nvSpPr>
        <p:spPr>
          <a:xfrm>
            <a:off x="798540" y="1939521"/>
            <a:ext cx="7282457" cy="1406362"/>
          </a:xfrm>
          <a:custGeom>
            <a:avLst/>
            <a:gdLst>
              <a:gd name="connsiteX0" fmla="*/ 0 w 6676571"/>
              <a:gd name="connsiteY0" fmla="*/ 50800 h 2208590"/>
              <a:gd name="connsiteX1" fmla="*/ 449942 w 6676571"/>
              <a:gd name="connsiteY1" fmla="*/ 166914 h 2208590"/>
              <a:gd name="connsiteX2" fmla="*/ 711200 w 6676571"/>
              <a:gd name="connsiteY2" fmla="*/ 1052286 h 2208590"/>
              <a:gd name="connsiteX3" fmla="*/ 899885 w 6676571"/>
              <a:gd name="connsiteY3" fmla="*/ 1603829 h 2208590"/>
              <a:gd name="connsiteX4" fmla="*/ 1248228 w 6676571"/>
              <a:gd name="connsiteY4" fmla="*/ 2111829 h 2208590"/>
              <a:gd name="connsiteX5" fmla="*/ 1698171 w 6676571"/>
              <a:gd name="connsiteY5" fmla="*/ 2169886 h 2208590"/>
              <a:gd name="connsiteX6" fmla="*/ 2191657 w 6676571"/>
              <a:gd name="connsiteY6" fmla="*/ 2198914 h 2208590"/>
              <a:gd name="connsiteX7" fmla="*/ 2888342 w 6676571"/>
              <a:gd name="connsiteY7" fmla="*/ 2111829 h 2208590"/>
              <a:gd name="connsiteX8" fmla="*/ 3352800 w 6676571"/>
              <a:gd name="connsiteY8" fmla="*/ 1821543 h 2208590"/>
              <a:gd name="connsiteX9" fmla="*/ 3817257 w 6676571"/>
              <a:gd name="connsiteY9" fmla="*/ 1487714 h 2208590"/>
              <a:gd name="connsiteX10" fmla="*/ 4310742 w 6676571"/>
              <a:gd name="connsiteY10" fmla="*/ 1037771 h 2208590"/>
              <a:gd name="connsiteX11" fmla="*/ 4760685 w 6676571"/>
              <a:gd name="connsiteY11" fmla="*/ 674914 h 2208590"/>
              <a:gd name="connsiteX12" fmla="*/ 5457371 w 6676571"/>
              <a:gd name="connsiteY12" fmla="*/ 384629 h 2208590"/>
              <a:gd name="connsiteX13" fmla="*/ 6052457 w 6676571"/>
              <a:gd name="connsiteY13" fmla="*/ 239486 h 2208590"/>
              <a:gd name="connsiteX14" fmla="*/ 6676571 w 6676571"/>
              <a:gd name="connsiteY14" fmla="*/ 195943 h 220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76571" h="2208590">
                <a:moveTo>
                  <a:pt x="0" y="50800"/>
                </a:moveTo>
                <a:cubicBezTo>
                  <a:pt x="165704" y="25400"/>
                  <a:pt x="331409" y="0"/>
                  <a:pt x="449942" y="166914"/>
                </a:cubicBezTo>
                <a:cubicBezTo>
                  <a:pt x="568475" y="333828"/>
                  <a:pt x="636210" y="812800"/>
                  <a:pt x="711200" y="1052286"/>
                </a:cubicBezTo>
                <a:cubicBezTo>
                  <a:pt x="786190" y="1291772"/>
                  <a:pt x="810380" y="1427239"/>
                  <a:pt x="899885" y="1603829"/>
                </a:cubicBezTo>
                <a:cubicBezTo>
                  <a:pt x="989390" y="1780419"/>
                  <a:pt x="1115180" y="2017486"/>
                  <a:pt x="1248228" y="2111829"/>
                </a:cubicBezTo>
                <a:cubicBezTo>
                  <a:pt x="1381276" y="2206172"/>
                  <a:pt x="1540933" y="2155372"/>
                  <a:pt x="1698171" y="2169886"/>
                </a:cubicBezTo>
                <a:cubicBezTo>
                  <a:pt x="1855409" y="2184400"/>
                  <a:pt x="1993295" y="2208590"/>
                  <a:pt x="2191657" y="2198914"/>
                </a:cubicBezTo>
                <a:cubicBezTo>
                  <a:pt x="2390019" y="2189238"/>
                  <a:pt x="2694818" y="2174724"/>
                  <a:pt x="2888342" y="2111829"/>
                </a:cubicBezTo>
                <a:cubicBezTo>
                  <a:pt x="3081866" y="2048934"/>
                  <a:pt x="3197981" y="1925562"/>
                  <a:pt x="3352800" y="1821543"/>
                </a:cubicBezTo>
                <a:cubicBezTo>
                  <a:pt x="3507619" y="1717524"/>
                  <a:pt x="3657600" y="1618343"/>
                  <a:pt x="3817257" y="1487714"/>
                </a:cubicBezTo>
                <a:cubicBezTo>
                  <a:pt x="3976914" y="1357085"/>
                  <a:pt x="4153504" y="1173238"/>
                  <a:pt x="4310742" y="1037771"/>
                </a:cubicBezTo>
                <a:cubicBezTo>
                  <a:pt x="4467980" y="902304"/>
                  <a:pt x="4569580" y="783771"/>
                  <a:pt x="4760685" y="674914"/>
                </a:cubicBezTo>
                <a:cubicBezTo>
                  <a:pt x="4951790" y="566057"/>
                  <a:pt x="5242076" y="457200"/>
                  <a:pt x="5457371" y="384629"/>
                </a:cubicBezTo>
                <a:cubicBezTo>
                  <a:pt x="5672666" y="312058"/>
                  <a:pt x="5849257" y="270934"/>
                  <a:pt x="6052457" y="239486"/>
                </a:cubicBezTo>
                <a:cubicBezTo>
                  <a:pt x="6255657" y="208038"/>
                  <a:pt x="6466114" y="201990"/>
                  <a:pt x="6676571" y="195943"/>
                </a:cubicBezTo>
              </a:path>
            </a:pathLst>
          </a:cu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2400" dirty="0">
              <a:latin typeface="+mn-ea"/>
            </a:endParaRPr>
          </a:p>
        </p:txBody>
      </p:sp>
      <p:sp>
        <p:nvSpPr>
          <p:cNvPr id="21" name="線吹き出し 1 (枠付き) 20"/>
          <p:cNvSpPr/>
          <p:nvPr/>
        </p:nvSpPr>
        <p:spPr>
          <a:xfrm>
            <a:off x="70667" y="2836717"/>
            <a:ext cx="2228696" cy="486699"/>
          </a:xfrm>
          <a:prstGeom prst="borderCallout1">
            <a:avLst>
              <a:gd name="adj1" fmla="val 2151"/>
              <a:gd name="adj2" fmla="val 50394"/>
              <a:gd name="adj3" fmla="val -70028"/>
              <a:gd name="adj4" fmla="val 64140"/>
            </a:avLst>
          </a:prstGeom>
          <a:solidFill>
            <a:srgbClr val="00B0F0"/>
          </a:solidFill>
          <a:ln w="28575">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bg1"/>
                </a:solidFill>
                <a:latin typeface="+mn-ea"/>
              </a:rPr>
              <a:t>実際のエネルギー</a:t>
            </a:r>
          </a:p>
        </p:txBody>
      </p:sp>
      <p:sp>
        <p:nvSpPr>
          <p:cNvPr id="27" name="タイトル 1"/>
          <p:cNvSpPr txBox="1">
            <a:spLocks/>
          </p:cNvSpPr>
          <p:nvPr/>
        </p:nvSpPr>
        <p:spPr>
          <a:xfrm>
            <a:off x="611188" y="0"/>
            <a:ext cx="8349932" cy="908720"/>
          </a:xfrm>
          <a:prstGeom prst="rect">
            <a:avLst/>
          </a:prstGeom>
        </p:spPr>
        <p:txBody>
          <a:bodyPr anchor="ctr"/>
          <a:lstStyle/>
          <a:p>
            <a:pPr>
              <a:defRPr/>
            </a:pPr>
            <a:r>
              <a:rPr lang="ja-JP" altLang="en-US" sz="3600" dirty="0" smtClean="0">
                <a:solidFill>
                  <a:srgbClr val="00B0F0"/>
                </a:solidFill>
                <a:latin typeface="+mj-ea"/>
                <a:ea typeface="+mj-ea"/>
                <a:cs typeface="+mj-cs"/>
              </a:rPr>
              <a:t>ひきこもりからの回復</a:t>
            </a:r>
            <a:endParaRPr lang="ja-JP" altLang="en-US" sz="3600" dirty="0">
              <a:solidFill>
                <a:srgbClr val="00B0F0"/>
              </a:solidFill>
              <a:latin typeface="+mj-ea"/>
              <a:ea typeface="+mj-ea"/>
              <a:cs typeface="+mj-cs"/>
            </a:endParaRPr>
          </a:p>
        </p:txBody>
      </p:sp>
      <p:sp>
        <p:nvSpPr>
          <p:cNvPr id="28" name="テキスト ボックス 11"/>
          <p:cNvSpPr txBox="1">
            <a:spLocks noChangeArrowheads="1"/>
          </p:cNvSpPr>
          <p:nvPr/>
        </p:nvSpPr>
        <p:spPr bwMode="auto">
          <a:xfrm>
            <a:off x="7285810" y="2300404"/>
            <a:ext cx="1437497" cy="461665"/>
          </a:xfrm>
          <a:prstGeom prst="rect">
            <a:avLst/>
          </a:prstGeom>
          <a:noFill/>
          <a:ln w="9525">
            <a:noFill/>
            <a:miter lim="800000"/>
            <a:headEnd/>
            <a:tailEnd/>
          </a:ln>
        </p:spPr>
        <p:txBody>
          <a:bodyPr wrap="square">
            <a:spAutoFit/>
          </a:bodyPr>
          <a:lstStyle/>
          <a:p>
            <a:r>
              <a:rPr lang="ja-JP" altLang="en-US" sz="2400" dirty="0" smtClean="0">
                <a:latin typeface="+mn-ea"/>
                <a:ea typeface="+mn-ea"/>
              </a:rPr>
              <a:t>２次障害</a:t>
            </a:r>
            <a:endParaRPr lang="ja-JP" altLang="en-US" sz="2400" dirty="0">
              <a:latin typeface="+mn-ea"/>
              <a:ea typeface="+mn-ea"/>
            </a:endParaRPr>
          </a:p>
        </p:txBody>
      </p:sp>
      <p:sp>
        <p:nvSpPr>
          <p:cNvPr id="37911" name="テキスト ボックス 22"/>
          <p:cNvSpPr txBox="1">
            <a:spLocks noChangeArrowheads="1"/>
          </p:cNvSpPr>
          <p:nvPr/>
        </p:nvSpPr>
        <p:spPr bwMode="auto">
          <a:xfrm>
            <a:off x="535578" y="1259483"/>
            <a:ext cx="2817438" cy="370574"/>
          </a:xfrm>
          <a:prstGeom prst="rect">
            <a:avLst/>
          </a:prstGeom>
          <a:solidFill>
            <a:srgbClr val="00B050"/>
          </a:solidFill>
          <a:ln w="9525">
            <a:solidFill>
              <a:srgbClr val="00B050"/>
            </a:solidFill>
            <a:miter lim="800000"/>
            <a:headEnd/>
            <a:tailEnd/>
          </a:ln>
        </p:spPr>
        <p:txBody>
          <a:bodyPr anchor="ctr" anchorCtr="1"/>
          <a:lstStyle/>
          <a:p>
            <a:r>
              <a:rPr lang="ja-JP" altLang="en-US" sz="2000" dirty="0" smtClean="0">
                <a:solidFill>
                  <a:schemeClr val="bg1"/>
                </a:solidFill>
                <a:latin typeface="+mn-ea"/>
                <a:ea typeface="+mn-ea"/>
              </a:rPr>
              <a:t>ひきこもり・不適応</a:t>
            </a:r>
            <a:endParaRPr lang="ja-JP" altLang="en-US" sz="2000" dirty="0">
              <a:solidFill>
                <a:schemeClr val="bg1"/>
              </a:solidFill>
              <a:latin typeface="+mn-ea"/>
              <a:ea typeface="+mn-ea"/>
            </a:endParaRPr>
          </a:p>
        </p:txBody>
      </p:sp>
      <p:sp>
        <p:nvSpPr>
          <p:cNvPr id="4" name="右中かっこ 3"/>
          <p:cNvSpPr/>
          <p:nvPr/>
        </p:nvSpPr>
        <p:spPr>
          <a:xfrm>
            <a:off x="6208917" y="4640084"/>
            <a:ext cx="305388" cy="1845299"/>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6784144" y="4954252"/>
            <a:ext cx="1707519" cy="1200329"/>
          </a:xfrm>
          <a:prstGeom prst="rect">
            <a:avLst/>
          </a:prstGeom>
          <a:noFill/>
          <a:ln>
            <a:solidFill>
              <a:srgbClr val="FF0000"/>
            </a:solidFill>
          </a:ln>
        </p:spPr>
        <p:txBody>
          <a:bodyPr wrap="none" rtlCol="0">
            <a:spAutoFit/>
          </a:bodyPr>
          <a:lstStyle/>
          <a:p>
            <a:r>
              <a:rPr lang="ja-JP" altLang="en-US" sz="2400" b="1" dirty="0">
                <a:solidFill>
                  <a:srgbClr val="FF0000"/>
                </a:solidFill>
                <a:latin typeface="+mn-ea"/>
              </a:rPr>
              <a:t>支援</a:t>
            </a:r>
            <a:r>
              <a:rPr lang="ja-JP" altLang="en-US" sz="2400" b="1" dirty="0" smtClean="0">
                <a:solidFill>
                  <a:srgbClr val="FF0000"/>
                </a:solidFill>
                <a:latin typeface="+mn-ea"/>
              </a:rPr>
              <a:t>の</a:t>
            </a:r>
            <a:endParaRPr lang="en-US" altLang="ja-JP" sz="2400" b="1" dirty="0" smtClean="0">
              <a:solidFill>
                <a:srgbClr val="FF0000"/>
              </a:solidFill>
              <a:latin typeface="+mn-ea"/>
            </a:endParaRPr>
          </a:p>
          <a:p>
            <a:r>
              <a:rPr kumimoji="1" lang="ja-JP" altLang="en-US" sz="2400" b="1" dirty="0">
                <a:solidFill>
                  <a:srgbClr val="FF0000"/>
                </a:solidFill>
                <a:latin typeface="+mn-ea"/>
              </a:rPr>
              <a:t>スタートは</a:t>
            </a:r>
            <a:r>
              <a:rPr kumimoji="1" lang="ja-JP" altLang="en-US" sz="2400" b="1" dirty="0" smtClean="0">
                <a:solidFill>
                  <a:srgbClr val="FF0000"/>
                </a:solidFill>
                <a:latin typeface="+mn-ea"/>
              </a:rPr>
              <a:t>、</a:t>
            </a:r>
            <a:endParaRPr kumimoji="1" lang="en-US" altLang="ja-JP" sz="2400" b="1" dirty="0" smtClean="0">
              <a:solidFill>
                <a:srgbClr val="FF0000"/>
              </a:solidFill>
              <a:latin typeface="+mn-ea"/>
            </a:endParaRPr>
          </a:p>
          <a:p>
            <a:r>
              <a:rPr lang="ja-JP" altLang="en-US" sz="2400" b="1" dirty="0" smtClean="0">
                <a:solidFill>
                  <a:srgbClr val="FF0000"/>
                </a:solidFill>
                <a:latin typeface="+mn-ea"/>
              </a:rPr>
              <a:t>ここ！！</a:t>
            </a:r>
            <a:endParaRPr kumimoji="1" lang="ja-JP" altLang="en-US" sz="2400" b="1" dirty="0">
              <a:solidFill>
                <a:srgbClr val="FF0000"/>
              </a:solidFill>
              <a:latin typeface="+mn-ea"/>
            </a:endParaRPr>
          </a:p>
        </p:txBody>
      </p:sp>
      <p:sp>
        <p:nvSpPr>
          <p:cNvPr id="23" name="角丸四角形 22"/>
          <p:cNvSpPr/>
          <p:nvPr/>
        </p:nvSpPr>
        <p:spPr>
          <a:xfrm>
            <a:off x="251520" y="5157192"/>
            <a:ext cx="1721286" cy="1440160"/>
          </a:xfrm>
          <a:prstGeom prst="roundRect">
            <a:avLst>
              <a:gd name="adj" fmla="val 1243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rgbClr val="FF0000"/>
                </a:solidFill>
                <a:latin typeface="+mn-ea"/>
              </a:rPr>
              <a:t>回復のためには、できる限り恐怖症状は深くならないように早期の介入が重要。</a:t>
            </a:r>
            <a:endParaRPr kumimoji="1" lang="ja-JP" altLang="en-US" sz="1400" dirty="0">
              <a:solidFill>
                <a:srgbClr val="FF0000"/>
              </a:solidFill>
              <a:latin typeface="+mn-ea"/>
            </a:endParaRPr>
          </a:p>
        </p:txBody>
      </p:sp>
    </p:spTree>
    <p:extLst>
      <p:ext uri="{BB962C8B-B14F-4D97-AF65-F5344CB8AC3E}">
        <p14:creationId xmlns:p14="http://schemas.microsoft.com/office/powerpoint/2010/main" val="4148017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123728" y="1916832"/>
            <a:ext cx="4824536" cy="316820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2000" b="1" dirty="0">
                <a:solidFill>
                  <a:schemeClr val="bg1"/>
                </a:solidFill>
              </a:rPr>
              <a:t>周囲に合わせるのに、人一倍、</a:t>
            </a:r>
          </a:p>
          <a:p>
            <a:pPr algn="ctr"/>
            <a:r>
              <a:rPr lang="ja-JP" altLang="en-US" sz="2000" b="1" dirty="0">
                <a:solidFill>
                  <a:schemeClr val="bg1"/>
                </a:solidFill>
              </a:rPr>
              <a:t>強いエネルギーを使う</a:t>
            </a:r>
          </a:p>
        </p:txBody>
      </p:sp>
      <p:pic>
        <p:nvPicPr>
          <p:cNvPr id="2" name="図 1" descr="CTE036.gif"/>
          <p:cNvPicPr>
            <a:picLocks noChangeAspect="1"/>
          </p:cNvPicPr>
          <p:nvPr/>
        </p:nvPicPr>
        <p:blipFill>
          <a:blip r:embed="rId2" cstate="print"/>
          <a:stretch>
            <a:fillRect/>
          </a:stretch>
        </p:blipFill>
        <p:spPr>
          <a:xfrm>
            <a:off x="4162062" y="1378047"/>
            <a:ext cx="819875" cy="2322978"/>
          </a:xfrm>
          <a:prstGeom prst="rect">
            <a:avLst/>
          </a:prstGeom>
        </p:spPr>
      </p:pic>
      <p:pic>
        <p:nvPicPr>
          <p:cNvPr id="4" name="図 3" descr="CCO028.gif"/>
          <p:cNvPicPr>
            <a:picLocks noChangeAspect="1"/>
          </p:cNvPicPr>
          <p:nvPr/>
        </p:nvPicPr>
        <p:blipFill>
          <a:blip r:embed="rId3" cstate="print"/>
          <a:stretch>
            <a:fillRect/>
          </a:stretch>
        </p:blipFill>
        <p:spPr>
          <a:xfrm>
            <a:off x="6531094" y="1367570"/>
            <a:ext cx="1043212" cy="1674935"/>
          </a:xfrm>
          <a:prstGeom prst="rect">
            <a:avLst/>
          </a:prstGeom>
        </p:spPr>
      </p:pic>
      <p:pic>
        <p:nvPicPr>
          <p:cNvPr id="5" name="図 4" descr="CFA012.gif"/>
          <p:cNvPicPr>
            <a:picLocks noChangeAspect="1"/>
          </p:cNvPicPr>
          <p:nvPr/>
        </p:nvPicPr>
        <p:blipFill>
          <a:blip r:embed="rId4" cstate="print"/>
          <a:stretch>
            <a:fillRect/>
          </a:stretch>
        </p:blipFill>
        <p:spPr>
          <a:xfrm>
            <a:off x="751934" y="3337199"/>
            <a:ext cx="1316648" cy="1585464"/>
          </a:xfrm>
          <a:prstGeom prst="rect">
            <a:avLst/>
          </a:prstGeom>
        </p:spPr>
      </p:pic>
      <p:pic>
        <p:nvPicPr>
          <p:cNvPr id="6" name="図 5" descr="POG006.gif"/>
          <p:cNvPicPr>
            <a:picLocks noChangeAspect="1"/>
          </p:cNvPicPr>
          <p:nvPr/>
        </p:nvPicPr>
        <p:blipFill>
          <a:blip r:embed="rId5" cstate="print"/>
          <a:stretch>
            <a:fillRect/>
          </a:stretch>
        </p:blipFill>
        <p:spPr>
          <a:xfrm>
            <a:off x="6567593" y="3440577"/>
            <a:ext cx="1378448" cy="1659881"/>
          </a:xfrm>
          <a:prstGeom prst="rect">
            <a:avLst/>
          </a:prstGeom>
        </p:spPr>
      </p:pic>
      <p:pic>
        <p:nvPicPr>
          <p:cNvPr id="7" name="図 6" descr="NEG006.gif"/>
          <p:cNvPicPr>
            <a:picLocks noChangeAspect="1"/>
          </p:cNvPicPr>
          <p:nvPr/>
        </p:nvPicPr>
        <p:blipFill>
          <a:blip r:embed="rId6" cstate="print"/>
          <a:stretch>
            <a:fillRect/>
          </a:stretch>
        </p:blipFill>
        <p:spPr>
          <a:xfrm>
            <a:off x="672372" y="1465785"/>
            <a:ext cx="1638518" cy="1531167"/>
          </a:xfrm>
          <a:prstGeom prst="rect">
            <a:avLst/>
          </a:prstGeom>
        </p:spPr>
      </p:pic>
      <p:sp>
        <p:nvSpPr>
          <p:cNvPr id="9" name="テキスト ボックス 8"/>
          <p:cNvSpPr txBox="1"/>
          <p:nvPr/>
        </p:nvSpPr>
        <p:spPr>
          <a:xfrm>
            <a:off x="773578" y="5078511"/>
            <a:ext cx="7596844" cy="1590849"/>
          </a:xfrm>
          <a:prstGeom prst="rect">
            <a:avLst/>
          </a:prstGeom>
          <a:noFill/>
        </p:spPr>
        <p:txBody>
          <a:bodyPr wrap="square" rtlCol="0" anchor="ctr">
            <a:noAutofit/>
          </a:bodyPr>
          <a:lstStyle/>
          <a:p>
            <a:r>
              <a:rPr kumimoji="1" lang="ja-JP" altLang="en-US" sz="2000" dirty="0" smtClean="0">
                <a:latin typeface="+mn-ea"/>
              </a:rPr>
              <a:t>・見かけ上は、それ程、気を使っているように見えないことも</a:t>
            </a:r>
            <a:endParaRPr kumimoji="1" lang="en-US" altLang="ja-JP" sz="2000" dirty="0" smtClean="0">
              <a:latin typeface="+mn-ea"/>
            </a:endParaRPr>
          </a:p>
          <a:p>
            <a:r>
              <a:rPr lang="ja-JP" altLang="en-US" sz="2000" dirty="0" smtClean="0">
                <a:latin typeface="+mn-ea"/>
              </a:rPr>
              <a:t>・</a:t>
            </a:r>
            <a:r>
              <a:rPr kumimoji="1" lang="ja-JP" altLang="en-US" sz="2000" dirty="0" smtClean="0">
                <a:latin typeface="+mn-ea"/>
              </a:rPr>
              <a:t>小学校時代からの友だちは、分かっているので大丈夫</a:t>
            </a:r>
            <a:endParaRPr kumimoji="1" lang="en-US" altLang="ja-JP" sz="2000" dirty="0" smtClean="0">
              <a:latin typeface="+mn-ea"/>
            </a:endParaRPr>
          </a:p>
          <a:p>
            <a:r>
              <a:rPr lang="ja-JP" altLang="en-US" sz="2000" dirty="0" smtClean="0">
                <a:latin typeface="+mn-ea"/>
              </a:rPr>
              <a:t>・高校・大学・職場などでの、新しい集団には強いエネルギーがいる</a:t>
            </a:r>
            <a:endParaRPr lang="en-US" altLang="ja-JP" sz="2000" dirty="0" smtClean="0">
              <a:latin typeface="+mn-ea"/>
            </a:endParaRPr>
          </a:p>
          <a:p>
            <a:r>
              <a:rPr kumimoji="1" lang="ja-JP" altLang="en-US" sz="2000" dirty="0" smtClean="0">
                <a:latin typeface="+mn-ea"/>
              </a:rPr>
              <a:t>・自分がリーダーのときは、意外と大丈夫</a:t>
            </a:r>
            <a:endParaRPr kumimoji="1" lang="ja-JP" altLang="en-US" sz="2000" dirty="0">
              <a:latin typeface="+mn-ea"/>
            </a:endParaRPr>
          </a:p>
        </p:txBody>
      </p:sp>
      <p:sp>
        <p:nvSpPr>
          <p:cNvPr id="10" name="タイトル 2"/>
          <p:cNvSpPr txBox="1">
            <a:spLocks/>
          </p:cNvSpPr>
          <p:nvPr/>
        </p:nvSpPr>
        <p:spPr>
          <a:xfrm>
            <a:off x="647700" y="-9916"/>
            <a:ext cx="5903887" cy="883041"/>
          </a:xfrm>
          <a:prstGeom prst="rect">
            <a:avLst/>
          </a:prstGeom>
        </p:spPr>
        <p:txBody>
          <a:bodyPr anchor="ctr">
            <a:noAutofit/>
          </a:bodyPr>
          <a:lstStyle/>
          <a:p>
            <a:pPr fontAlgn="auto">
              <a:spcAft>
                <a:spcPts val="0"/>
              </a:spcAft>
              <a:defRPr/>
            </a:pPr>
            <a:r>
              <a:rPr lang="ja-JP" altLang="en-US" sz="2800" dirty="0" smtClean="0">
                <a:solidFill>
                  <a:srgbClr val="00B0F0"/>
                </a:solidFill>
                <a:latin typeface="+mj-ea"/>
                <a:ea typeface="+mj-ea"/>
                <a:cs typeface="+mj-cs"/>
              </a:rPr>
              <a:t>周囲に</a:t>
            </a:r>
            <a:r>
              <a:rPr lang="ja-JP" altLang="en-US" sz="2800" dirty="0">
                <a:solidFill>
                  <a:srgbClr val="00B0F0"/>
                </a:solidFill>
                <a:latin typeface="+mj-ea"/>
                <a:ea typeface="+mj-ea"/>
                <a:cs typeface="+mj-cs"/>
              </a:rPr>
              <a:t>合わせるのに</a:t>
            </a:r>
            <a:r>
              <a:rPr lang="ja-JP" altLang="en-US" sz="2800" dirty="0" smtClean="0">
                <a:solidFill>
                  <a:srgbClr val="00B0F0"/>
                </a:solidFill>
                <a:latin typeface="+mj-ea"/>
                <a:ea typeface="+mj-ea"/>
                <a:cs typeface="+mj-cs"/>
              </a:rPr>
              <a:t>、</a:t>
            </a:r>
            <a:endParaRPr lang="en-US" altLang="ja-JP" sz="2800" dirty="0" smtClean="0">
              <a:solidFill>
                <a:srgbClr val="00B0F0"/>
              </a:solidFill>
              <a:latin typeface="+mj-ea"/>
              <a:ea typeface="+mj-ea"/>
              <a:cs typeface="+mj-cs"/>
            </a:endParaRPr>
          </a:p>
          <a:p>
            <a:pPr fontAlgn="auto">
              <a:spcAft>
                <a:spcPts val="0"/>
              </a:spcAft>
              <a:defRPr/>
            </a:pPr>
            <a:r>
              <a:rPr lang="ja-JP" altLang="en-US" sz="2800" dirty="0" smtClean="0">
                <a:solidFill>
                  <a:srgbClr val="00B0F0"/>
                </a:solidFill>
                <a:latin typeface="+mj-ea"/>
                <a:ea typeface="+mj-ea"/>
                <a:cs typeface="+mj-cs"/>
              </a:rPr>
              <a:t>　　　多く</a:t>
            </a:r>
            <a:r>
              <a:rPr lang="ja-JP" altLang="en-US" sz="2800" dirty="0">
                <a:solidFill>
                  <a:srgbClr val="00B0F0"/>
                </a:solidFill>
                <a:latin typeface="+mj-ea"/>
                <a:ea typeface="+mj-ea"/>
                <a:cs typeface="+mj-cs"/>
              </a:rPr>
              <a:t>の</a:t>
            </a:r>
            <a:r>
              <a:rPr lang="ja-JP" altLang="en-US" sz="2800" dirty="0" smtClean="0">
                <a:solidFill>
                  <a:srgbClr val="00B0F0"/>
                </a:solidFill>
                <a:latin typeface="+mj-ea"/>
                <a:ea typeface="+mj-ea"/>
                <a:cs typeface="+mj-cs"/>
              </a:rPr>
              <a:t>エネルギーを使う</a:t>
            </a:r>
            <a:endParaRPr lang="ja-JP" altLang="en-US" sz="2800" dirty="0">
              <a:solidFill>
                <a:srgbClr val="00B0F0"/>
              </a:solidFill>
              <a:latin typeface="+mj-ea"/>
              <a:ea typeface="+mj-ea"/>
              <a:cs typeface="+mj-cs"/>
            </a:endParaRPr>
          </a:p>
        </p:txBody>
      </p:sp>
    </p:spTree>
    <p:extLst>
      <p:ext uri="{BB962C8B-B14F-4D97-AF65-F5344CB8AC3E}">
        <p14:creationId xmlns:p14="http://schemas.microsoft.com/office/powerpoint/2010/main" val="4266937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B0F0"/>
                </a:solidFill>
              </a:rPr>
              <a:t>③</a:t>
            </a:r>
            <a:r>
              <a:rPr kumimoji="1" lang="ja-JP" altLang="en-US" dirty="0" smtClean="0">
                <a:solidFill>
                  <a:srgbClr val="00B0F0"/>
                </a:solidFill>
              </a:rPr>
              <a:t>　ひきこもりの長期化</a:t>
            </a:r>
            <a:endParaRPr kumimoji="1" lang="ja-JP" altLang="en-US" dirty="0">
              <a:solidFill>
                <a:srgbClr val="00B0F0"/>
              </a:solidFill>
            </a:endParaRPr>
          </a:p>
        </p:txBody>
      </p:sp>
      <p:sp>
        <p:nvSpPr>
          <p:cNvPr id="3" name="テキスト ボックス 2"/>
          <p:cNvSpPr txBox="1"/>
          <p:nvPr/>
        </p:nvSpPr>
        <p:spPr>
          <a:xfrm>
            <a:off x="0" y="538480"/>
            <a:ext cx="2184400" cy="707886"/>
          </a:xfrm>
          <a:prstGeom prst="rect">
            <a:avLst/>
          </a:prstGeom>
          <a:noFill/>
        </p:spPr>
        <p:txBody>
          <a:bodyPr wrap="square" rtlCol="0" anchor="ctr">
            <a:spAutoFit/>
          </a:bodyPr>
          <a:lstStyle/>
          <a:p>
            <a:pPr algn="ctr"/>
            <a:r>
              <a:rPr kumimoji="1" lang="en-US" altLang="ja-JP" sz="4000" dirty="0" smtClean="0">
                <a:solidFill>
                  <a:srgbClr val="00B0F0"/>
                </a:solidFill>
                <a:latin typeface="+mj-ea"/>
                <a:ea typeface="+mj-ea"/>
              </a:rPr>
              <a:t>Vol.</a:t>
            </a:r>
            <a:r>
              <a:rPr kumimoji="1" lang="ja-JP" altLang="en-US" sz="4000" dirty="0" smtClean="0">
                <a:solidFill>
                  <a:srgbClr val="00B0F0"/>
                </a:solidFill>
                <a:latin typeface="+mj-ea"/>
                <a:ea typeface="+mj-ea"/>
              </a:rPr>
              <a:t>１</a:t>
            </a:r>
            <a:endParaRPr kumimoji="1" lang="ja-JP" altLang="en-US" sz="4000" dirty="0">
              <a:solidFill>
                <a:srgbClr val="00B0F0"/>
              </a:solidFill>
              <a:latin typeface="+mj-ea"/>
              <a:ea typeface="+mj-ea"/>
            </a:endParaRPr>
          </a:p>
        </p:txBody>
      </p:sp>
      <p:sp>
        <p:nvSpPr>
          <p:cNvPr id="4" name="タイトル 1"/>
          <p:cNvSpPr txBox="1">
            <a:spLocks/>
          </p:cNvSpPr>
          <p:nvPr/>
        </p:nvSpPr>
        <p:spPr>
          <a:xfrm>
            <a:off x="611188" y="1330960"/>
            <a:ext cx="5576252" cy="8578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kern="1200">
                <a:solidFill>
                  <a:schemeClr val="tx1"/>
                </a:solidFill>
                <a:latin typeface="+mj-lt"/>
                <a:ea typeface="+mj-ea"/>
                <a:cs typeface="+mj-cs"/>
              </a:defRPr>
            </a:lvl1pPr>
          </a:lstStyle>
          <a:p>
            <a:pPr algn="l"/>
            <a:r>
              <a:rPr lang="ja-JP" altLang="en-US" smtClean="0">
                <a:solidFill>
                  <a:srgbClr val="00B0F0"/>
                </a:solidFill>
              </a:rPr>
              <a:t>ひきこもりの基礎理解</a:t>
            </a:r>
            <a:endParaRPr lang="ja-JP" altLang="en-US" dirty="0">
              <a:solidFill>
                <a:srgbClr val="00B0F0"/>
              </a:solidFill>
            </a:endParaRPr>
          </a:p>
        </p:txBody>
      </p:sp>
    </p:spTree>
    <p:extLst>
      <p:ext uri="{BB962C8B-B14F-4D97-AF65-F5344CB8AC3E}">
        <p14:creationId xmlns:p14="http://schemas.microsoft.com/office/powerpoint/2010/main" val="3575034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31640" y="2832416"/>
            <a:ext cx="6480720" cy="34769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611188" y="0"/>
            <a:ext cx="8075612" cy="937419"/>
          </a:xfrm>
          <a:prstGeom prst="rect">
            <a:avLst/>
          </a:prstGeom>
        </p:spPr>
        <p:txBody>
          <a:bodyPr anchor="ctr">
            <a:normAutofit/>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9pPr>
          </a:lstStyle>
          <a:p>
            <a:pPr algn="l"/>
            <a:r>
              <a:rPr lang="ja-JP" altLang="en-US" sz="3600" dirty="0" smtClean="0">
                <a:solidFill>
                  <a:srgbClr val="00B0F0"/>
                </a:solidFill>
                <a:latin typeface="+mj-ea"/>
              </a:rPr>
              <a:t>ひきこもりの人の精神症状</a:t>
            </a:r>
            <a:endParaRPr lang="en-US" altLang="ja-JP" sz="3600" dirty="0" smtClean="0">
              <a:solidFill>
                <a:srgbClr val="00B0F0"/>
              </a:solidFill>
              <a:latin typeface="+mj-ea"/>
            </a:endParaRPr>
          </a:p>
        </p:txBody>
      </p:sp>
      <p:sp>
        <p:nvSpPr>
          <p:cNvPr id="5" name="テキスト ボックス 4"/>
          <p:cNvSpPr txBox="1"/>
          <p:nvPr/>
        </p:nvSpPr>
        <p:spPr>
          <a:xfrm>
            <a:off x="783943" y="1236400"/>
            <a:ext cx="7576113" cy="1400512"/>
          </a:xfrm>
          <a:prstGeom prst="rect">
            <a:avLst/>
          </a:prstGeom>
          <a:noFill/>
        </p:spPr>
        <p:txBody>
          <a:bodyPr wrap="square" rtlCol="0">
            <a:noAutofit/>
          </a:bodyPr>
          <a:lstStyle/>
          <a:p>
            <a:r>
              <a:rPr kumimoji="1" lang="ja-JP" altLang="en-US" sz="2800" dirty="0" smtClean="0"/>
              <a:t>鳥取県精神保健福祉センターに平成２８年４月に、相談来所された人のうち、現在もひきこもりの状態にある人５２人の精神症状を調べました。</a:t>
            </a:r>
            <a:endParaRPr kumimoji="1" lang="ja-JP" altLang="en-US" sz="2800" dirty="0"/>
          </a:p>
        </p:txBody>
      </p:sp>
    </p:spTree>
    <p:extLst>
      <p:ext uri="{BB962C8B-B14F-4D97-AF65-F5344CB8AC3E}">
        <p14:creationId xmlns:p14="http://schemas.microsoft.com/office/powerpoint/2010/main" val="41499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11187" y="-30480"/>
            <a:ext cx="8085137" cy="903605"/>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00B0F0"/>
                </a:solidFill>
                <a:latin typeface="HGP創英角ｺﾞｼｯｸUB" panose="020B0900000000000000" pitchFamily="50" charset="-128"/>
                <a:ea typeface="HGP創英角ｺﾞｼｯｸUB" panose="020B0900000000000000" pitchFamily="50" charset="-128"/>
              </a:rPr>
              <a:t>長期ひきこもりの主な３症状</a:t>
            </a:r>
            <a:endParaRPr lang="ja-JP" altLang="en-US" sz="3600" dirty="0">
              <a:solidFill>
                <a:srgbClr val="00B0F0"/>
              </a:solidFill>
              <a:latin typeface="HGP創英角ｺﾞｼｯｸUB" panose="020B0900000000000000" pitchFamily="50" charset="-128"/>
              <a:ea typeface="HGP創英角ｺﾞｼｯｸUB" panose="020B09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487096435"/>
              </p:ext>
            </p:extLst>
          </p:nvPr>
        </p:nvGraphicFramePr>
        <p:xfrm>
          <a:off x="473887" y="3717032"/>
          <a:ext cx="8254708" cy="2560320"/>
        </p:xfrm>
        <a:graphic>
          <a:graphicData uri="http://schemas.openxmlformats.org/drawingml/2006/table">
            <a:tbl>
              <a:tblPr firstRow="1" bandRow="1">
                <a:tableStyleId>{5C22544A-7EE6-4342-B048-85BDC9FD1C3A}</a:tableStyleId>
              </a:tblPr>
              <a:tblGrid>
                <a:gridCol w="465087"/>
                <a:gridCol w="2708466"/>
                <a:gridCol w="412902"/>
                <a:gridCol w="4668253"/>
              </a:tblGrid>
              <a:tr h="457200">
                <a:tc>
                  <a:txBody>
                    <a:bodyPr/>
                    <a:lstStyle/>
                    <a:p>
                      <a:pPr algn="ctr"/>
                      <a:endParaRPr kumimoji="1" lang="ja-JP" altLang="en-US" sz="2400" dirty="0">
                        <a:solidFill>
                          <a:schemeClr val="tx1"/>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smtClean="0">
                          <a:solidFill>
                            <a:srgbClr val="FF0000"/>
                          </a:solidFill>
                        </a:rPr>
                        <a:t>症　状</a:t>
                      </a:r>
                      <a:endParaRPr kumimoji="1" lang="ja-JP" altLang="en-US" sz="2400"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400"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smtClean="0">
                          <a:solidFill>
                            <a:srgbClr val="FF0000"/>
                          </a:solidFill>
                        </a:rPr>
                        <a:t>日常生活への影響</a:t>
                      </a:r>
                      <a:endParaRPr kumimoji="1" lang="ja-JP" altLang="en-US" sz="2400"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68479">
                <a:tc>
                  <a:txBody>
                    <a:bodyPr/>
                    <a:lstStyle/>
                    <a:p>
                      <a:pPr algn="ctr"/>
                      <a:r>
                        <a:rPr kumimoji="1" lang="ja-JP" altLang="en-US" sz="2400" dirty="0" smtClean="0">
                          <a:solidFill>
                            <a:schemeClr val="tx1"/>
                          </a:solidFill>
                        </a:rPr>
                        <a:t>１</a:t>
                      </a:r>
                      <a:endParaRPr kumimoji="1" lang="ja-JP" altLang="en-US" sz="2400"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c>
                  <a:txBody>
                    <a:bodyPr/>
                    <a:lstStyle/>
                    <a:p>
                      <a:pPr algn="l"/>
                      <a:r>
                        <a:rPr kumimoji="1" lang="ja-JP" altLang="en-US" sz="2400" dirty="0" smtClean="0">
                          <a:solidFill>
                            <a:schemeClr val="tx1"/>
                          </a:solidFill>
                        </a:rPr>
                        <a:t>著しい対人恐怖</a:t>
                      </a:r>
                      <a:endParaRPr kumimoji="1" lang="ja-JP" altLang="en-US" sz="2400" dirty="0">
                        <a:solidFill>
                          <a:schemeClr val="tx1"/>
                        </a:solidFill>
                      </a:endParaRP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2400" dirty="0" smtClean="0">
                          <a:solidFill>
                            <a:schemeClr val="tx1"/>
                          </a:solidFill>
                        </a:rPr>
                        <a:t>→</a:t>
                      </a:r>
                      <a:endParaRPr kumimoji="1" lang="ja-JP" altLang="en-US" sz="2400" dirty="0">
                        <a:solidFill>
                          <a:schemeClr val="tx1"/>
                        </a:solidFill>
                      </a:endParaRP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l"/>
                      <a:r>
                        <a:rPr kumimoji="1" lang="ja-JP" altLang="en-US" sz="2400" dirty="0" smtClean="0">
                          <a:solidFill>
                            <a:schemeClr val="tx1"/>
                          </a:solidFill>
                        </a:rPr>
                        <a:t>人と会うこと、外出ができない</a:t>
                      </a:r>
                      <a:endParaRPr kumimoji="1" lang="ja-JP" altLang="en-US" sz="2400" dirty="0">
                        <a:solidFill>
                          <a:schemeClr val="tx1"/>
                        </a:solidFill>
                      </a:endParaRPr>
                    </a:p>
                  </a:txBody>
                  <a:tcPr anchor="ctr">
                    <a:lnT w="28575" cap="flat" cmpd="sng" algn="ctr">
                      <a:solidFill>
                        <a:schemeClr val="tx1"/>
                      </a:solidFill>
                      <a:prstDash val="solid"/>
                      <a:round/>
                      <a:headEnd type="none" w="med" len="med"/>
                      <a:tailEnd type="none" w="med" len="med"/>
                    </a:lnT>
                    <a:solidFill>
                      <a:schemeClr val="bg1"/>
                    </a:solidFill>
                  </a:tcPr>
                </a:tc>
              </a:tr>
              <a:tr h="437505">
                <a:tc>
                  <a:txBody>
                    <a:bodyPr/>
                    <a:lstStyle/>
                    <a:p>
                      <a:pPr algn="ctr"/>
                      <a:r>
                        <a:rPr kumimoji="1" lang="ja-JP" altLang="en-US" sz="2400" dirty="0" smtClean="0">
                          <a:solidFill>
                            <a:schemeClr val="tx1"/>
                          </a:solidFill>
                        </a:rPr>
                        <a:t>２</a:t>
                      </a:r>
                      <a:endParaRPr kumimoji="1" lang="ja-JP" altLang="en-US" sz="2400" dirty="0">
                        <a:solidFill>
                          <a:schemeClr val="tx1"/>
                        </a:solidFill>
                      </a:endParaRPr>
                    </a:p>
                  </a:txBody>
                  <a:tcPr>
                    <a:solidFill>
                      <a:schemeClr val="bg1"/>
                    </a:solidFill>
                  </a:tcPr>
                </a:tc>
                <a:tc>
                  <a:txBody>
                    <a:bodyPr/>
                    <a:lstStyle/>
                    <a:p>
                      <a:pPr algn="l"/>
                      <a:r>
                        <a:rPr kumimoji="1" lang="ja-JP" altLang="en-US" sz="2400" dirty="0" smtClean="0">
                          <a:solidFill>
                            <a:schemeClr val="tx1"/>
                          </a:solidFill>
                        </a:rPr>
                        <a:t>イライラ、易刺激</a:t>
                      </a:r>
                      <a:endParaRPr kumimoji="1" lang="en-US" altLang="ja-JP" sz="2400" dirty="0" smtClean="0">
                        <a:solidFill>
                          <a:schemeClr val="tx1"/>
                        </a:solidFill>
                      </a:endParaRPr>
                    </a:p>
                    <a:p>
                      <a:pPr algn="l"/>
                      <a:r>
                        <a:rPr kumimoji="1" lang="ja-JP" altLang="en-US" sz="2400" dirty="0" smtClean="0">
                          <a:solidFill>
                            <a:schemeClr val="tx1"/>
                          </a:solidFill>
                        </a:rPr>
                        <a:t>被害感情（攻撃性）</a:t>
                      </a:r>
                      <a:endParaRPr kumimoji="1" lang="ja-JP" altLang="en-US" sz="2400" dirty="0">
                        <a:solidFill>
                          <a:schemeClr val="tx1"/>
                        </a:solidFill>
                      </a:endParaRPr>
                    </a:p>
                  </a:txBody>
                  <a:tcPr anchor="ctr">
                    <a:solidFill>
                      <a:schemeClr val="bg1"/>
                    </a:solidFill>
                  </a:tcPr>
                </a:tc>
                <a:tc>
                  <a:txBody>
                    <a:bodyPr/>
                    <a:lstStyle/>
                    <a:p>
                      <a:pPr algn="ctr"/>
                      <a:r>
                        <a:rPr kumimoji="1" lang="ja-JP" altLang="en-US" sz="2400" dirty="0" smtClean="0">
                          <a:solidFill>
                            <a:schemeClr val="tx1"/>
                          </a:solidFill>
                        </a:rPr>
                        <a:t>→</a:t>
                      </a:r>
                      <a:endParaRPr kumimoji="1" lang="ja-JP" altLang="en-US" sz="2400" dirty="0">
                        <a:solidFill>
                          <a:schemeClr val="tx1"/>
                        </a:solidFill>
                      </a:endParaRPr>
                    </a:p>
                  </a:txBody>
                  <a:tcPr anchor="ctr">
                    <a:solidFill>
                      <a:schemeClr val="bg1"/>
                    </a:solidFill>
                  </a:tcPr>
                </a:tc>
                <a:tc>
                  <a:txBody>
                    <a:bodyPr/>
                    <a:lstStyle/>
                    <a:p>
                      <a:pPr algn="l"/>
                      <a:r>
                        <a:rPr kumimoji="1" lang="ja-JP" altLang="en-US" sz="2400" dirty="0" smtClean="0">
                          <a:solidFill>
                            <a:schemeClr val="tx1"/>
                          </a:solidFill>
                        </a:rPr>
                        <a:t>安定した人間関係の構築が困難</a:t>
                      </a:r>
                      <a:endParaRPr kumimoji="1" lang="ja-JP" altLang="en-US" sz="2400" dirty="0">
                        <a:solidFill>
                          <a:schemeClr val="tx1"/>
                        </a:solidFill>
                      </a:endParaRPr>
                    </a:p>
                  </a:txBody>
                  <a:tcPr anchor="ctr">
                    <a:solidFill>
                      <a:schemeClr val="bg1"/>
                    </a:solidFill>
                  </a:tcPr>
                </a:tc>
              </a:tr>
              <a:tr h="437505">
                <a:tc>
                  <a:txBody>
                    <a:bodyPr/>
                    <a:lstStyle/>
                    <a:p>
                      <a:pPr algn="ctr"/>
                      <a:r>
                        <a:rPr kumimoji="1" lang="ja-JP" altLang="en-US" sz="2400" dirty="0" smtClean="0">
                          <a:solidFill>
                            <a:schemeClr val="tx1"/>
                          </a:solidFill>
                        </a:rPr>
                        <a:t>３</a:t>
                      </a:r>
                      <a:endParaRPr kumimoji="1" lang="ja-JP" altLang="en-US" sz="2400"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2400" dirty="0" smtClean="0">
                          <a:solidFill>
                            <a:schemeClr val="tx1"/>
                          </a:solidFill>
                        </a:rPr>
                        <a:t>強迫症状</a:t>
                      </a:r>
                      <a:endParaRPr kumimoji="1" lang="en-US" altLang="ja-JP" sz="2400" dirty="0" smtClean="0">
                        <a:solidFill>
                          <a:schemeClr val="tx1"/>
                        </a:solidFill>
                      </a:endParaRPr>
                    </a:p>
                    <a:p>
                      <a:pPr algn="l"/>
                      <a:r>
                        <a:rPr kumimoji="1" lang="ja-JP" altLang="en-US" sz="2400" dirty="0" smtClean="0">
                          <a:solidFill>
                            <a:schemeClr val="tx1"/>
                          </a:solidFill>
                        </a:rPr>
                        <a:t>強いこだわり</a:t>
                      </a:r>
                      <a:endParaRPr kumimoji="1" lang="ja-JP" altLang="en-US" sz="2400" dirty="0">
                        <a:solidFill>
                          <a:schemeClr val="tx1"/>
                        </a:solidFill>
                      </a:endParaRP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smtClean="0">
                          <a:solidFill>
                            <a:schemeClr val="tx1"/>
                          </a:solidFill>
                        </a:rPr>
                        <a:t>→</a:t>
                      </a:r>
                      <a:endParaRPr kumimoji="1" lang="ja-JP" altLang="en-US" sz="2400" dirty="0">
                        <a:solidFill>
                          <a:schemeClr val="tx1"/>
                        </a:solidFill>
                      </a:endParaRP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2400" dirty="0" smtClean="0">
                          <a:solidFill>
                            <a:schemeClr val="tx1"/>
                          </a:solidFill>
                        </a:rPr>
                        <a:t>安定した日常生活が困難</a:t>
                      </a:r>
                      <a:endParaRPr kumimoji="1" lang="ja-JP" altLang="en-US" sz="2400" dirty="0">
                        <a:solidFill>
                          <a:schemeClr val="tx1"/>
                        </a:solidFill>
                      </a:endParaRPr>
                    </a:p>
                  </a:txBody>
                  <a:tcPr anchor="ctr">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4" name="テキスト ボックス 3"/>
          <p:cNvSpPr txBox="1"/>
          <p:nvPr/>
        </p:nvSpPr>
        <p:spPr>
          <a:xfrm>
            <a:off x="447675" y="1196752"/>
            <a:ext cx="8280920" cy="2087662"/>
          </a:xfrm>
          <a:prstGeom prst="rect">
            <a:avLst/>
          </a:prstGeom>
          <a:noFill/>
        </p:spPr>
        <p:txBody>
          <a:bodyPr wrap="square" rtlCol="0" anchor="ctr">
            <a:noAutofit/>
          </a:bodyPr>
          <a:lstStyle/>
          <a:p>
            <a:r>
              <a:rPr kumimoji="1" lang="ja-JP" altLang="en-US" sz="2400" dirty="0" smtClean="0">
                <a:latin typeface="+mn-ea"/>
                <a:ea typeface="+mn-ea"/>
              </a:rPr>
              <a:t>この調査から、ひきこもりの人は、単に、行き場所がないだけではなく、主に、下記の様な３つの症状が有り、これらの症状が、日常生活に大きな影響を与えているということが分かります。</a:t>
            </a:r>
            <a:endParaRPr kumimoji="1" lang="en-US" altLang="ja-JP" sz="2400" dirty="0" smtClean="0">
              <a:latin typeface="+mn-ea"/>
              <a:ea typeface="+mn-ea"/>
            </a:endParaRPr>
          </a:p>
          <a:p>
            <a:r>
              <a:rPr lang="ja-JP" altLang="en-US" sz="2400" dirty="0">
                <a:latin typeface="+mn-ea"/>
                <a:ea typeface="+mn-ea"/>
              </a:rPr>
              <a:t>ひきこもり</a:t>
            </a:r>
            <a:r>
              <a:rPr lang="ja-JP" altLang="en-US" sz="2400" dirty="0" smtClean="0">
                <a:latin typeface="+mn-ea"/>
                <a:ea typeface="+mn-ea"/>
              </a:rPr>
              <a:t>の改善には、ひきこもりに至るまでの疲労（エネルギーの低下）の回復と、これら３症状の軽減が求められます。</a:t>
            </a:r>
            <a:endParaRPr kumimoji="1" lang="ja-JP" altLang="en-US" sz="2400" dirty="0">
              <a:latin typeface="+mn-ea"/>
              <a:ea typeface="+mn-ea"/>
            </a:endParaRPr>
          </a:p>
        </p:txBody>
      </p:sp>
    </p:spTree>
    <p:extLst>
      <p:ext uri="{BB962C8B-B14F-4D97-AF65-F5344CB8AC3E}">
        <p14:creationId xmlns:p14="http://schemas.microsoft.com/office/powerpoint/2010/main" val="3200351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11187" y="0"/>
            <a:ext cx="8085137" cy="873125"/>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00B0F0"/>
                </a:solidFill>
                <a:latin typeface="HGP創英角ｺﾞｼｯｸUB" panose="020B0900000000000000" pitchFamily="50" charset="-128"/>
                <a:ea typeface="HGP創英角ｺﾞｼｯｸUB" panose="020B0900000000000000" pitchFamily="50" charset="-128"/>
              </a:rPr>
              <a:t>長期ひきこもりの主な３症状</a:t>
            </a:r>
            <a:endParaRPr lang="ja-JP" altLang="en-US" sz="3600" dirty="0">
              <a:solidFill>
                <a:srgbClr val="00B0F0"/>
              </a:solidFill>
              <a:latin typeface="HGP創英角ｺﾞｼｯｸUB" panose="020B0900000000000000" pitchFamily="50" charset="-128"/>
              <a:ea typeface="HGP創英角ｺﾞｼｯｸUB" panose="020B09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568389347"/>
              </p:ext>
            </p:extLst>
          </p:nvPr>
        </p:nvGraphicFramePr>
        <p:xfrm>
          <a:off x="447676" y="1212274"/>
          <a:ext cx="3799204" cy="4389120"/>
        </p:xfrm>
        <a:graphic>
          <a:graphicData uri="http://schemas.openxmlformats.org/drawingml/2006/table">
            <a:tbl>
              <a:tblPr firstRow="1" bandRow="1">
                <a:tableStyleId>{5C22544A-7EE6-4342-B048-85BDC9FD1C3A}</a:tableStyleId>
              </a:tblPr>
              <a:tblGrid>
                <a:gridCol w="573478"/>
                <a:gridCol w="3225726"/>
              </a:tblGrid>
              <a:tr h="243058">
                <a:tc gridSpan="2">
                  <a:txBody>
                    <a:bodyPr/>
                    <a:lstStyle/>
                    <a:p>
                      <a:pPr algn="ctr"/>
                      <a:r>
                        <a:rPr kumimoji="1" lang="ja-JP" altLang="en-US" sz="2800" dirty="0" smtClean="0">
                          <a:solidFill>
                            <a:srgbClr val="FF0000"/>
                          </a:solidFill>
                        </a:rPr>
                        <a:t>疲　労</a:t>
                      </a:r>
                      <a:endParaRPr kumimoji="1" lang="en-US" altLang="ja-JP" sz="2800" dirty="0" smtClean="0">
                        <a:solidFill>
                          <a:srgbClr val="FF0000"/>
                        </a:solidFill>
                      </a:endParaRPr>
                    </a:p>
                    <a:p>
                      <a:pPr algn="ctr"/>
                      <a:r>
                        <a:rPr kumimoji="1" lang="ja-JP" altLang="en-US" sz="2800" dirty="0" smtClean="0">
                          <a:solidFill>
                            <a:srgbClr val="FF0000"/>
                          </a:solidFill>
                        </a:rPr>
                        <a:t>（エネルギーの低下）</a:t>
                      </a:r>
                      <a:endParaRPr kumimoji="1" lang="ja-JP" altLang="en-US" sz="2800"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43058">
                <a:tc gridSpan="2">
                  <a:txBody>
                    <a:bodyPr/>
                    <a:lstStyle/>
                    <a:p>
                      <a:pPr algn="ctr"/>
                      <a:r>
                        <a:rPr kumimoji="1" lang="ja-JP" altLang="en-US" sz="2800" b="1" dirty="0" smtClean="0">
                          <a:solidFill>
                            <a:schemeClr val="tx1"/>
                          </a:solidFill>
                        </a:rPr>
                        <a:t>＋</a:t>
                      </a:r>
                      <a:endParaRPr kumimoji="1" lang="ja-JP" altLang="en-US" sz="2800" b="1" dirty="0">
                        <a:solidFill>
                          <a:schemeClr val="tx1"/>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43058">
                <a:tc gridSpan="2">
                  <a:txBody>
                    <a:bodyPr/>
                    <a:lstStyle/>
                    <a:p>
                      <a:pPr algn="ctr"/>
                      <a:r>
                        <a:rPr kumimoji="1" lang="ja-JP" altLang="en-US" sz="2800" b="1" dirty="0" smtClean="0">
                          <a:solidFill>
                            <a:srgbClr val="FF0000"/>
                          </a:solidFill>
                        </a:rPr>
                        <a:t>症　状</a:t>
                      </a:r>
                      <a:endParaRPr kumimoji="1" lang="ja-JP" altLang="en-US" sz="2800" b="1" dirty="0">
                        <a:solidFill>
                          <a:srgbClr val="FF0000"/>
                        </a:solidFill>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hMerge="1">
                  <a:txBody>
                    <a:bodyPr/>
                    <a:lstStyle/>
                    <a:p>
                      <a:pPr algn="ctr"/>
                      <a:endParaRPr kumimoji="1" lang="ja-JP" altLang="en-US" sz="2400"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68479">
                <a:tc>
                  <a:txBody>
                    <a:bodyPr/>
                    <a:lstStyle/>
                    <a:p>
                      <a:pPr algn="ctr"/>
                      <a:r>
                        <a:rPr kumimoji="1" lang="ja-JP" altLang="en-US" sz="2800" dirty="0" smtClean="0">
                          <a:solidFill>
                            <a:schemeClr val="tx1"/>
                          </a:solidFill>
                        </a:rPr>
                        <a:t>１</a:t>
                      </a:r>
                      <a:endParaRPr kumimoji="1" lang="ja-JP" altLang="en-US" sz="2800" dirty="0">
                        <a:solidFill>
                          <a:schemeClr val="tx1"/>
                        </a:solidFill>
                      </a:endParaRPr>
                    </a:p>
                  </a:txBody>
                  <a:tcPr>
                    <a:lnT w="12700" cap="flat" cmpd="sng" algn="ctr">
                      <a:solidFill>
                        <a:schemeClr val="tx1"/>
                      </a:solidFill>
                      <a:prstDash val="sysDash"/>
                      <a:round/>
                      <a:headEnd type="none" w="med" len="med"/>
                      <a:tailEnd type="none" w="med" len="med"/>
                    </a:lnT>
                    <a:solidFill>
                      <a:schemeClr val="bg1"/>
                    </a:solidFill>
                  </a:tcPr>
                </a:tc>
                <a:tc>
                  <a:txBody>
                    <a:bodyPr/>
                    <a:lstStyle/>
                    <a:p>
                      <a:pPr algn="l"/>
                      <a:r>
                        <a:rPr kumimoji="1" lang="ja-JP" altLang="en-US" sz="2800" dirty="0" smtClean="0">
                          <a:solidFill>
                            <a:schemeClr val="tx1"/>
                          </a:solidFill>
                        </a:rPr>
                        <a:t>著しい対人恐怖</a:t>
                      </a:r>
                      <a:endParaRPr kumimoji="1" lang="ja-JP" altLang="en-US" sz="2800" dirty="0">
                        <a:solidFill>
                          <a:schemeClr val="tx1"/>
                        </a:solidFill>
                      </a:endParaRPr>
                    </a:p>
                  </a:txBody>
                  <a:tcPr anchor="ctr">
                    <a:lnT w="12700" cap="flat" cmpd="sng" algn="ctr">
                      <a:solidFill>
                        <a:schemeClr val="tx1"/>
                      </a:solidFill>
                      <a:prstDash val="sysDash"/>
                      <a:round/>
                      <a:headEnd type="none" w="med" len="med"/>
                      <a:tailEnd type="none" w="med" len="med"/>
                    </a:lnT>
                    <a:solidFill>
                      <a:schemeClr val="bg1"/>
                    </a:solidFill>
                  </a:tcPr>
                </a:tc>
              </a:tr>
              <a:tr h="437505">
                <a:tc>
                  <a:txBody>
                    <a:bodyPr/>
                    <a:lstStyle/>
                    <a:p>
                      <a:pPr algn="ctr"/>
                      <a:r>
                        <a:rPr kumimoji="1" lang="ja-JP" altLang="en-US" sz="2800" dirty="0" smtClean="0">
                          <a:solidFill>
                            <a:schemeClr val="tx1"/>
                          </a:solidFill>
                        </a:rPr>
                        <a:t>２</a:t>
                      </a:r>
                      <a:endParaRPr kumimoji="1" lang="ja-JP" altLang="en-US" sz="2800" dirty="0">
                        <a:solidFill>
                          <a:schemeClr val="tx1"/>
                        </a:solidFill>
                      </a:endParaRPr>
                    </a:p>
                  </a:txBody>
                  <a:tcPr>
                    <a:solidFill>
                      <a:schemeClr val="bg1"/>
                    </a:solidFill>
                  </a:tcPr>
                </a:tc>
                <a:tc>
                  <a:txBody>
                    <a:bodyPr/>
                    <a:lstStyle/>
                    <a:p>
                      <a:pPr algn="l"/>
                      <a:r>
                        <a:rPr kumimoji="1" lang="ja-JP" altLang="en-US" sz="2800" dirty="0" smtClean="0">
                          <a:solidFill>
                            <a:schemeClr val="tx1"/>
                          </a:solidFill>
                        </a:rPr>
                        <a:t>イライラ、易刺激</a:t>
                      </a:r>
                      <a:endParaRPr kumimoji="1" lang="en-US" altLang="ja-JP" sz="2800" dirty="0" smtClean="0">
                        <a:solidFill>
                          <a:schemeClr val="tx1"/>
                        </a:solidFill>
                      </a:endParaRPr>
                    </a:p>
                    <a:p>
                      <a:pPr algn="l"/>
                      <a:r>
                        <a:rPr kumimoji="1" lang="ja-JP" altLang="en-US" sz="2800" dirty="0" smtClean="0">
                          <a:solidFill>
                            <a:schemeClr val="tx1"/>
                          </a:solidFill>
                        </a:rPr>
                        <a:t>被害感情（攻撃性）</a:t>
                      </a:r>
                      <a:endParaRPr kumimoji="1" lang="ja-JP" altLang="en-US" sz="2800" dirty="0">
                        <a:solidFill>
                          <a:schemeClr val="tx1"/>
                        </a:solidFill>
                      </a:endParaRPr>
                    </a:p>
                  </a:txBody>
                  <a:tcPr anchor="ctr">
                    <a:solidFill>
                      <a:schemeClr val="bg1"/>
                    </a:solidFill>
                  </a:tcPr>
                </a:tc>
              </a:tr>
              <a:tr h="437505">
                <a:tc>
                  <a:txBody>
                    <a:bodyPr/>
                    <a:lstStyle/>
                    <a:p>
                      <a:pPr algn="ctr"/>
                      <a:r>
                        <a:rPr kumimoji="1" lang="ja-JP" altLang="en-US" sz="2800" dirty="0" smtClean="0">
                          <a:solidFill>
                            <a:schemeClr val="tx1"/>
                          </a:solidFill>
                        </a:rPr>
                        <a:t>３</a:t>
                      </a:r>
                      <a:endParaRPr kumimoji="1" lang="ja-JP" altLang="en-US" sz="2800"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2800" dirty="0" smtClean="0">
                          <a:solidFill>
                            <a:schemeClr val="tx1"/>
                          </a:solidFill>
                        </a:rPr>
                        <a:t>強迫症状</a:t>
                      </a:r>
                      <a:endParaRPr kumimoji="1" lang="en-US" altLang="ja-JP" sz="2800" dirty="0" smtClean="0">
                        <a:solidFill>
                          <a:schemeClr val="tx1"/>
                        </a:solidFill>
                      </a:endParaRPr>
                    </a:p>
                    <a:p>
                      <a:pPr algn="l"/>
                      <a:r>
                        <a:rPr kumimoji="1" lang="ja-JP" altLang="en-US" sz="2800" dirty="0" smtClean="0">
                          <a:solidFill>
                            <a:schemeClr val="tx1"/>
                          </a:solidFill>
                        </a:rPr>
                        <a:t>強いこだわり</a:t>
                      </a:r>
                      <a:endParaRPr kumimoji="1" lang="ja-JP" altLang="en-US" sz="2800" dirty="0">
                        <a:solidFill>
                          <a:schemeClr val="tx1"/>
                        </a:solidFill>
                      </a:endParaRPr>
                    </a:p>
                  </a:txBody>
                  <a:tcPr anchor="ctr">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表 5"/>
          <p:cNvGraphicFramePr>
            <a:graphicFrameLocks noGrp="1"/>
          </p:cNvGraphicFramePr>
          <p:nvPr>
            <p:extLst/>
          </p:nvPr>
        </p:nvGraphicFramePr>
        <p:xfrm>
          <a:off x="4520587" y="3068339"/>
          <a:ext cx="4443901" cy="3627120"/>
        </p:xfrm>
        <a:graphic>
          <a:graphicData uri="http://schemas.openxmlformats.org/drawingml/2006/table">
            <a:tbl>
              <a:tblPr bandRow="1">
                <a:tableStyleId>{5C22544A-7EE6-4342-B048-85BDC9FD1C3A}</a:tableStyleId>
              </a:tblPr>
              <a:tblGrid>
                <a:gridCol w="627477"/>
                <a:gridCol w="3816424"/>
              </a:tblGrid>
              <a:tr h="370840">
                <a:tc>
                  <a:txBody>
                    <a:bodyPr/>
                    <a:lstStyle/>
                    <a:p>
                      <a:r>
                        <a:rPr kumimoji="1" lang="ja-JP" altLang="en-US" sz="2000" dirty="0" smtClean="0"/>
                        <a:t>１）</a:t>
                      </a:r>
                      <a:endParaRPr kumimoji="1" lang="ja-JP" altLang="en-US" sz="2000"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c>
                  <a:txBody>
                    <a:bodyPr/>
                    <a:lstStyle/>
                    <a:p>
                      <a:r>
                        <a:rPr kumimoji="1" lang="ja-JP" altLang="en-US" sz="2000" dirty="0" smtClean="0"/>
                        <a:t>エネルギーの回復には、</a:t>
                      </a:r>
                      <a:endParaRPr kumimoji="1" lang="en-US" altLang="ja-JP" sz="2000" dirty="0" smtClean="0"/>
                    </a:p>
                    <a:p>
                      <a:r>
                        <a:rPr kumimoji="1" lang="ja-JP" altLang="en-US" sz="2000" dirty="0" smtClean="0"/>
                        <a:t>　安全、安心感のある生活。</a:t>
                      </a:r>
                      <a:endParaRPr kumimoji="1" lang="en-US" altLang="ja-JP" sz="2000" dirty="0" smtClean="0"/>
                    </a:p>
                    <a:p>
                      <a:r>
                        <a:rPr kumimoji="1" lang="ja-JP" altLang="en-US" sz="2000" dirty="0" smtClean="0"/>
                        <a:t>　回復には、一定の期間が必要。</a:t>
                      </a:r>
                      <a:endParaRPr kumimoji="1" lang="en-US" altLang="ja-JP" sz="2000" dirty="0" smtClean="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r>
              <a:tr h="370840">
                <a:tc>
                  <a:txBody>
                    <a:bodyPr/>
                    <a:lstStyle/>
                    <a:p>
                      <a:r>
                        <a:rPr kumimoji="1" lang="ja-JP" altLang="en-US" sz="2000" dirty="0" smtClean="0"/>
                        <a:t>２）</a:t>
                      </a:r>
                      <a:endParaRPr kumimoji="1" lang="ja-JP" altLang="en-US" sz="2000"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c>
                  <a:txBody>
                    <a:bodyPr/>
                    <a:lstStyle/>
                    <a:p>
                      <a:r>
                        <a:rPr kumimoji="1" lang="ja-JP" altLang="en-US" sz="2000" dirty="0" smtClean="0"/>
                        <a:t>３症状の改善には、</a:t>
                      </a:r>
                      <a:endParaRPr kumimoji="1" lang="en-US" altLang="ja-JP" sz="2000" dirty="0" smtClean="0"/>
                    </a:p>
                    <a:p>
                      <a:r>
                        <a:rPr kumimoji="1" lang="ja-JP" altLang="en-US" sz="2000" dirty="0" smtClean="0"/>
                        <a:t>　安全、安心感のある生活</a:t>
                      </a:r>
                      <a:endParaRPr kumimoji="1" lang="en-US" altLang="ja-JP" sz="2000" dirty="0" smtClean="0"/>
                    </a:p>
                    <a:p>
                      <a:r>
                        <a:rPr kumimoji="1" lang="ja-JP" altLang="en-US" sz="2000" dirty="0" smtClean="0"/>
                        <a:t>　　（時に、補助的に薬物療法）</a:t>
                      </a:r>
                      <a:endParaRPr kumimoji="1" lang="en-US" altLang="ja-JP" sz="2000" dirty="0" smtClean="0"/>
                    </a:p>
                    <a:p>
                      <a:r>
                        <a:rPr kumimoji="1" lang="ja-JP" altLang="en-US" sz="2000" dirty="0" smtClean="0"/>
                        <a:t>　理解者の存在</a:t>
                      </a:r>
                      <a:endParaRPr kumimoji="1" lang="ja-JP" altLang="en-US" sz="2000"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r>
              <a:tr h="370840">
                <a:tc>
                  <a:txBody>
                    <a:bodyPr/>
                    <a:lstStyle/>
                    <a:p>
                      <a:r>
                        <a:rPr kumimoji="1" lang="ja-JP" altLang="en-US" sz="2000" dirty="0" smtClean="0"/>
                        <a:t>３）</a:t>
                      </a:r>
                      <a:endParaRPr kumimoji="1" lang="ja-JP" altLang="en-US" sz="2000"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c>
                  <a:txBody>
                    <a:bodyPr/>
                    <a:lstStyle/>
                    <a:p>
                      <a:r>
                        <a:rPr kumimoji="1" lang="ja-JP" altLang="en-US" sz="2000" dirty="0" smtClean="0"/>
                        <a:t>回復後も、本人の意見を尊重した</a:t>
                      </a:r>
                      <a:endParaRPr kumimoji="1" lang="en-US" altLang="ja-JP" sz="2000" dirty="0" smtClean="0"/>
                    </a:p>
                    <a:p>
                      <a:r>
                        <a:rPr kumimoji="1" lang="ja-JP" altLang="en-US" sz="2000" dirty="0" smtClean="0"/>
                        <a:t>本人の症状に配慮した支援。</a:t>
                      </a:r>
                      <a:endParaRPr kumimoji="1" lang="en-US" altLang="ja-JP" sz="2000" dirty="0" smtClean="0"/>
                    </a:p>
                    <a:p>
                      <a:r>
                        <a:rPr kumimoji="1" lang="ja-JP" altLang="en-US" sz="2000" dirty="0" smtClean="0"/>
                        <a:t>　①　本人の症状への配慮</a:t>
                      </a:r>
                      <a:endParaRPr kumimoji="1" lang="en-US" altLang="ja-JP" sz="2000" dirty="0" smtClean="0"/>
                    </a:p>
                    <a:p>
                      <a:r>
                        <a:rPr kumimoji="1" lang="ja-JP" altLang="en-US" sz="2000" dirty="0" smtClean="0"/>
                        <a:t>　②　就労の訓練</a:t>
                      </a:r>
                      <a:endParaRPr kumimoji="1" lang="ja-JP" altLang="en-US" sz="2000"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r>
            </a:tbl>
          </a:graphicData>
        </a:graphic>
      </p:graphicFrame>
      <p:sp>
        <p:nvSpPr>
          <p:cNvPr id="2" name="テキスト ボックス 1"/>
          <p:cNvSpPr txBox="1"/>
          <p:nvPr/>
        </p:nvSpPr>
        <p:spPr>
          <a:xfrm>
            <a:off x="4572000" y="1180396"/>
            <a:ext cx="4320480" cy="1631216"/>
          </a:xfrm>
          <a:prstGeom prst="rect">
            <a:avLst/>
          </a:prstGeom>
          <a:solidFill>
            <a:schemeClr val="bg1"/>
          </a:solidFill>
          <a:ln>
            <a:noFill/>
          </a:ln>
        </p:spPr>
        <p:txBody>
          <a:bodyPr wrap="square" rtlCol="0">
            <a:spAutoFit/>
          </a:bodyPr>
          <a:lstStyle/>
          <a:p>
            <a:r>
              <a:rPr kumimoji="1" lang="ja-JP" altLang="en-US" sz="2000" dirty="0" smtClean="0"/>
              <a:t>　ひきこもりへの対応は、</a:t>
            </a:r>
            <a:r>
              <a:rPr lang="ja-JP" altLang="en-US" sz="2000" dirty="0" smtClean="0"/>
              <a:t>「外に出る」ことを主な目標に置くのではなく、疲労の回復と、</a:t>
            </a:r>
            <a:r>
              <a:rPr kumimoji="1" lang="ja-JP" altLang="en-US" sz="2000" dirty="0" smtClean="0"/>
              <a:t>「外に出られない」原因となっているこれらの３症状の軽減に努めるところから始まります。</a:t>
            </a:r>
            <a:endParaRPr kumimoji="1" lang="ja-JP" altLang="en-US" sz="2000" dirty="0"/>
          </a:p>
        </p:txBody>
      </p:sp>
    </p:spTree>
    <p:extLst>
      <p:ext uri="{BB962C8B-B14F-4D97-AF65-F5344CB8AC3E}">
        <p14:creationId xmlns:p14="http://schemas.microsoft.com/office/powerpoint/2010/main" val="2919792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38400" y="3718560"/>
            <a:ext cx="6705600" cy="1254079"/>
          </a:xfrm>
        </p:spPr>
        <p:txBody>
          <a:bodyPr/>
          <a:lstStyle/>
          <a:p>
            <a:r>
              <a:rPr lang="ja-JP" altLang="en-US" dirty="0">
                <a:solidFill>
                  <a:srgbClr val="00B0F0"/>
                </a:solidFill>
              </a:rPr>
              <a:t>保健所におけるひきこもり</a:t>
            </a:r>
            <a:r>
              <a:rPr lang="ja-JP" altLang="en-US" dirty="0" smtClean="0">
                <a:solidFill>
                  <a:srgbClr val="00B0F0"/>
                </a:solidFill>
              </a:rPr>
              <a:t>相談</a:t>
            </a:r>
            <a:r>
              <a:rPr lang="en-US" altLang="ja-JP" dirty="0" smtClean="0">
                <a:solidFill>
                  <a:srgbClr val="00B0F0"/>
                </a:solidFill>
              </a:rPr>
              <a:t/>
            </a:r>
            <a:br>
              <a:rPr lang="en-US" altLang="ja-JP" dirty="0" smtClean="0">
                <a:solidFill>
                  <a:srgbClr val="00B0F0"/>
                </a:solidFill>
              </a:rPr>
            </a:br>
            <a:r>
              <a:rPr lang="ja-JP" altLang="en-US" dirty="0" err="1" smtClean="0">
                <a:solidFill>
                  <a:srgbClr val="00B0F0"/>
                </a:solidFill>
              </a:rPr>
              <a:t>へ</a:t>
            </a:r>
            <a:r>
              <a:rPr lang="ja-JP" altLang="en-US" dirty="0" err="1">
                <a:solidFill>
                  <a:srgbClr val="00B0F0"/>
                </a:solidFill>
              </a:rPr>
              <a:t>の</a:t>
            </a:r>
            <a:r>
              <a:rPr lang="ja-JP" altLang="en-US" dirty="0">
                <a:solidFill>
                  <a:srgbClr val="00B0F0"/>
                </a:solidFill>
              </a:rPr>
              <a:t>対応と</a:t>
            </a:r>
            <a:r>
              <a:rPr lang="ja-JP" altLang="en-US" dirty="0" smtClean="0">
                <a:solidFill>
                  <a:srgbClr val="00B0F0"/>
                </a:solidFill>
              </a:rPr>
              <a:t>支援</a:t>
            </a:r>
            <a:endParaRPr kumimoji="1" lang="ja-JP" altLang="en-US" dirty="0">
              <a:solidFill>
                <a:srgbClr val="00B0F0"/>
              </a:solidFill>
            </a:endParaRPr>
          </a:p>
        </p:txBody>
      </p:sp>
      <p:sp>
        <p:nvSpPr>
          <p:cNvPr id="3" name="テキスト ボックス 2"/>
          <p:cNvSpPr txBox="1"/>
          <p:nvPr/>
        </p:nvSpPr>
        <p:spPr>
          <a:xfrm>
            <a:off x="0" y="538480"/>
            <a:ext cx="2184400" cy="707886"/>
          </a:xfrm>
          <a:prstGeom prst="rect">
            <a:avLst/>
          </a:prstGeom>
          <a:noFill/>
        </p:spPr>
        <p:txBody>
          <a:bodyPr wrap="square" rtlCol="0" anchor="ctr">
            <a:spAutoFit/>
          </a:bodyPr>
          <a:lstStyle/>
          <a:p>
            <a:pPr algn="ctr"/>
            <a:r>
              <a:rPr kumimoji="1" lang="en-US" altLang="ja-JP" sz="4000" dirty="0" smtClean="0">
                <a:solidFill>
                  <a:srgbClr val="00B0F0"/>
                </a:solidFill>
                <a:latin typeface="+mj-ea"/>
                <a:ea typeface="+mj-ea"/>
              </a:rPr>
              <a:t>Vol.</a:t>
            </a:r>
            <a:r>
              <a:rPr lang="ja-JP" altLang="en-US" sz="4000" dirty="0">
                <a:solidFill>
                  <a:srgbClr val="00B0F0"/>
                </a:solidFill>
                <a:latin typeface="+mj-ea"/>
                <a:ea typeface="+mj-ea"/>
              </a:rPr>
              <a:t>２</a:t>
            </a:r>
            <a:endParaRPr kumimoji="1" lang="ja-JP" altLang="en-US" sz="4000" dirty="0">
              <a:solidFill>
                <a:srgbClr val="00B0F0"/>
              </a:solidFill>
              <a:latin typeface="+mj-ea"/>
              <a:ea typeface="+mj-ea"/>
            </a:endParaRPr>
          </a:p>
        </p:txBody>
      </p:sp>
    </p:spTree>
    <p:extLst>
      <p:ext uri="{BB962C8B-B14F-4D97-AF65-F5344CB8AC3E}">
        <p14:creationId xmlns:p14="http://schemas.microsoft.com/office/powerpoint/2010/main" val="1192286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2822" y="1595542"/>
          <a:ext cx="4126832" cy="2286000"/>
        </p:xfrm>
        <a:graphic>
          <a:graphicData uri="http://schemas.openxmlformats.org/drawingml/2006/table">
            <a:tbl>
              <a:tblPr firstRow="1" bandRow="1">
                <a:tableStyleId>{F5AB1C69-6EDB-4FF4-983F-18BD219EF322}</a:tableStyleId>
              </a:tblPr>
              <a:tblGrid>
                <a:gridCol w="262373"/>
                <a:gridCol w="3864459"/>
              </a:tblGrid>
              <a:tr h="370840">
                <a:tc gridSpan="2">
                  <a:txBody>
                    <a:bodyPr/>
                    <a:lstStyle/>
                    <a:p>
                      <a:r>
                        <a:rPr kumimoji="1" lang="ja-JP" altLang="en-US" sz="2400" b="1" dirty="0" smtClean="0">
                          <a:solidFill>
                            <a:schemeClr val="tx1"/>
                          </a:solidFill>
                        </a:rPr>
                        <a:t>一般就労</a:t>
                      </a:r>
                      <a:endParaRPr kumimoji="1" lang="ja-JP" altLang="en-US" sz="2400" b="1" dirty="0">
                        <a:solidFill>
                          <a:schemeClr val="tx1"/>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solidFill>
                      <a:srgbClr val="FFFF00"/>
                    </a:solidFill>
                  </a:tcPr>
                </a:tc>
                <a:tc hMerge="1">
                  <a:txBody>
                    <a:bodyPr/>
                    <a:lstStyle/>
                    <a:p>
                      <a:endParaRPr kumimoji="1" lang="ja-JP" altLang="en-US" dirty="0"/>
                    </a:p>
                  </a:txBody>
                  <a:tcPr/>
                </a:tc>
              </a:tr>
              <a:tr h="370840">
                <a:tc>
                  <a:txBody>
                    <a:bodyPr/>
                    <a:lstStyle/>
                    <a:p>
                      <a:endParaRPr kumimoji="1" lang="ja-JP" altLang="en-US" sz="2400" dirty="0">
                        <a:solidFill>
                          <a:schemeClr val="tx1"/>
                        </a:solidFill>
                      </a:endParaRPr>
                    </a:p>
                  </a:txBody>
                  <a:tcPr>
                    <a:lnL w="12700" cap="flat" cmpd="sng" algn="ctr">
                      <a:solidFill>
                        <a:srgbClr val="FFFF00"/>
                      </a:solidFill>
                      <a:prstDash val="solid"/>
                      <a:round/>
                      <a:headEnd type="none" w="med" len="med"/>
                      <a:tailEnd type="none" w="med" len="med"/>
                    </a:lnL>
                    <a:noFill/>
                  </a:tcPr>
                </a:tc>
                <a:tc>
                  <a:txBody>
                    <a:bodyPr/>
                    <a:lstStyle/>
                    <a:p>
                      <a:r>
                        <a:rPr kumimoji="1" lang="ja-JP" altLang="en-US" sz="2400" dirty="0" smtClean="0">
                          <a:solidFill>
                            <a:schemeClr val="tx1"/>
                          </a:solidFill>
                        </a:rPr>
                        <a:t>ハローワーク</a:t>
                      </a:r>
                      <a:endParaRPr kumimoji="1" lang="ja-JP" altLang="en-US" sz="2400" dirty="0">
                        <a:solidFill>
                          <a:schemeClr val="tx1"/>
                        </a:solidFill>
                      </a:endParaRPr>
                    </a:p>
                  </a:txBody>
                  <a:tcPr>
                    <a:lnR w="12700" cap="flat" cmpd="sng" algn="ctr">
                      <a:solidFill>
                        <a:srgbClr val="FFFF00"/>
                      </a:solidFill>
                      <a:prstDash val="solid"/>
                      <a:round/>
                      <a:headEnd type="none" w="med" len="med"/>
                      <a:tailEnd type="none" w="med" len="med"/>
                    </a:lnR>
                    <a:noFill/>
                  </a:tcPr>
                </a:tc>
              </a:tr>
              <a:tr h="370840">
                <a:tc>
                  <a:txBody>
                    <a:bodyPr/>
                    <a:lstStyle/>
                    <a:p>
                      <a:endParaRPr kumimoji="1" lang="ja-JP" altLang="en-US" sz="2400" dirty="0">
                        <a:solidFill>
                          <a:schemeClr val="tx1"/>
                        </a:solidFill>
                      </a:endParaRPr>
                    </a:p>
                  </a:txBody>
                  <a:tcPr>
                    <a:lnL w="12700" cap="flat" cmpd="sng" algn="ctr">
                      <a:solidFill>
                        <a:srgbClr val="FFFF00"/>
                      </a:solidFill>
                      <a:prstDash val="solid"/>
                      <a:round/>
                      <a:headEnd type="none" w="med" len="med"/>
                      <a:tailEnd type="none" w="med" len="med"/>
                    </a:lnL>
                    <a:noFill/>
                  </a:tcPr>
                </a:tc>
                <a:tc>
                  <a:txBody>
                    <a:bodyPr/>
                    <a:lstStyle/>
                    <a:p>
                      <a:r>
                        <a:rPr kumimoji="1" lang="ja-JP" altLang="en-US" sz="2400" dirty="0" smtClean="0">
                          <a:solidFill>
                            <a:schemeClr val="tx1"/>
                          </a:solidFill>
                        </a:rPr>
                        <a:t>ヤングハローワーク</a:t>
                      </a:r>
                      <a:endParaRPr kumimoji="1" lang="ja-JP" altLang="en-US" sz="2400" dirty="0">
                        <a:solidFill>
                          <a:schemeClr val="tx1"/>
                        </a:solidFill>
                      </a:endParaRPr>
                    </a:p>
                  </a:txBody>
                  <a:tcPr>
                    <a:lnR w="12700" cap="flat" cmpd="sng" algn="ctr">
                      <a:solidFill>
                        <a:srgbClr val="FFFF00"/>
                      </a:solidFill>
                      <a:prstDash val="solid"/>
                      <a:round/>
                      <a:headEnd type="none" w="med" len="med"/>
                      <a:tailEnd type="none" w="med" len="med"/>
                    </a:lnR>
                    <a:noFill/>
                  </a:tcPr>
                </a:tc>
              </a:tr>
              <a:tr h="370840">
                <a:tc>
                  <a:txBody>
                    <a:bodyPr/>
                    <a:lstStyle/>
                    <a:p>
                      <a:endParaRPr kumimoji="1" lang="ja-JP" altLang="en-US" sz="2400" dirty="0">
                        <a:solidFill>
                          <a:schemeClr val="tx1"/>
                        </a:solidFill>
                      </a:endParaRPr>
                    </a:p>
                  </a:txBody>
                  <a:tcPr>
                    <a:lnL w="12700" cap="flat" cmpd="sng" algn="ctr">
                      <a:solidFill>
                        <a:srgbClr val="FFFF00"/>
                      </a:solidFill>
                      <a:prstDash val="solid"/>
                      <a:round/>
                      <a:headEnd type="none" w="med" len="med"/>
                      <a:tailEnd type="none" w="med" len="med"/>
                    </a:lnL>
                    <a:noFill/>
                  </a:tcPr>
                </a:tc>
                <a:tc>
                  <a:txBody>
                    <a:bodyPr/>
                    <a:lstStyle/>
                    <a:p>
                      <a:r>
                        <a:rPr kumimoji="1" lang="ja-JP" altLang="en-US" sz="2400" dirty="0" smtClean="0">
                          <a:solidFill>
                            <a:schemeClr val="tx1"/>
                          </a:solidFill>
                        </a:rPr>
                        <a:t>若者サポートステーション</a:t>
                      </a:r>
                      <a:endParaRPr kumimoji="1" lang="ja-JP" altLang="en-US" sz="2400" dirty="0">
                        <a:solidFill>
                          <a:schemeClr val="tx1"/>
                        </a:solidFill>
                      </a:endParaRPr>
                    </a:p>
                  </a:txBody>
                  <a:tcPr>
                    <a:lnR w="12700" cap="flat" cmpd="sng" algn="ctr">
                      <a:solidFill>
                        <a:srgbClr val="FFFF00"/>
                      </a:solidFill>
                      <a:prstDash val="solid"/>
                      <a:round/>
                      <a:headEnd type="none" w="med" len="med"/>
                      <a:tailEnd type="none" w="med" len="med"/>
                    </a:lnR>
                    <a:noFill/>
                  </a:tcPr>
                </a:tc>
              </a:tr>
              <a:tr h="370840">
                <a:tc>
                  <a:txBody>
                    <a:bodyPr/>
                    <a:lstStyle/>
                    <a:p>
                      <a:endParaRPr kumimoji="1" lang="ja-JP" altLang="en-US" sz="2400" dirty="0">
                        <a:solidFill>
                          <a:schemeClr val="tx1"/>
                        </a:solidFill>
                      </a:endParaRPr>
                    </a:p>
                  </a:txBody>
                  <a:tcPr>
                    <a:lnL w="12700" cap="flat" cmpd="sng" algn="ctr">
                      <a:solidFill>
                        <a:srgbClr val="FFFF00"/>
                      </a:solidFill>
                      <a:prstDash val="solid"/>
                      <a:round/>
                      <a:headEnd type="none" w="med" len="med"/>
                      <a:tailEnd type="none" w="med" len="med"/>
                    </a:lnL>
                    <a:lnB w="12700" cap="flat" cmpd="sng" algn="ctr">
                      <a:solidFill>
                        <a:srgbClr val="FFFF00"/>
                      </a:solidFill>
                      <a:prstDash val="solid"/>
                      <a:round/>
                      <a:headEnd type="none" w="med" len="med"/>
                      <a:tailEnd type="none" w="med" len="med"/>
                    </a:lnB>
                    <a:noFill/>
                  </a:tcPr>
                </a:tc>
                <a:tc>
                  <a:txBody>
                    <a:bodyPr/>
                    <a:lstStyle/>
                    <a:p>
                      <a:r>
                        <a:rPr kumimoji="1" lang="ja-JP" altLang="en-US" sz="2400" dirty="0" smtClean="0">
                          <a:solidFill>
                            <a:schemeClr val="tx1"/>
                          </a:solidFill>
                        </a:rPr>
                        <a:t>ＮＰＯ・その他</a:t>
                      </a:r>
                      <a:endParaRPr kumimoji="1" lang="ja-JP" altLang="en-US" sz="2400" dirty="0">
                        <a:solidFill>
                          <a:schemeClr val="tx1"/>
                        </a:solidFill>
                      </a:endParaRPr>
                    </a:p>
                  </a:txBody>
                  <a:tcPr>
                    <a:lnR w="12700" cap="flat" cmpd="sng" algn="ctr">
                      <a:solidFill>
                        <a:srgbClr val="FFFF00"/>
                      </a:solidFill>
                      <a:prstDash val="solid"/>
                      <a:round/>
                      <a:headEnd type="none" w="med" len="med"/>
                      <a:tailEnd type="none" w="med" len="med"/>
                    </a:lnR>
                    <a:lnB w="12700" cap="flat" cmpd="sng" algn="ctr">
                      <a:solidFill>
                        <a:srgbClr val="FFFF00"/>
                      </a:solidFill>
                      <a:prstDash val="solid"/>
                      <a:round/>
                      <a:headEnd type="none" w="med" len="med"/>
                      <a:tailEnd type="none" w="med" len="med"/>
                    </a:lnB>
                    <a:noFill/>
                  </a:tcPr>
                </a:tc>
              </a:tr>
            </a:tbl>
          </a:graphicData>
        </a:graphic>
      </p:graphicFrame>
      <p:graphicFrame>
        <p:nvGraphicFramePr>
          <p:cNvPr id="7" name="表 6"/>
          <p:cNvGraphicFramePr>
            <a:graphicFrameLocks noGrp="1"/>
          </p:cNvGraphicFramePr>
          <p:nvPr>
            <p:extLst/>
          </p:nvPr>
        </p:nvGraphicFramePr>
        <p:xfrm>
          <a:off x="4728411" y="1617801"/>
          <a:ext cx="4089018" cy="3383280"/>
        </p:xfrm>
        <a:graphic>
          <a:graphicData uri="http://schemas.openxmlformats.org/drawingml/2006/table">
            <a:tbl>
              <a:tblPr firstRow="1" bandRow="1">
                <a:tableStyleId>{21E4AEA4-8DFA-4A89-87EB-49C32662AFE0}</a:tableStyleId>
              </a:tblPr>
              <a:tblGrid>
                <a:gridCol w="259968"/>
                <a:gridCol w="3829050"/>
              </a:tblGrid>
              <a:tr h="370840">
                <a:tc gridSpan="2">
                  <a:txBody>
                    <a:bodyPr/>
                    <a:lstStyle/>
                    <a:p>
                      <a:r>
                        <a:rPr kumimoji="1" lang="ja-JP" altLang="en-US" sz="2400" dirty="0" smtClean="0">
                          <a:solidFill>
                            <a:schemeClr val="bg1"/>
                          </a:solidFill>
                        </a:rPr>
                        <a:t>福祉就労</a:t>
                      </a:r>
                      <a:endParaRPr kumimoji="1" lang="ja-JP" altLang="en-US" sz="2400" dirty="0">
                        <a:solidFill>
                          <a:schemeClr val="bg1"/>
                        </a:solidFill>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solidFill>
                      <a:srgbClr val="00B050"/>
                    </a:solidFill>
                  </a:tcPr>
                </a:tc>
                <a:tc hMerge="1">
                  <a:txBody>
                    <a:bodyPr/>
                    <a:lstStyle/>
                    <a:p>
                      <a:endParaRPr kumimoji="1" lang="ja-JP" altLang="en-US" dirty="0"/>
                    </a:p>
                  </a:txBody>
                  <a:tcPr/>
                </a:tc>
              </a:tr>
              <a:tr h="370840">
                <a:tc>
                  <a:txBody>
                    <a:bodyPr/>
                    <a:lstStyle/>
                    <a:p>
                      <a:endParaRPr kumimoji="1" lang="ja-JP" altLang="en-US" sz="2400" dirty="0">
                        <a:solidFill>
                          <a:schemeClr val="tx1"/>
                        </a:solidFill>
                      </a:endParaRPr>
                    </a:p>
                  </a:txBody>
                  <a:tcPr>
                    <a:lnL w="12700" cap="flat" cmpd="sng" algn="ctr">
                      <a:solidFill>
                        <a:srgbClr val="00B050"/>
                      </a:solidFill>
                      <a:prstDash val="solid"/>
                      <a:round/>
                      <a:headEnd type="none" w="med" len="med"/>
                      <a:tailEnd type="none" w="med" len="med"/>
                    </a:lnL>
                    <a:solidFill>
                      <a:schemeClr val="bg1"/>
                    </a:solidFill>
                  </a:tcPr>
                </a:tc>
                <a:tc>
                  <a:txBody>
                    <a:bodyPr/>
                    <a:lstStyle/>
                    <a:p>
                      <a:r>
                        <a:rPr kumimoji="1" lang="ja-JP" altLang="en-US" sz="2400" dirty="0" smtClean="0">
                          <a:solidFill>
                            <a:schemeClr val="tx1"/>
                          </a:solidFill>
                        </a:rPr>
                        <a:t>公共職業安定所</a:t>
                      </a:r>
                      <a:endParaRPr kumimoji="1" lang="en-US" altLang="ja-JP" sz="2400" dirty="0" smtClean="0">
                        <a:solidFill>
                          <a:schemeClr val="tx1"/>
                        </a:solidFill>
                      </a:endParaRPr>
                    </a:p>
                    <a:p>
                      <a:r>
                        <a:rPr kumimoji="1" lang="ja-JP" altLang="en-US" sz="2400" dirty="0" smtClean="0">
                          <a:solidFill>
                            <a:schemeClr val="tx1"/>
                          </a:solidFill>
                        </a:rPr>
                        <a:t>　（ハローワーク）</a:t>
                      </a:r>
                      <a:endParaRPr kumimoji="1" lang="en-US" altLang="ja-JP" sz="2400" dirty="0" smtClean="0">
                        <a:solidFill>
                          <a:schemeClr val="tx1"/>
                        </a:solidFill>
                      </a:endParaRPr>
                    </a:p>
                    <a:p>
                      <a:r>
                        <a:rPr kumimoji="1" lang="ja-JP" altLang="en-US" sz="2400" dirty="0" smtClean="0">
                          <a:solidFill>
                            <a:schemeClr val="tx1"/>
                          </a:solidFill>
                        </a:rPr>
                        <a:t>　　（専門相談窓口）</a:t>
                      </a:r>
                      <a:endParaRPr kumimoji="1" lang="ja-JP" altLang="en-US" sz="2400" dirty="0">
                        <a:solidFill>
                          <a:schemeClr val="tx1"/>
                        </a:solidFill>
                      </a:endParaRPr>
                    </a:p>
                  </a:txBody>
                  <a:tcPr>
                    <a:lnR w="12700" cap="flat" cmpd="sng" algn="ctr">
                      <a:solidFill>
                        <a:srgbClr val="00B050"/>
                      </a:solidFill>
                      <a:prstDash val="solid"/>
                      <a:round/>
                      <a:headEnd type="none" w="med" len="med"/>
                      <a:tailEnd type="none" w="med" len="med"/>
                    </a:lnR>
                    <a:solidFill>
                      <a:schemeClr val="bg1"/>
                    </a:solidFill>
                  </a:tcPr>
                </a:tc>
              </a:tr>
              <a:tr h="370840">
                <a:tc>
                  <a:txBody>
                    <a:bodyPr/>
                    <a:lstStyle/>
                    <a:p>
                      <a:endParaRPr kumimoji="1" lang="ja-JP" altLang="en-US" sz="2400" dirty="0">
                        <a:solidFill>
                          <a:schemeClr val="tx1"/>
                        </a:solidFill>
                      </a:endParaRPr>
                    </a:p>
                  </a:txBody>
                  <a:tcPr>
                    <a:lnL w="12700" cap="flat" cmpd="sng" algn="ctr">
                      <a:solidFill>
                        <a:srgbClr val="00B050"/>
                      </a:solidFill>
                      <a:prstDash val="solid"/>
                      <a:round/>
                      <a:headEnd type="none" w="med" len="med"/>
                      <a:tailEnd type="none" w="med" len="med"/>
                    </a:lnL>
                    <a:solidFill>
                      <a:schemeClr val="bg1"/>
                    </a:solidFill>
                  </a:tcPr>
                </a:tc>
                <a:tc>
                  <a:txBody>
                    <a:bodyPr/>
                    <a:lstStyle/>
                    <a:p>
                      <a:r>
                        <a:rPr kumimoji="1" lang="ja-JP" altLang="en-US" sz="2400" dirty="0" smtClean="0">
                          <a:solidFill>
                            <a:schemeClr val="tx1"/>
                          </a:solidFill>
                        </a:rPr>
                        <a:t>障害者職業センター</a:t>
                      </a:r>
                      <a:endParaRPr kumimoji="1" lang="ja-JP" altLang="en-US" sz="2400" dirty="0">
                        <a:solidFill>
                          <a:schemeClr val="tx1"/>
                        </a:solidFill>
                      </a:endParaRPr>
                    </a:p>
                  </a:txBody>
                  <a:tcPr>
                    <a:lnR w="12700" cap="flat" cmpd="sng" algn="ctr">
                      <a:solidFill>
                        <a:srgbClr val="00B050"/>
                      </a:solidFill>
                      <a:prstDash val="solid"/>
                      <a:round/>
                      <a:headEnd type="none" w="med" len="med"/>
                      <a:tailEnd type="none" w="med" len="med"/>
                    </a:lnR>
                    <a:solidFill>
                      <a:schemeClr val="bg1"/>
                    </a:solidFill>
                  </a:tcPr>
                </a:tc>
              </a:tr>
              <a:tr h="370840">
                <a:tc>
                  <a:txBody>
                    <a:bodyPr/>
                    <a:lstStyle/>
                    <a:p>
                      <a:endParaRPr kumimoji="1" lang="ja-JP" altLang="en-US" sz="2400" dirty="0">
                        <a:solidFill>
                          <a:schemeClr val="tx1"/>
                        </a:solidFill>
                      </a:endParaRPr>
                    </a:p>
                  </a:txBody>
                  <a:tcPr>
                    <a:lnL w="12700" cap="flat" cmpd="sng" algn="ctr">
                      <a:solidFill>
                        <a:srgbClr val="00B050"/>
                      </a:solidFill>
                      <a:prstDash val="solid"/>
                      <a:round/>
                      <a:headEnd type="none" w="med" len="med"/>
                      <a:tailEnd type="none" w="med" len="med"/>
                    </a:lnL>
                    <a:solidFill>
                      <a:schemeClr val="bg1"/>
                    </a:solidFill>
                  </a:tcPr>
                </a:tc>
                <a:tc>
                  <a:txBody>
                    <a:bodyPr/>
                    <a:lstStyle/>
                    <a:p>
                      <a:r>
                        <a:rPr kumimoji="1" lang="ja-JP" altLang="en-US" sz="2400" dirty="0" smtClean="0">
                          <a:solidFill>
                            <a:schemeClr val="tx1"/>
                          </a:solidFill>
                        </a:rPr>
                        <a:t>総合支援法による</a:t>
                      </a:r>
                      <a:endParaRPr kumimoji="1" lang="en-US" altLang="ja-JP" sz="2400" dirty="0" smtClean="0">
                        <a:solidFill>
                          <a:schemeClr val="tx1"/>
                        </a:solidFill>
                      </a:endParaRPr>
                    </a:p>
                    <a:p>
                      <a:r>
                        <a:rPr kumimoji="1" lang="ja-JP" altLang="en-US" sz="2400" dirty="0" smtClean="0">
                          <a:solidFill>
                            <a:schemeClr val="tx1"/>
                          </a:solidFill>
                        </a:rPr>
                        <a:t>　障害福祉サービス</a:t>
                      </a:r>
                      <a:endParaRPr kumimoji="1" lang="ja-JP" altLang="en-US" sz="2400" dirty="0">
                        <a:solidFill>
                          <a:schemeClr val="tx1"/>
                        </a:solidFill>
                      </a:endParaRPr>
                    </a:p>
                  </a:txBody>
                  <a:tcPr>
                    <a:lnR w="12700" cap="flat" cmpd="sng" algn="ctr">
                      <a:solidFill>
                        <a:srgbClr val="00B050"/>
                      </a:solidFill>
                      <a:prstDash val="solid"/>
                      <a:round/>
                      <a:headEnd type="none" w="med" len="med"/>
                      <a:tailEnd type="none" w="med" len="med"/>
                    </a:lnR>
                    <a:solidFill>
                      <a:schemeClr val="bg1"/>
                    </a:solidFill>
                  </a:tcPr>
                </a:tc>
              </a:tr>
              <a:tr h="370840">
                <a:tc>
                  <a:txBody>
                    <a:bodyPr/>
                    <a:lstStyle/>
                    <a:p>
                      <a:endParaRPr kumimoji="1" lang="ja-JP" altLang="en-US" sz="2400" dirty="0">
                        <a:solidFill>
                          <a:schemeClr val="tx1"/>
                        </a:solidFill>
                      </a:endParaRPr>
                    </a:p>
                  </a:txBody>
                  <a:tcPr>
                    <a:lnL w="12700" cap="flat" cmpd="sng" algn="ctr">
                      <a:solidFill>
                        <a:srgbClr val="00B050"/>
                      </a:solidFill>
                      <a:prstDash val="solid"/>
                      <a:round/>
                      <a:headEnd type="none" w="med" len="med"/>
                      <a:tailEnd type="none" w="med" len="med"/>
                    </a:lnL>
                    <a:lnB w="12700" cap="flat" cmpd="sng" algn="ctr">
                      <a:solidFill>
                        <a:srgbClr val="00B050"/>
                      </a:solidFill>
                      <a:prstDash val="solid"/>
                      <a:round/>
                      <a:headEnd type="none" w="med" len="med"/>
                      <a:tailEnd type="none" w="med" len="med"/>
                    </a:lnB>
                    <a:solidFill>
                      <a:schemeClr val="bg1"/>
                    </a:solidFill>
                  </a:tcPr>
                </a:tc>
                <a:tc>
                  <a:txBody>
                    <a:bodyPr/>
                    <a:lstStyle/>
                    <a:p>
                      <a:r>
                        <a:rPr kumimoji="1" lang="ja-JP" altLang="en-US" sz="2400" dirty="0" smtClean="0">
                          <a:solidFill>
                            <a:schemeClr val="tx1"/>
                          </a:solidFill>
                        </a:rPr>
                        <a:t>ＮＰＯ・その他</a:t>
                      </a:r>
                      <a:endParaRPr kumimoji="1" lang="ja-JP" altLang="en-US" sz="2400" dirty="0">
                        <a:solidFill>
                          <a:schemeClr val="tx1"/>
                        </a:solidFill>
                      </a:endParaRPr>
                    </a:p>
                  </a:txBody>
                  <a:tcPr>
                    <a:lnR w="12700" cap="flat" cmpd="sng" algn="ctr">
                      <a:solidFill>
                        <a:srgbClr val="00B050"/>
                      </a:solidFill>
                      <a:prstDash val="solid"/>
                      <a:round/>
                      <a:headEnd type="none" w="med" len="med"/>
                      <a:tailEnd type="none" w="med" len="med"/>
                    </a:lnR>
                    <a:lnB w="12700" cap="flat" cmpd="sng" algn="ctr">
                      <a:solidFill>
                        <a:srgbClr val="00B050"/>
                      </a:solidFill>
                      <a:prstDash val="solid"/>
                      <a:round/>
                      <a:headEnd type="none" w="med" len="med"/>
                      <a:tailEnd type="none" w="med" len="med"/>
                    </a:lnB>
                    <a:solidFill>
                      <a:schemeClr val="bg1"/>
                    </a:solidFill>
                  </a:tcPr>
                </a:tc>
              </a:tr>
            </a:tbl>
          </a:graphicData>
        </a:graphic>
      </p:graphicFrame>
      <p:sp>
        <p:nvSpPr>
          <p:cNvPr id="28718" name="テキスト ボックス 12"/>
          <p:cNvSpPr txBox="1">
            <a:spLocks noChangeArrowheads="1"/>
          </p:cNvSpPr>
          <p:nvPr/>
        </p:nvSpPr>
        <p:spPr bwMode="auto">
          <a:xfrm>
            <a:off x="5342021" y="5286879"/>
            <a:ext cx="3425539" cy="1359950"/>
          </a:xfrm>
          <a:prstGeom prst="rect">
            <a:avLst/>
          </a:prstGeom>
          <a:noFill/>
          <a:ln w="9525">
            <a:solidFill>
              <a:srgbClr val="00B050"/>
            </a:solidFill>
            <a:miter lim="800000"/>
            <a:headEnd/>
            <a:tailEnd/>
          </a:ln>
        </p:spPr>
        <p:txBody>
          <a:bodyPr anchor="ctr"/>
          <a:lstStyle/>
          <a:p>
            <a:pPr fontAlgn="auto">
              <a:spcBef>
                <a:spcPts val="0"/>
              </a:spcBef>
              <a:spcAft>
                <a:spcPts val="0"/>
              </a:spcAft>
              <a:defRPr/>
            </a:pPr>
            <a:r>
              <a:rPr lang="ja-JP" altLang="en-US" sz="2000" dirty="0">
                <a:latin typeface="+mn-lt"/>
                <a:ea typeface="+mn-ea"/>
              </a:rPr>
              <a:t>精神障害者保健福祉手帳</a:t>
            </a:r>
            <a:endParaRPr lang="en-US" altLang="ja-JP" sz="2000" dirty="0">
              <a:latin typeface="+mn-lt"/>
              <a:ea typeface="+mn-ea"/>
            </a:endParaRPr>
          </a:p>
          <a:p>
            <a:pPr fontAlgn="auto">
              <a:spcBef>
                <a:spcPts val="0"/>
              </a:spcBef>
              <a:spcAft>
                <a:spcPts val="0"/>
              </a:spcAft>
              <a:defRPr/>
            </a:pPr>
            <a:r>
              <a:rPr lang="ja-JP" altLang="en-US" sz="2000" dirty="0">
                <a:latin typeface="+mn-lt"/>
                <a:ea typeface="+mn-ea"/>
              </a:rPr>
              <a:t>（なくても、診断書などで利用できるが、手帳があった方がやりやすい）</a:t>
            </a:r>
            <a:endParaRPr lang="en-US" altLang="ja-JP" sz="2000" dirty="0">
              <a:latin typeface="+mn-lt"/>
              <a:ea typeface="+mn-ea"/>
            </a:endParaRPr>
          </a:p>
        </p:txBody>
      </p:sp>
      <p:sp>
        <p:nvSpPr>
          <p:cNvPr id="52271" name="テキスト ボックス 11"/>
          <p:cNvSpPr txBox="1">
            <a:spLocks noChangeArrowheads="1"/>
          </p:cNvSpPr>
          <p:nvPr/>
        </p:nvSpPr>
        <p:spPr bwMode="auto">
          <a:xfrm>
            <a:off x="303297" y="4253122"/>
            <a:ext cx="4280736" cy="2393707"/>
          </a:xfrm>
          <a:prstGeom prst="rect">
            <a:avLst/>
          </a:prstGeom>
          <a:noFill/>
          <a:ln w="9525">
            <a:noFill/>
            <a:miter lim="800000"/>
            <a:headEnd/>
            <a:tailEnd/>
          </a:ln>
        </p:spPr>
        <p:txBody>
          <a:bodyPr anchor="ctr"/>
          <a:lstStyle/>
          <a:p>
            <a:r>
              <a:rPr lang="en-US" altLang="ja-JP" sz="2000" dirty="0" smtClean="0">
                <a:latin typeface="+mn-ea"/>
              </a:rPr>
              <a:t>※</a:t>
            </a:r>
            <a:r>
              <a:rPr lang="ja-JP" altLang="en-US" sz="2000" dirty="0" smtClean="0">
                <a:latin typeface="+mn-ea"/>
              </a:rPr>
              <a:t>必ずしも、就労が当面のゴールになるとは限らない。</a:t>
            </a:r>
            <a:endParaRPr lang="en-US" altLang="ja-JP" sz="2000" dirty="0" smtClean="0">
              <a:latin typeface="+mn-ea"/>
            </a:endParaRPr>
          </a:p>
          <a:p>
            <a:endParaRPr lang="en-US" altLang="ja-JP" sz="2000" dirty="0">
              <a:latin typeface="+mn-ea"/>
            </a:endParaRPr>
          </a:p>
          <a:p>
            <a:r>
              <a:rPr lang="en-US" altLang="ja-JP" sz="2000" dirty="0" smtClean="0">
                <a:latin typeface="+mn-ea"/>
              </a:rPr>
              <a:t>※</a:t>
            </a:r>
            <a:r>
              <a:rPr lang="ja-JP" altLang="en-US" sz="2000" dirty="0">
                <a:latin typeface="+mn-ea"/>
              </a:rPr>
              <a:t>「発達障害」などの告知を受け入れることと、障害者制度の利用を受け入れることとは別の問題。</a:t>
            </a:r>
            <a:endParaRPr lang="en-US" altLang="ja-JP" sz="2000" dirty="0">
              <a:latin typeface="+mn-ea"/>
            </a:endParaRPr>
          </a:p>
        </p:txBody>
      </p:sp>
      <p:sp>
        <p:nvSpPr>
          <p:cNvPr id="13" name="タイトル 1"/>
          <p:cNvSpPr txBox="1">
            <a:spLocks/>
          </p:cNvSpPr>
          <p:nvPr/>
        </p:nvSpPr>
        <p:spPr>
          <a:xfrm>
            <a:off x="447675" y="0"/>
            <a:ext cx="7233285" cy="852382"/>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solidFill>
                  <a:srgbClr val="00B0F0"/>
                </a:solidFill>
                <a:latin typeface="+mj-ea"/>
              </a:rPr>
              <a:t>ひきこもりの就労支援</a:t>
            </a:r>
            <a:endParaRPr lang="ja-JP" altLang="en-US" sz="4000" dirty="0">
              <a:solidFill>
                <a:srgbClr val="00B0F0"/>
              </a:solidFill>
              <a:latin typeface="+mj-ea"/>
            </a:endParaRPr>
          </a:p>
        </p:txBody>
      </p:sp>
      <p:pic>
        <p:nvPicPr>
          <p:cNvPr id="16" name="図 15"/>
          <p:cNvPicPr>
            <a:picLocks noChangeAspect="1"/>
          </p:cNvPicPr>
          <p:nvPr/>
        </p:nvPicPr>
        <p:blipFill>
          <a:blip r:embed="rId2"/>
          <a:stretch>
            <a:fillRect/>
          </a:stretch>
        </p:blipFill>
        <p:spPr>
          <a:xfrm>
            <a:off x="1779790" y="1223962"/>
            <a:ext cx="5584420" cy="493819"/>
          </a:xfrm>
          <a:prstGeom prst="rect">
            <a:avLst/>
          </a:prstGeom>
        </p:spPr>
      </p:pic>
    </p:spTree>
    <p:extLst>
      <p:ext uri="{BB962C8B-B14F-4D97-AF65-F5344CB8AC3E}">
        <p14:creationId xmlns:p14="http://schemas.microsoft.com/office/powerpoint/2010/main" val="58623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nvPr>
        </p:nvGraphicFramePr>
        <p:xfrm>
          <a:off x="539552" y="1268760"/>
          <a:ext cx="7272808" cy="4572000"/>
        </p:xfrm>
        <a:graphic>
          <a:graphicData uri="http://schemas.openxmlformats.org/drawingml/2006/table">
            <a:tbl>
              <a:tblPr firstRow="1" bandRow="1">
                <a:tableStyleId>{93296810-A885-4BE3-A3E7-6D5BEEA58F35}</a:tableStyleId>
              </a:tblPr>
              <a:tblGrid>
                <a:gridCol w="288032"/>
                <a:gridCol w="6984776"/>
              </a:tblGrid>
              <a:tr h="23762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chemeClr val="bg1"/>
                          </a:solidFill>
                          <a:latin typeface="+mj-ea"/>
                          <a:ea typeface="+mj-ea"/>
                        </a:rPr>
                        <a:t>何を望んで相談に来たのか？</a:t>
                      </a:r>
                      <a:endParaRPr kumimoji="1" lang="ja-JP" altLang="en-US" sz="2400" b="0" kern="1200" dirty="0" smtClean="0">
                        <a:solidFill>
                          <a:schemeClr val="bg1"/>
                        </a:solidFill>
                        <a:latin typeface="+mj-ea"/>
                        <a:ea typeface="+mj-ea"/>
                        <a:cs typeface="+mn-cs"/>
                      </a:endParaRPr>
                    </a:p>
                  </a:txBody>
                  <a:tcPr anchor="ctr">
                    <a:solidFill>
                      <a:srgbClr val="FF0000"/>
                    </a:solidFill>
                  </a:tcPr>
                </a:tc>
                <a:tc hMerge="1">
                  <a:txBody>
                    <a:bodyPr/>
                    <a:lstStyle/>
                    <a:p>
                      <a:endParaRPr kumimoji="1" lang="ja-JP" altLang="en-US" dirty="0"/>
                    </a:p>
                  </a:txBody>
                  <a:tcPr/>
                </a:tc>
              </a:tr>
              <a:tr h="190101">
                <a:tc>
                  <a:txBody>
                    <a:bodyPr/>
                    <a:lstStyle/>
                    <a:p>
                      <a:endParaRPr kumimoji="1" lang="ja-JP" altLang="en-US" dirty="0">
                        <a:solidFill>
                          <a:schemeClr val="tx1"/>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rPr>
                        <a:t>相談の目的は何？</a:t>
                      </a:r>
                    </a:p>
                  </a:txBody>
                  <a:tcPr anchor="ctr">
                    <a:solidFill>
                      <a:schemeClr val="bg1"/>
                    </a:solidFill>
                  </a:tcPr>
                </a:tc>
              </a:tr>
              <a:tr h="190101">
                <a:tc>
                  <a:txBody>
                    <a:bodyPr/>
                    <a:lstStyle/>
                    <a:p>
                      <a:endParaRPr kumimoji="1" lang="ja-JP" altLang="en-US">
                        <a:solidFill>
                          <a:schemeClr val="tx1"/>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rPr>
                        <a:t>来談者と本人の関係は？</a:t>
                      </a:r>
                    </a:p>
                  </a:txBody>
                  <a:tcPr anchor="ctr">
                    <a:solidFill>
                      <a:schemeClr val="bg1"/>
                    </a:solidFill>
                  </a:tcPr>
                </a:tc>
              </a:tr>
              <a:tr h="190101">
                <a:tc>
                  <a:txBody>
                    <a:bodyPr/>
                    <a:lstStyle/>
                    <a:p>
                      <a:endParaRPr kumimoji="1" lang="ja-JP" altLang="en-US">
                        <a:solidFill>
                          <a:schemeClr val="tx1"/>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rPr>
                        <a:t>来談者が、今、望んでいることは？</a:t>
                      </a:r>
                    </a:p>
                  </a:txBody>
                  <a:tcPr anchor="ctr">
                    <a:solidFill>
                      <a:schemeClr val="bg1"/>
                    </a:solidFill>
                  </a:tcPr>
                </a:tc>
              </a:tr>
              <a:tr h="190101">
                <a:tc>
                  <a:txBody>
                    <a:bodyPr/>
                    <a:lstStyle/>
                    <a:p>
                      <a:endParaRPr kumimoji="1" lang="ja-JP" altLang="en-US">
                        <a:solidFill>
                          <a:schemeClr val="tx1"/>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rPr>
                        <a:t>それを望んでいるのは、誰？　本人？家族？支援者？</a:t>
                      </a:r>
                    </a:p>
                  </a:txBody>
                  <a:tcPr anchor="ctr">
                    <a:solidFill>
                      <a:schemeClr val="bg1"/>
                    </a:solidFill>
                  </a:tcPr>
                </a:tc>
              </a:tr>
              <a:tr h="190101">
                <a:tc>
                  <a:txBody>
                    <a:bodyPr/>
                    <a:lstStyle/>
                    <a:p>
                      <a:endParaRPr kumimoji="1" lang="ja-JP" altLang="en-US">
                        <a:solidFill>
                          <a:schemeClr val="tx1"/>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rPr>
                        <a:t>でも、望んでいることに答えるのはむずかしいかも？</a:t>
                      </a:r>
                    </a:p>
                  </a:txBody>
                  <a:tcPr anchor="ctr">
                    <a:solidFill>
                      <a:schemeClr val="bg1"/>
                    </a:solidFill>
                  </a:tcPr>
                </a:tc>
              </a:tr>
              <a:tr h="475253">
                <a:tc>
                  <a:txBody>
                    <a:bodyPr/>
                    <a:lstStyle/>
                    <a:p>
                      <a:endParaRPr kumimoji="1" lang="ja-JP" altLang="en-US">
                        <a:solidFill>
                          <a:schemeClr val="tx1"/>
                        </a:solidFill>
                      </a:endParaRPr>
                    </a:p>
                  </a:txBody>
                  <a:tcPr anchor="ctr">
                    <a:solidFill>
                      <a:schemeClr val="bg1"/>
                    </a:solidFill>
                  </a:tcPr>
                </a:tc>
                <a:tc>
                  <a:txBody>
                    <a:bodyPr/>
                    <a:lstStyle/>
                    <a:p>
                      <a:r>
                        <a:rPr lang="ja-JP" altLang="en-US" dirty="0" smtClean="0">
                          <a:solidFill>
                            <a:schemeClr val="tx1"/>
                          </a:solidFill>
                        </a:rPr>
                        <a:t>家族は、働いて欲しいと思っている。</a:t>
                      </a:r>
                      <a:endParaRPr lang="en-US" altLang="ja-JP" dirty="0" smtClean="0">
                        <a:solidFill>
                          <a:schemeClr val="tx1"/>
                        </a:solidFill>
                      </a:endParaRPr>
                    </a:p>
                    <a:p>
                      <a:r>
                        <a:rPr lang="ja-JP" altLang="en-US" dirty="0" smtClean="0">
                          <a:solidFill>
                            <a:schemeClr val="tx1"/>
                          </a:solidFill>
                        </a:rPr>
                        <a:t>本人は、まだ、人とは会いたくないと言っている。</a:t>
                      </a:r>
                      <a:endParaRPr lang="en-US" altLang="ja-JP" dirty="0" smtClean="0">
                        <a:solidFill>
                          <a:schemeClr val="tx1"/>
                        </a:solidFill>
                      </a:endParaRPr>
                    </a:p>
                    <a:p>
                      <a:r>
                        <a:rPr lang="ja-JP" altLang="en-US" dirty="0" smtClean="0">
                          <a:solidFill>
                            <a:schemeClr val="tx1"/>
                          </a:solidFill>
                        </a:rPr>
                        <a:t>就労支援機関は紹介できるけど・・・、本人は行かないよ！</a:t>
                      </a:r>
                    </a:p>
                  </a:txBody>
                  <a:tcPr anchor="ctr">
                    <a:solidFill>
                      <a:schemeClr val="bg1"/>
                    </a:solidFill>
                  </a:tcPr>
                </a:tc>
              </a:tr>
              <a:tr h="190101">
                <a:tc>
                  <a:txBody>
                    <a:bodyPr/>
                    <a:lstStyle/>
                    <a:p>
                      <a:endParaRPr kumimoji="1" lang="ja-JP" altLang="en-US">
                        <a:solidFill>
                          <a:schemeClr val="tx1"/>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rPr>
                        <a:t>じゃあ、「本人がその気になったまた来てください」とお返しする？</a:t>
                      </a:r>
                    </a:p>
                  </a:txBody>
                  <a:tcPr anchor="ctr">
                    <a:solidFill>
                      <a:schemeClr val="bg1"/>
                    </a:solidFill>
                  </a:tcPr>
                </a:tc>
              </a:tr>
              <a:tr h="190101">
                <a:tc>
                  <a:txBody>
                    <a:bodyPr/>
                    <a:lstStyle/>
                    <a:p>
                      <a:endParaRPr kumimoji="1" lang="ja-JP" altLang="en-US" dirty="0">
                        <a:solidFill>
                          <a:schemeClr val="tx1"/>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rPr>
                        <a:t>でも、うち、相談機関だよ。どうする？</a:t>
                      </a:r>
                    </a:p>
                  </a:txBody>
                  <a:tcPr anchor="ctr">
                    <a:solidFill>
                      <a:schemeClr val="bg1"/>
                    </a:solidFill>
                  </a:tcPr>
                </a:tc>
              </a:tr>
              <a:tr h="332677">
                <a:tc>
                  <a:txBody>
                    <a:bodyPr/>
                    <a:lstStyle/>
                    <a:p>
                      <a:endParaRPr kumimoji="1" lang="ja-JP" altLang="en-US">
                        <a:solidFill>
                          <a:schemeClr val="tx1"/>
                        </a:solidFill>
                      </a:endParaRPr>
                    </a:p>
                  </a:txBody>
                  <a:tcPr anchor="ctr">
                    <a:solidFill>
                      <a:schemeClr val="bg1"/>
                    </a:solidFill>
                  </a:tcPr>
                </a:tc>
                <a:tc>
                  <a:txBody>
                    <a:bodyPr/>
                    <a:lstStyle/>
                    <a:p>
                      <a:r>
                        <a:rPr lang="ja-JP" altLang="en-US" dirty="0" smtClean="0">
                          <a:solidFill>
                            <a:schemeClr val="tx1"/>
                          </a:solidFill>
                        </a:rPr>
                        <a:t>とりあえず、就労支援機関を紹介しちゃおうか？</a:t>
                      </a:r>
                      <a:endParaRPr lang="en-US" altLang="ja-JP" dirty="0" smtClean="0">
                        <a:solidFill>
                          <a:schemeClr val="tx1"/>
                        </a:solidFill>
                      </a:endParaRPr>
                    </a:p>
                    <a:p>
                      <a:r>
                        <a:rPr lang="ja-JP" altLang="en-US" dirty="0" smtClean="0">
                          <a:solidFill>
                            <a:schemeClr val="tx1"/>
                          </a:solidFill>
                        </a:rPr>
                        <a:t>情報だけでも、聞いてもらえばいいんじゃない・・。</a:t>
                      </a:r>
                    </a:p>
                  </a:txBody>
                  <a:tcPr anchor="ctr">
                    <a:solidFill>
                      <a:schemeClr val="bg1"/>
                    </a:solidFill>
                  </a:tcPr>
                </a:tc>
              </a:tr>
            </a:tbl>
          </a:graphicData>
        </a:graphic>
      </p:graphicFrame>
      <p:sp>
        <p:nvSpPr>
          <p:cNvPr id="23559" name="テキスト ボックス 6"/>
          <p:cNvSpPr txBox="1">
            <a:spLocks noChangeArrowheads="1"/>
          </p:cNvSpPr>
          <p:nvPr/>
        </p:nvSpPr>
        <p:spPr bwMode="auto">
          <a:xfrm>
            <a:off x="5836444" y="1988840"/>
            <a:ext cx="2655887" cy="369888"/>
          </a:xfrm>
          <a:prstGeom prst="rect">
            <a:avLst/>
          </a:prstGeom>
          <a:solidFill>
            <a:schemeClr val="bg1"/>
          </a:solidFill>
          <a:ln w="9525">
            <a:solidFill>
              <a:srgbClr val="FF0000"/>
            </a:solidFill>
            <a:miter lim="800000"/>
            <a:headEnd/>
            <a:tailEnd/>
          </a:ln>
        </p:spPr>
        <p:txBody>
          <a:bodyPr wrap="none" anchor="ctr">
            <a:spAutoFit/>
          </a:bodyPr>
          <a:lstStyle/>
          <a:p>
            <a:r>
              <a:rPr lang="ja-JP" altLang="en-US" dirty="0"/>
              <a:t>精神疾患の知識が欲しい</a:t>
            </a:r>
          </a:p>
        </p:txBody>
      </p:sp>
      <p:sp>
        <p:nvSpPr>
          <p:cNvPr id="23560" name="テキスト ボックス 7"/>
          <p:cNvSpPr txBox="1">
            <a:spLocks noChangeArrowheads="1"/>
          </p:cNvSpPr>
          <p:nvPr/>
        </p:nvSpPr>
        <p:spPr bwMode="auto">
          <a:xfrm>
            <a:off x="5836444" y="3573016"/>
            <a:ext cx="2655887" cy="368300"/>
          </a:xfrm>
          <a:prstGeom prst="rect">
            <a:avLst/>
          </a:prstGeom>
          <a:solidFill>
            <a:schemeClr val="bg1"/>
          </a:solidFill>
          <a:ln w="9525">
            <a:solidFill>
              <a:srgbClr val="FF0000"/>
            </a:solidFill>
            <a:miter lim="800000"/>
            <a:headEnd/>
            <a:tailEnd/>
          </a:ln>
        </p:spPr>
        <p:txBody>
          <a:bodyPr wrap="none" anchor="ctr">
            <a:spAutoFit/>
          </a:bodyPr>
          <a:lstStyle/>
          <a:p>
            <a:r>
              <a:rPr lang="ja-JP" altLang="en-US" dirty="0"/>
              <a:t>発達障害の知識が欲しい</a:t>
            </a:r>
          </a:p>
        </p:txBody>
      </p:sp>
      <p:sp>
        <p:nvSpPr>
          <p:cNvPr id="23561" name="テキスト ボックス 8"/>
          <p:cNvSpPr txBox="1">
            <a:spLocks noChangeArrowheads="1"/>
          </p:cNvSpPr>
          <p:nvPr/>
        </p:nvSpPr>
        <p:spPr bwMode="auto">
          <a:xfrm>
            <a:off x="5076056" y="5949280"/>
            <a:ext cx="3535362" cy="369887"/>
          </a:xfrm>
          <a:prstGeom prst="rect">
            <a:avLst/>
          </a:prstGeom>
          <a:solidFill>
            <a:schemeClr val="bg1"/>
          </a:solidFill>
          <a:ln w="9525">
            <a:solidFill>
              <a:srgbClr val="FF0000"/>
            </a:solidFill>
            <a:miter lim="800000"/>
            <a:headEnd/>
            <a:tailEnd/>
          </a:ln>
        </p:spPr>
        <p:txBody>
          <a:bodyPr wrap="none" anchor="ctr">
            <a:spAutoFit/>
          </a:bodyPr>
          <a:lstStyle/>
          <a:p>
            <a:r>
              <a:rPr lang="ja-JP" altLang="en-US" dirty="0"/>
              <a:t>医学的な相談ができる機関が必要</a:t>
            </a:r>
          </a:p>
        </p:txBody>
      </p:sp>
      <p:sp>
        <p:nvSpPr>
          <p:cNvPr id="23567" name="タイトル 15"/>
          <p:cNvSpPr>
            <a:spLocks noGrp="1"/>
          </p:cNvSpPr>
          <p:nvPr>
            <p:ph type="title" idx="4294967295"/>
          </p:nvPr>
        </p:nvSpPr>
        <p:spPr>
          <a:xfrm>
            <a:off x="577056" y="-34925"/>
            <a:ext cx="7915275" cy="908050"/>
          </a:xfrm>
        </p:spPr>
        <p:txBody>
          <a:bodyPr>
            <a:normAutofit/>
          </a:bodyPr>
          <a:lstStyle/>
          <a:p>
            <a:r>
              <a:rPr lang="ja-JP" altLang="en-US" sz="3200" dirty="0" smtClean="0">
                <a:solidFill>
                  <a:srgbClr val="00B0F0"/>
                </a:solidFill>
                <a:latin typeface="+mj-ea"/>
              </a:rPr>
              <a:t>ということで、相談にこられましたが・・</a:t>
            </a:r>
          </a:p>
        </p:txBody>
      </p:sp>
      <p:pic>
        <p:nvPicPr>
          <p:cNvPr id="17" name="図 16" descr="CTE061.gif"/>
          <p:cNvPicPr>
            <a:picLocks noChangeAspect="1"/>
          </p:cNvPicPr>
          <p:nvPr/>
        </p:nvPicPr>
        <p:blipFill>
          <a:blip r:embed="rId2" cstate="print"/>
          <a:stretch>
            <a:fillRect/>
          </a:stretch>
        </p:blipFill>
        <p:spPr>
          <a:xfrm>
            <a:off x="7164388" y="4293096"/>
            <a:ext cx="1145614" cy="1518727"/>
          </a:xfrm>
          <a:prstGeom prst="rect">
            <a:avLst/>
          </a:prstGeom>
        </p:spPr>
      </p:pic>
    </p:spTree>
    <p:extLst>
      <p:ext uri="{BB962C8B-B14F-4D97-AF65-F5344CB8AC3E}">
        <p14:creationId xmlns:p14="http://schemas.microsoft.com/office/powerpoint/2010/main" val="4127480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50825" y="1628775"/>
          <a:ext cx="4608512" cy="4389120"/>
        </p:xfrm>
        <a:graphic>
          <a:graphicData uri="http://schemas.openxmlformats.org/drawingml/2006/table">
            <a:tbl>
              <a:tblPr firstRow="1" bandRow="1">
                <a:tableStyleId>{5C22544A-7EE6-4342-B048-85BDC9FD1C3A}</a:tableStyleId>
              </a:tblPr>
              <a:tblGrid>
                <a:gridCol w="4608512"/>
              </a:tblGrid>
              <a:tr h="445477">
                <a:tc>
                  <a:txBody>
                    <a:bodyPr/>
                    <a:lstStyle/>
                    <a:p>
                      <a:r>
                        <a:rPr kumimoji="1" lang="ja-JP" altLang="en-US" sz="1800" b="0" dirty="0" smtClean="0">
                          <a:solidFill>
                            <a:schemeClr val="tx1"/>
                          </a:solidFill>
                          <a:latin typeface="+mn-ea"/>
                          <a:ea typeface="+mn-ea"/>
                        </a:rPr>
                        <a:t>どこか外に出て欲しい</a:t>
                      </a:r>
                      <a:endParaRPr kumimoji="1" lang="en-US" altLang="ja-JP" sz="1800" b="0" dirty="0" smtClean="0">
                        <a:solidFill>
                          <a:schemeClr val="tx1"/>
                        </a:solidFill>
                        <a:latin typeface="+mn-ea"/>
                        <a:ea typeface="+mn-ea"/>
                      </a:endParaRPr>
                    </a:p>
                    <a:p>
                      <a:r>
                        <a:rPr kumimoji="1" lang="ja-JP" altLang="en-US" sz="1800" b="0" dirty="0" smtClean="0">
                          <a:solidFill>
                            <a:schemeClr val="tx1"/>
                          </a:solidFill>
                          <a:latin typeface="+mn-ea"/>
                          <a:ea typeface="+mn-ea"/>
                        </a:rPr>
                        <a:t>本人の行き場所は無いか</a:t>
                      </a:r>
                      <a:endParaRPr kumimoji="1" lang="en-US" altLang="ja-JP" sz="1800" b="0" dirty="0" smtClean="0">
                        <a:solidFill>
                          <a:schemeClr val="tx1"/>
                        </a:solidFill>
                        <a:latin typeface="+mn-ea"/>
                        <a:ea typeface="+mn-ea"/>
                      </a:endParaRPr>
                    </a:p>
                    <a:p>
                      <a:r>
                        <a:rPr kumimoji="1" lang="ja-JP" altLang="en-US" sz="1800" b="0" dirty="0" smtClean="0">
                          <a:solidFill>
                            <a:schemeClr val="tx1"/>
                          </a:solidFill>
                          <a:latin typeface="+mn-ea"/>
                          <a:ea typeface="+mn-ea"/>
                        </a:rPr>
                        <a:t>同じような当事者の集まりはないか</a:t>
                      </a:r>
                      <a:endParaRPr kumimoji="1" lang="en-US" altLang="ja-JP" sz="1800" b="0" dirty="0" smtClean="0">
                        <a:solidFill>
                          <a:schemeClr val="tx1"/>
                        </a:solidFill>
                        <a:latin typeface="+mn-ea"/>
                        <a:ea typeface="+mn-ea"/>
                      </a:endParaRPr>
                    </a:p>
                    <a:p>
                      <a:r>
                        <a:rPr kumimoji="1" lang="ja-JP" altLang="en-US" sz="1800" b="0" dirty="0" smtClean="0">
                          <a:solidFill>
                            <a:schemeClr val="tx1"/>
                          </a:solidFill>
                          <a:latin typeface="+mn-ea"/>
                          <a:ea typeface="+mn-ea"/>
                        </a:rPr>
                        <a:t>同じような立場の家族の集まりはないか</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r h="445477">
                <a:tc>
                  <a:txBody>
                    <a:bodyPr/>
                    <a:lstStyle/>
                    <a:p>
                      <a:r>
                        <a:rPr kumimoji="1" lang="ja-JP" altLang="en-US" sz="1800" b="0" dirty="0" smtClean="0">
                          <a:solidFill>
                            <a:schemeClr val="tx1"/>
                          </a:solidFill>
                          <a:latin typeface="+mn-ea"/>
                          <a:ea typeface="+mn-ea"/>
                        </a:rPr>
                        <a:t>病気でないか</a:t>
                      </a:r>
                      <a:endParaRPr kumimoji="1" lang="en-US" altLang="ja-JP" sz="1800" b="0" dirty="0" smtClean="0">
                        <a:solidFill>
                          <a:schemeClr val="tx1"/>
                        </a:solidFill>
                        <a:latin typeface="+mn-ea"/>
                        <a:ea typeface="+mn-ea"/>
                      </a:endParaRPr>
                    </a:p>
                    <a:p>
                      <a:r>
                        <a:rPr kumimoji="1" lang="ja-JP" altLang="en-US" sz="1800" b="0" dirty="0" smtClean="0">
                          <a:solidFill>
                            <a:schemeClr val="tx1"/>
                          </a:solidFill>
                          <a:latin typeface="+mn-ea"/>
                          <a:ea typeface="+mn-ea"/>
                        </a:rPr>
                        <a:t>精神科に急いで連れて行った方がよいか</a:t>
                      </a:r>
                      <a:endParaRPr kumimoji="1" lang="ja-JP" altLang="en-US" sz="1800" b="0" dirty="0">
                        <a:solidFill>
                          <a:schemeClr val="tx1"/>
                        </a:solidFill>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r h="1026533">
                <a:tc>
                  <a:txBody>
                    <a:bodyPr/>
                    <a:lstStyle/>
                    <a:p>
                      <a:r>
                        <a:rPr kumimoji="1" lang="ja-JP" altLang="en-US" sz="1800" b="0" dirty="0" smtClean="0">
                          <a:solidFill>
                            <a:schemeClr val="tx1"/>
                          </a:solidFill>
                          <a:latin typeface="+mn-ea"/>
                          <a:ea typeface="+mn-ea"/>
                        </a:rPr>
                        <a:t>夜中に大きな声を出す</a:t>
                      </a:r>
                      <a:endParaRPr kumimoji="1" lang="en-US" altLang="ja-JP" sz="1800" b="0" dirty="0" smtClean="0">
                        <a:solidFill>
                          <a:schemeClr val="tx1"/>
                        </a:solidFill>
                        <a:latin typeface="+mn-ea"/>
                        <a:ea typeface="+mn-ea"/>
                      </a:endParaRPr>
                    </a:p>
                    <a:p>
                      <a:r>
                        <a:rPr kumimoji="1" lang="ja-JP" altLang="en-US" sz="1800" b="0" dirty="0" smtClean="0">
                          <a:solidFill>
                            <a:schemeClr val="tx1"/>
                          </a:solidFill>
                          <a:latin typeface="+mn-ea"/>
                          <a:ea typeface="+mn-ea"/>
                        </a:rPr>
                        <a:t>家族に暴力や暴言がある</a:t>
                      </a:r>
                      <a:endParaRPr kumimoji="1" lang="en-US" altLang="ja-JP" sz="1800" b="0" dirty="0" smtClean="0">
                        <a:solidFill>
                          <a:schemeClr val="tx1"/>
                        </a:solidFill>
                        <a:latin typeface="+mn-ea"/>
                        <a:ea typeface="+mn-ea"/>
                      </a:endParaRPr>
                    </a:p>
                    <a:p>
                      <a:r>
                        <a:rPr kumimoji="1" lang="ja-JP" altLang="en-US" sz="1800" b="0" dirty="0" smtClean="0">
                          <a:solidFill>
                            <a:schemeClr val="tx1"/>
                          </a:solidFill>
                          <a:latin typeface="+mn-ea"/>
                          <a:ea typeface="+mn-ea"/>
                        </a:rPr>
                        <a:t>こだわりが強くて、家族を巻き込む</a:t>
                      </a:r>
                      <a:endParaRPr kumimoji="1" lang="en-US" altLang="ja-JP" sz="1800" b="0" dirty="0" smtClean="0">
                        <a:solidFill>
                          <a:schemeClr val="tx1"/>
                        </a:solidFill>
                        <a:latin typeface="+mn-ea"/>
                        <a:ea typeface="+mn-ea"/>
                      </a:endParaRPr>
                    </a:p>
                    <a:p>
                      <a:r>
                        <a:rPr kumimoji="1" lang="ja-JP" altLang="en-US" sz="1800" b="0" dirty="0" smtClean="0">
                          <a:solidFill>
                            <a:schemeClr val="tx1"/>
                          </a:solidFill>
                          <a:latin typeface="+mn-ea"/>
                          <a:ea typeface="+mn-ea"/>
                        </a:rPr>
                        <a:t>浪費をして困る</a:t>
                      </a:r>
                      <a:endParaRPr kumimoji="1" lang="en-US" altLang="ja-JP" sz="1800" b="0" dirty="0" smtClean="0">
                        <a:solidFill>
                          <a:schemeClr val="tx1"/>
                        </a:solidFill>
                        <a:latin typeface="+mn-ea"/>
                        <a:ea typeface="+mn-ea"/>
                      </a:endParaRPr>
                    </a:p>
                    <a:p>
                      <a:r>
                        <a:rPr kumimoji="1" lang="ja-JP" altLang="en-US" sz="1800" b="0" dirty="0" smtClean="0">
                          <a:solidFill>
                            <a:schemeClr val="tx1"/>
                          </a:solidFill>
                          <a:latin typeface="+mn-ea"/>
                          <a:ea typeface="+mn-ea"/>
                        </a:rPr>
                        <a:t>近所とトラブルが起きている</a:t>
                      </a:r>
                      <a:endParaRPr kumimoji="1" lang="ja-JP" altLang="en-US" sz="1800" b="0" dirty="0">
                        <a:solidFill>
                          <a:schemeClr val="tx1"/>
                        </a:solidFill>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r h="251791">
                <a:tc>
                  <a:txBody>
                    <a:bodyPr/>
                    <a:lstStyle/>
                    <a:p>
                      <a:r>
                        <a:rPr kumimoji="1" lang="ja-JP" altLang="en-US" sz="1800" b="0" dirty="0" smtClean="0">
                          <a:solidFill>
                            <a:schemeClr val="tx1"/>
                          </a:solidFill>
                          <a:latin typeface="+mn-ea"/>
                          <a:ea typeface="+mn-ea"/>
                        </a:rPr>
                        <a:t>仕事してほしい</a:t>
                      </a:r>
                      <a:endParaRPr kumimoji="1" lang="ja-JP" altLang="en-US" sz="1800" b="0" dirty="0">
                        <a:solidFill>
                          <a:schemeClr val="tx1"/>
                        </a:solidFill>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r h="251791">
                <a:tc>
                  <a:txBody>
                    <a:bodyPr/>
                    <a:lstStyle/>
                    <a:p>
                      <a:r>
                        <a:rPr kumimoji="1" lang="ja-JP" altLang="en-US" sz="1800" b="0" dirty="0" smtClean="0">
                          <a:solidFill>
                            <a:schemeClr val="tx1"/>
                          </a:solidFill>
                          <a:latin typeface="+mn-ea"/>
                          <a:ea typeface="+mn-ea"/>
                        </a:rPr>
                        <a:t>経済的に苦しい</a:t>
                      </a:r>
                      <a:endParaRPr kumimoji="1" lang="ja-JP" altLang="en-US" sz="1800" b="0" dirty="0">
                        <a:solidFill>
                          <a:schemeClr val="tx1"/>
                        </a:solidFill>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r h="251791">
                <a:tc>
                  <a:txBody>
                    <a:bodyPr/>
                    <a:lstStyle/>
                    <a:p>
                      <a:r>
                        <a:rPr kumimoji="1" lang="ja-JP" altLang="en-US" sz="1800" b="0" dirty="0" smtClean="0">
                          <a:solidFill>
                            <a:schemeClr val="tx1"/>
                          </a:solidFill>
                          <a:latin typeface="+mn-ea"/>
                          <a:ea typeface="+mn-ea"/>
                        </a:rPr>
                        <a:t>今は良いが、将来が心配</a:t>
                      </a:r>
                      <a:endParaRPr kumimoji="1" lang="ja-JP" altLang="en-US" sz="1800" b="0" dirty="0">
                        <a:solidFill>
                          <a:schemeClr val="tx1"/>
                        </a:solidFill>
                        <a:latin typeface="+mn-ea"/>
                        <a:ea typeface="+mn-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bl>
          </a:graphicData>
        </a:graphic>
      </p:graphicFrame>
      <p:graphicFrame>
        <p:nvGraphicFramePr>
          <p:cNvPr id="8" name="表 7"/>
          <p:cNvGraphicFramePr>
            <a:graphicFrameLocks noGrp="1"/>
          </p:cNvGraphicFramePr>
          <p:nvPr>
            <p:extLst/>
          </p:nvPr>
        </p:nvGraphicFramePr>
        <p:xfrm>
          <a:off x="5364088" y="1256348"/>
          <a:ext cx="3372544" cy="2494280"/>
        </p:xfrm>
        <a:graphic>
          <a:graphicData uri="http://schemas.openxmlformats.org/drawingml/2006/table">
            <a:tbl>
              <a:tblPr bandRow="1">
                <a:tableStyleId>{5C22544A-7EE6-4342-B048-85BDC9FD1C3A}</a:tableStyleId>
              </a:tblPr>
              <a:tblGrid>
                <a:gridCol w="3372544"/>
              </a:tblGrid>
              <a:tr h="370840">
                <a:tc>
                  <a:txBody>
                    <a:bodyPr/>
                    <a:lstStyle/>
                    <a:p>
                      <a:r>
                        <a:rPr kumimoji="1" lang="ja-JP" altLang="en-US" sz="1800" dirty="0" smtClean="0"/>
                        <a:t>他の兄弟と仲が悪い</a:t>
                      </a:r>
                      <a:endParaRPr kumimoji="1" lang="ja-JP" altLang="en-US" sz="18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r>
              <a:tr h="370840">
                <a:tc>
                  <a:txBody>
                    <a:bodyPr/>
                    <a:lstStyle/>
                    <a:p>
                      <a:r>
                        <a:rPr kumimoji="1" lang="ja-JP" altLang="en-US" sz="1800" dirty="0" smtClean="0"/>
                        <a:t>親戚がうるさい</a:t>
                      </a:r>
                      <a:endParaRPr kumimoji="1" lang="ja-JP" altLang="en-US" sz="18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r>
              <a:tr h="370840">
                <a:tc>
                  <a:txBody>
                    <a:bodyPr/>
                    <a:lstStyle/>
                    <a:p>
                      <a:r>
                        <a:rPr kumimoji="1" lang="ja-JP" altLang="en-US" sz="1800" dirty="0" smtClean="0"/>
                        <a:t>夫（妻）が協力してくれない</a:t>
                      </a:r>
                      <a:endParaRPr kumimoji="1" lang="ja-JP" altLang="en-US" sz="18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r>
              <a:tr h="370840">
                <a:tc>
                  <a:txBody>
                    <a:bodyPr/>
                    <a:lstStyle/>
                    <a:p>
                      <a:r>
                        <a:rPr kumimoji="1" lang="ja-JP" altLang="en-US" sz="1800" dirty="0" smtClean="0"/>
                        <a:t>「逃げたい」</a:t>
                      </a:r>
                      <a:endParaRPr kumimoji="1" lang="ja-JP" altLang="en-US" sz="18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r>
              <a:tr h="370840">
                <a:tc>
                  <a:txBody>
                    <a:bodyPr/>
                    <a:lstStyle/>
                    <a:p>
                      <a:r>
                        <a:rPr kumimoji="1" lang="ja-JP" altLang="en-US" sz="1800" dirty="0" smtClean="0"/>
                        <a:t>↑　そういったら、叱られた</a:t>
                      </a:r>
                      <a:endParaRPr kumimoji="1" lang="ja-JP" altLang="en-US" sz="18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r>
              <a:tr h="370840">
                <a:tc>
                  <a:txBody>
                    <a:bodyPr/>
                    <a:lstStyle/>
                    <a:p>
                      <a:r>
                        <a:rPr kumimoji="1" lang="ja-JP" altLang="en-US" sz="1800" dirty="0" smtClean="0"/>
                        <a:t>今のままでよいのに、</a:t>
                      </a:r>
                      <a:endParaRPr kumimoji="1" lang="en-US" altLang="ja-JP" sz="1800" dirty="0" smtClean="0"/>
                    </a:p>
                    <a:p>
                      <a:r>
                        <a:rPr kumimoji="1" lang="ja-JP" altLang="en-US" sz="1800" dirty="0" smtClean="0"/>
                        <a:t>周囲が納得してくれない。</a:t>
                      </a:r>
                      <a:endParaRPr kumimoji="1" lang="ja-JP" altLang="en-US" sz="18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r>
            </a:tbl>
          </a:graphicData>
        </a:graphic>
      </p:graphicFrame>
      <p:sp>
        <p:nvSpPr>
          <p:cNvPr id="9" name="タイトル 15"/>
          <p:cNvSpPr txBox="1">
            <a:spLocks/>
          </p:cNvSpPr>
          <p:nvPr/>
        </p:nvSpPr>
        <p:spPr>
          <a:xfrm>
            <a:off x="611188" y="21273"/>
            <a:ext cx="4826000" cy="851852"/>
          </a:xfrm>
          <a:prstGeom prst="rect">
            <a:avLst/>
          </a:prstGeom>
        </p:spPr>
        <p:txBody>
          <a:bodyPr anchor="ctr"/>
          <a:lstStyle/>
          <a:p>
            <a:pPr eaLnBrk="0" hangingPunct="0">
              <a:defRPr/>
            </a:pPr>
            <a:r>
              <a:rPr lang="ja-JP" altLang="en-US" sz="3600" dirty="0">
                <a:solidFill>
                  <a:srgbClr val="00B0F0"/>
                </a:solidFill>
                <a:latin typeface="+mj-ea"/>
                <a:ea typeface="+mj-ea"/>
                <a:cs typeface="+mj-cs"/>
              </a:rPr>
              <a:t>家族の思いは　？</a:t>
            </a:r>
          </a:p>
        </p:txBody>
      </p:sp>
      <p:graphicFrame>
        <p:nvGraphicFramePr>
          <p:cNvPr id="12" name="表 11"/>
          <p:cNvGraphicFramePr>
            <a:graphicFrameLocks noGrp="1"/>
          </p:cNvGraphicFramePr>
          <p:nvPr>
            <p:extLst/>
          </p:nvPr>
        </p:nvGraphicFramePr>
        <p:xfrm>
          <a:off x="4572000" y="5373688"/>
          <a:ext cx="3552056" cy="1097280"/>
        </p:xfrm>
        <a:graphic>
          <a:graphicData uri="http://schemas.openxmlformats.org/drawingml/2006/table">
            <a:tbl>
              <a:tblPr bandRow="1">
                <a:tableStyleId>{5C22544A-7EE6-4342-B048-85BDC9FD1C3A}</a:tableStyleId>
              </a:tblPr>
              <a:tblGrid>
                <a:gridCol w="3552056"/>
              </a:tblGrid>
              <a:tr h="251083">
                <a:tc>
                  <a:txBody>
                    <a:bodyPr/>
                    <a:lstStyle/>
                    <a:p>
                      <a:r>
                        <a:rPr kumimoji="1" lang="ja-JP" altLang="en-US" dirty="0" smtClean="0"/>
                        <a:t>独りの時間が欲しい</a:t>
                      </a:r>
                      <a:endParaRPr kumimoji="1" lang="ja-JP" altLang="en-US"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r>
              <a:tr h="251083">
                <a:tc>
                  <a:txBody>
                    <a:bodyPr/>
                    <a:lstStyle/>
                    <a:p>
                      <a:r>
                        <a:rPr kumimoji="1" lang="ja-JP" altLang="en-US" dirty="0" smtClean="0"/>
                        <a:t>穏やかに暮らしたい</a:t>
                      </a:r>
                      <a:endParaRPr kumimoji="1" lang="ja-JP" altLang="en-US"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r>
              <a:tr h="251083">
                <a:tc>
                  <a:txBody>
                    <a:bodyPr/>
                    <a:lstStyle/>
                    <a:p>
                      <a:r>
                        <a:rPr kumimoji="1" lang="ja-JP" altLang="en-US" dirty="0" smtClean="0"/>
                        <a:t>どうして良いのか分からない</a:t>
                      </a:r>
                      <a:endParaRPr kumimoji="1" lang="ja-JP" altLang="en-US"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r>
            </a:tbl>
          </a:graphicData>
        </a:graphic>
      </p:graphicFrame>
      <p:pic>
        <p:nvPicPr>
          <p:cNvPr id="24621" name="図 6" descr="PFK003.wmf"/>
          <p:cNvPicPr>
            <a:picLocks noChangeAspect="1"/>
          </p:cNvPicPr>
          <p:nvPr/>
        </p:nvPicPr>
        <p:blipFill>
          <a:blip r:embed="rId2" cstate="print"/>
          <a:srcRect/>
          <a:stretch>
            <a:fillRect/>
          </a:stretch>
        </p:blipFill>
        <p:spPr bwMode="auto">
          <a:xfrm>
            <a:off x="4067175" y="908050"/>
            <a:ext cx="1084263" cy="1595438"/>
          </a:xfrm>
          <a:prstGeom prst="rect">
            <a:avLst/>
          </a:prstGeom>
          <a:noFill/>
          <a:ln w="9525">
            <a:noFill/>
            <a:miter lim="800000"/>
            <a:headEnd/>
            <a:tailEnd/>
          </a:ln>
        </p:spPr>
      </p:pic>
      <p:pic>
        <p:nvPicPr>
          <p:cNvPr id="24622" name="図 10" descr="PFJ003.wmf"/>
          <p:cNvPicPr>
            <a:picLocks noChangeAspect="1"/>
          </p:cNvPicPr>
          <p:nvPr/>
        </p:nvPicPr>
        <p:blipFill>
          <a:blip r:embed="rId3" cstate="print"/>
          <a:srcRect/>
          <a:stretch>
            <a:fillRect/>
          </a:stretch>
        </p:blipFill>
        <p:spPr bwMode="auto">
          <a:xfrm>
            <a:off x="7235825" y="3933825"/>
            <a:ext cx="1185863" cy="1614488"/>
          </a:xfrm>
          <a:prstGeom prst="rect">
            <a:avLst/>
          </a:prstGeom>
          <a:noFill/>
          <a:ln w="9525">
            <a:noFill/>
            <a:miter lim="800000"/>
            <a:headEnd/>
            <a:tailEnd/>
          </a:ln>
        </p:spPr>
      </p:pic>
    </p:spTree>
    <p:extLst>
      <p:ext uri="{BB962C8B-B14F-4D97-AF65-F5344CB8AC3E}">
        <p14:creationId xmlns:p14="http://schemas.microsoft.com/office/powerpoint/2010/main" val="801072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683568" y="1104331"/>
          <a:ext cx="5616624" cy="4145280"/>
        </p:xfrm>
        <a:graphic>
          <a:graphicData uri="http://schemas.openxmlformats.org/drawingml/2006/table">
            <a:tbl>
              <a:tblPr bandRow="1">
                <a:tableStyleId>{93296810-A885-4BE3-A3E7-6D5BEEA58F35}</a:tableStyleId>
              </a:tblPr>
              <a:tblGrid>
                <a:gridCol w="486221"/>
                <a:gridCol w="5130403"/>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mj-ea"/>
                          <a:ea typeface="+mj-ea"/>
                        </a:rPr>
                        <a:t>自宅にひきこもっている</a:t>
                      </a:r>
                      <a:endParaRPr kumimoji="1" lang="ja-JP" altLang="en-US" sz="2400" dirty="0">
                        <a:latin typeface="+mj-ea"/>
                        <a:ea typeface="+mj-ea"/>
                      </a:endParaRPr>
                    </a:p>
                  </a:txBody>
                  <a:tcPr>
                    <a:solidFill>
                      <a:schemeClr val="bg1"/>
                    </a:solidFill>
                  </a:tcPr>
                </a:tc>
                <a:tc hMerge="1">
                  <a:txBody>
                    <a:bodyPr/>
                    <a:lstStyle/>
                    <a:p>
                      <a:endParaRPr kumimoji="1" lang="ja-JP" altLang="en-US" dirty="0"/>
                    </a:p>
                  </a:txBody>
                  <a:tcPr/>
                </a:tc>
              </a:tr>
              <a:tr h="370840">
                <a:tc>
                  <a:txBody>
                    <a:bodyPr/>
                    <a:lstStyle/>
                    <a:p>
                      <a:endParaRPr kumimoji="1" lang="ja-JP" altLang="en-US" sz="2400">
                        <a:latin typeface="+mn-ea"/>
                        <a:ea typeface="+mn-ea"/>
                      </a:endParaRPr>
                    </a:p>
                  </a:txBody>
                  <a:tcPr>
                    <a:solidFill>
                      <a:schemeClr val="bg1"/>
                    </a:solidFill>
                  </a:tcPr>
                </a:tc>
                <a:tc>
                  <a:txBody>
                    <a:bodyPr/>
                    <a:lstStyle/>
                    <a:p>
                      <a:r>
                        <a:rPr lang="ja-JP" altLang="en-US" sz="2000" dirty="0" smtClean="0">
                          <a:latin typeface="+mn-ea"/>
                          <a:ea typeface="+mn-ea"/>
                        </a:rPr>
                        <a:t>親密な会話を必要としないところは、安定してくると行くこともある。書店やコンビニなど</a:t>
                      </a:r>
                      <a:endParaRPr kumimoji="1" lang="ja-JP" altLang="en-US" sz="2000" dirty="0">
                        <a:latin typeface="+mn-ea"/>
                        <a:ea typeface="+mn-ea"/>
                      </a:endParaRPr>
                    </a:p>
                  </a:txBody>
                  <a:tcPr>
                    <a:solidFill>
                      <a:schemeClr val="bg1"/>
                    </a:solidFill>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j-ea"/>
                          <a:ea typeface="+mj-ea"/>
                        </a:rPr>
                        <a:t>学校や会社にも行かない</a:t>
                      </a:r>
                      <a:endParaRPr kumimoji="1" lang="ja-JP" altLang="en-US" sz="2400" dirty="0" smtClean="0">
                        <a:latin typeface="+mj-ea"/>
                        <a:ea typeface="+mj-ea"/>
                      </a:endParaRPr>
                    </a:p>
                  </a:txBody>
                  <a:tcPr>
                    <a:solidFill>
                      <a:schemeClr val="bg1"/>
                    </a:solidFill>
                  </a:tcPr>
                </a:tc>
                <a:tc hMerge="1">
                  <a:txBody>
                    <a:bodyPr/>
                    <a:lstStyle/>
                    <a:p>
                      <a:endParaRPr kumimoji="1" lang="ja-JP" altLang="en-US" dirty="0"/>
                    </a:p>
                  </a:txBody>
                  <a:tcPr/>
                </a:tc>
              </a:tr>
              <a:tr h="370840">
                <a:tc gridSpan="2">
                  <a:txBody>
                    <a:bodyPr/>
                    <a:lstStyle/>
                    <a:p>
                      <a:r>
                        <a:rPr kumimoji="1" lang="ja-JP" altLang="en-US" sz="2400" dirty="0" smtClean="0">
                          <a:latin typeface="+mj-ea"/>
                          <a:ea typeface="+mj-ea"/>
                        </a:rPr>
                        <a:t>家族以外の親密な対人関係が無い</a:t>
                      </a:r>
                      <a:endParaRPr kumimoji="1" lang="ja-JP" altLang="en-US" sz="2400" dirty="0">
                        <a:latin typeface="+mj-ea"/>
                        <a:ea typeface="+mj-ea"/>
                      </a:endParaRPr>
                    </a:p>
                  </a:txBody>
                  <a:tcPr>
                    <a:solidFill>
                      <a:schemeClr val="bg1"/>
                    </a:solidFill>
                  </a:tcPr>
                </a:tc>
                <a:tc hMerge="1">
                  <a:txBody>
                    <a:bodyPr/>
                    <a:lstStyle/>
                    <a:p>
                      <a:endParaRPr kumimoji="1" lang="ja-JP" altLang="en-US" dirty="0"/>
                    </a:p>
                  </a:txBody>
                  <a:tcPr/>
                </a:tc>
              </a:tr>
              <a:tr h="370840">
                <a:tc>
                  <a:txBody>
                    <a:bodyPr/>
                    <a:lstStyle/>
                    <a:p>
                      <a:endParaRPr kumimoji="1" lang="ja-JP" altLang="en-US" sz="2400">
                        <a:latin typeface="+mn-ea"/>
                        <a:ea typeface="+mn-ea"/>
                      </a:endParaRPr>
                    </a:p>
                  </a:txBody>
                  <a:tcPr>
                    <a:solidFill>
                      <a:schemeClr val="bg1"/>
                    </a:solidFill>
                  </a:tcPr>
                </a:tc>
                <a:tc>
                  <a:txBody>
                    <a:bodyPr/>
                    <a:lstStyle/>
                    <a:p>
                      <a:r>
                        <a:rPr lang="ja-JP" altLang="en-US" sz="2000" dirty="0" smtClean="0">
                          <a:latin typeface="+mn-ea"/>
                          <a:ea typeface="+mn-ea"/>
                        </a:rPr>
                        <a:t>家族も、同居している家族以外とは徐々に避けるようになる。</a:t>
                      </a:r>
                      <a:endParaRPr kumimoji="1" lang="ja-JP" altLang="en-US" sz="2000" dirty="0">
                        <a:latin typeface="+mn-ea"/>
                        <a:ea typeface="+mn-ea"/>
                      </a:endParaRPr>
                    </a:p>
                  </a:txBody>
                  <a:tcPr>
                    <a:solidFill>
                      <a:schemeClr val="bg1"/>
                    </a:solidFill>
                  </a:tcPr>
                </a:tc>
              </a:tr>
              <a:tr h="370840">
                <a:tc gridSpan="2">
                  <a:txBody>
                    <a:bodyPr/>
                    <a:lstStyle/>
                    <a:p>
                      <a:r>
                        <a:rPr lang="ja-JP" altLang="en-US" sz="2400" dirty="0" smtClean="0">
                          <a:latin typeface="+mj-ea"/>
                          <a:ea typeface="+mj-ea"/>
                        </a:rPr>
                        <a:t>長期に続いている</a:t>
                      </a:r>
                      <a:endParaRPr kumimoji="1" lang="ja-JP" altLang="en-US" sz="2400" dirty="0">
                        <a:latin typeface="+mj-ea"/>
                        <a:ea typeface="+mj-ea"/>
                      </a:endParaRPr>
                    </a:p>
                  </a:txBody>
                  <a:tcPr>
                    <a:solidFill>
                      <a:schemeClr val="bg1"/>
                    </a:solidFill>
                  </a:tcPr>
                </a:tc>
                <a:tc hMerge="1">
                  <a:txBody>
                    <a:bodyPr/>
                    <a:lstStyle/>
                    <a:p>
                      <a:endParaRPr kumimoji="1" lang="ja-JP" altLang="en-US" dirty="0"/>
                    </a:p>
                  </a:txBody>
                  <a:tcPr/>
                </a:tc>
              </a:tr>
              <a:tr h="370840">
                <a:tc gridSpan="2">
                  <a:txBody>
                    <a:bodyPr/>
                    <a:lstStyle/>
                    <a:p>
                      <a:r>
                        <a:rPr kumimoji="1" lang="ja-JP" altLang="en-US" sz="2400" dirty="0" smtClean="0">
                          <a:latin typeface="+mj-ea"/>
                          <a:ea typeface="+mj-ea"/>
                        </a:rPr>
                        <a:t>統合失調症などの精神疾患で無い</a:t>
                      </a:r>
                      <a:endParaRPr kumimoji="1" lang="ja-JP" altLang="en-US" sz="2400" dirty="0">
                        <a:latin typeface="+mj-ea"/>
                        <a:ea typeface="+mj-ea"/>
                      </a:endParaRPr>
                    </a:p>
                  </a:txBody>
                  <a:tcPr>
                    <a:solidFill>
                      <a:schemeClr val="bg1"/>
                    </a:solidFill>
                  </a:tcPr>
                </a:tc>
                <a:tc hMerge="1">
                  <a:txBody>
                    <a:bodyPr/>
                    <a:lstStyle/>
                    <a:p>
                      <a:endParaRPr kumimoji="1" lang="ja-JP" altLang="en-US" dirty="0"/>
                    </a:p>
                  </a:txBody>
                  <a:tcPr/>
                </a:tc>
              </a:tr>
              <a:tr h="370840">
                <a:tc>
                  <a:txBody>
                    <a:bodyPr/>
                    <a:lstStyle/>
                    <a:p>
                      <a:endParaRPr kumimoji="1" lang="ja-JP" altLang="en-US" sz="2400">
                        <a:latin typeface="+mn-ea"/>
                        <a:ea typeface="+mn-ea"/>
                      </a:endParaRPr>
                    </a:p>
                  </a:txBody>
                  <a:tcPr>
                    <a:solidFill>
                      <a:schemeClr val="bg1"/>
                    </a:solidFill>
                  </a:tcPr>
                </a:tc>
                <a:tc>
                  <a:txBody>
                    <a:bodyPr/>
                    <a:lstStyle/>
                    <a:p>
                      <a:r>
                        <a:rPr lang="ja-JP" altLang="en-US" sz="2000" dirty="0" smtClean="0">
                          <a:latin typeface="+mn-ea"/>
                          <a:ea typeface="+mn-ea"/>
                        </a:rPr>
                        <a:t>初期は、分かりづらいことも</a:t>
                      </a:r>
                      <a:endParaRPr kumimoji="1" lang="ja-JP" altLang="en-US" sz="2000" dirty="0">
                        <a:latin typeface="+mn-ea"/>
                        <a:ea typeface="+mn-ea"/>
                      </a:endParaRPr>
                    </a:p>
                  </a:txBody>
                  <a:tcPr>
                    <a:solidFill>
                      <a:schemeClr val="bg1"/>
                    </a:solidFill>
                  </a:tcPr>
                </a:tc>
              </a:tr>
            </a:tbl>
          </a:graphicData>
        </a:graphic>
      </p:graphicFrame>
      <p:sp>
        <p:nvSpPr>
          <p:cNvPr id="5" name="Rectangle 4"/>
          <p:cNvSpPr txBox="1">
            <a:spLocks noChangeArrowheads="1"/>
          </p:cNvSpPr>
          <p:nvPr/>
        </p:nvSpPr>
        <p:spPr bwMode="auto">
          <a:xfrm>
            <a:off x="683568" y="0"/>
            <a:ext cx="6914207" cy="873125"/>
          </a:xfrm>
          <a:prstGeom prst="rect">
            <a:avLst/>
          </a:prstGeom>
          <a:noFill/>
          <a:ln w="9525">
            <a:noFill/>
            <a:miter lim="800000"/>
            <a:headEnd/>
            <a:tailEnd/>
          </a:ln>
        </p:spPr>
        <p:txBody>
          <a:bodyPr anchor="ctr"/>
          <a:lstStyle/>
          <a:p>
            <a:pPr>
              <a:defRPr/>
            </a:pPr>
            <a:r>
              <a:rPr lang="ja-JP" altLang="en-US" sz="4000" dirty="0" smtClean="0">
                <a:solidFill>
                  <a:srgbClr val="00B0F0"/>
                </a:solidFill>
                <a:latin typeface="+mj-ea"/>
                <a:ea typeface="+mj-ea"/>
                <a:cs typeface="+mj-cs"/>
              </a:rPr>
              <a:t>「ひきこもり」とは</a:t>
            </a:r>
            <a:endParaRPr lang="ja-JP" altLang="en-US" sz="4000" dirty="0">
              <a:solidFill>
                <a:srgbClr val="00B0F0"/>
              </a:solidFill>
              <a:latin typeface="+mj-ea"/>
              <a:ea typeface="+mj-ea"/>
              <a:cs typeface="+mj-cs"/>
            </a:endParaRPr>
          </a:p>
        </p:txBody>
      </p:sp>
      <p:pic>
        <p:nvPicPr>
          <p:cNvPr id="6" name="図 23" descr="NEG003.gif"/>
          <p:cNvPicPr>
            <a:picLocks noChangeAspect="1"/>
          </p:cNvPicPr>
          <p:nvPr/>
        </p:nvPicPr>
        <p:blipFill>
          <a:blip r:embed="rId3" cstate="print"/>
          <a:srcRect/>
          <a:stretch>
            <a:fillRect/>
          </a:stretch>
        </p:blipFill>
        <p:spPr bwMode="auto">
          <a:xfrm>
            <a:off x="6444208" y="3068960"/>
            <a:ext cx="2117576" cy="1800200"/>
          </a:xfrm>
          <a:prstGeom prst="rect">
            <a:avLst/>
          </a:prstGeom>
          <a:noFill/>
          <a:ln w="9525">
            <a:noFill/>
            <a:miter lim="800000"/>
            <a:headEnd/>
            <a:tailEnd/>
          </a:ln>
        </p:spPr>
      </p:pic>
      <p:sp>
        <p:nvSpPr>
          <p:cNvPr id="7" name="テキスト ボックス 6"/>
          <p:cNvSpPr txBox="1"/>
          <p:nvPr/>
        </p:nvSpPr>
        <p:spPr>
          <a:xfrm>
            <a:off x="0" y="5373216"/>
            <a:ext cx="9144000" cy="1484784"/>
          </a:xfrm>
          <a:prstGeom prst="rect">
            <a:avLst/>
          </a:prstGeom>
          <a:noFill/>
        </p:spPr>
        <p:txBody>
          <a:bodyPr wrap="square" rtlCol="0">
            <a:noAutofit/>
          </a:bodyPr>
          <a:lstStyle/>
          <a:p>
            <a:pPr indent="265113">
              <a:lnSpc>
                <a:spcPct val="130000"/>
              </a:lnSpc>
              <a:defRPr/>
            </a:pPr>
            <a:r>
              <a:rPr lang="ja-JP" altLang="en-US" dirty="0" smtClean="0">
                <a:latin typeface="Calibri" pitchFamily="34" charset="0"/>
              </a:rPr>
              <a:t>ひきこもりは、病名ではなく、症候群です。「ひきこもり」と言う病気があるわけではありません。また、この</a:t>
            </a:r>
            <a:r>
              <a:rPr lang="ja-JP" altLang="en-US" dirty="0" smtClean="0">
                <a:solidFill>
                  <a:srgbClr val="FF0000"/>
                </a:solidFill>
                <a:latin typeface="Calibri" pitchFamily="34" charset="0"/>
              </a:rPr>
              <a:t>定義は、統計や調査などを行うときの基準に使われますが、決して診断の基準ではありません</a:t>
            </a:r>
            <a:r>
              <a:rPr lang="ja-JP" altLang="en-US" dirty="0" smtClean="0">
                <a:latin typeface="Calibri" pitchFamily="34" charset="0"/>
              </a:rPr>
              <a:t>。現実の</a:t>
            </a:r>
            <a:r>
              <a:rPr lang="ja-JP" altLang="en-US" dirty="0" smtClean="0">
                <a:solidFill>
                  <a:srgbClr val="00B050"/>
                </a:solidFill>
              </a:rPr>
              <a:t>「ひきこもり相談」では、この定義を満たさないひきこもり状態の人やＮＥＥＴの人など、様々な人が相談に来られます。</a:t>
            </a:r>
            <a:endParaRPr lang="ja-JP" altLang="en-US" dirty="0" smtClean="0">
              <a:solidFill>
                <a:srgbClr val="00B050"/>
              </a:solidFill>
              <a:latin typeface="+mj-ea"/>
            </a:endParaRPr>
          </a:p>
        </p:txBody>
      </p:sp>
      <p:cxnSp>
        <p:nvCxnSpPr>
          <p:cNvPr id="9" name="直線コネクタ 8"/>
          <p:cNvCxnSpPr/>
          <p:nvPr/>
        </p:nvCxnSpPr>
        <p:spPr>
          <a:xfrm>
            <a:off x="0" y="5373216"/>
            <a:ext cx="9144000" cy="0"/>
          </a:xfrm>
          <a:prstGeom prst="line">
            <a:avLst/>
          </a:prstGeom>
          <a:ln w="381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508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611188" y="1196752"/>
          <a:ext cx="2880320" cy="4358640"/>
        </p:xfrm>
        <a:graphic>
          <a:graphicData uri="http://schemas.openxmlformats.org/drawingml/2006/table">
            <a:tbl>
              <a:tblPr bandRow="1">
                <a:tableStyleId>{7DF18680-E054-41AD-8BC1-D1AEF772440D}</a:tableStyleId>
              </a:tblPr>
              <a:tblGrid>
                <a:gridCol w="2880320"/>
              </a:tblGrid>
              <a:tr h="27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solidFill>
                            <a:schemeClr val="tx1"/>
                          </a:solidFill>
                        </a:rPr>
                        <a:t>将来が不安</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7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solidFill>
                            <a:schemeClr val="tx1"/>
                          </a:solidFill>
                        </a:rPr>
                        <a:t>働きたい</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7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solidFill>
                            <a:schemeClr val="tx1"/>
                          </a:solidFill>
                        </a:rPr>
                        <a:t>話をしたい</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70030">
                <a:tc>
                  <a:txBody>
                    <a:bodyPr/>
                    <a:lstStyle/>
                    <a:p>
                      <a:r>
                        <a:rPr kumimoji="1" lang="ja-JP" altLang="en-US" sz="2000" dirty="0" smtClean="0">
                          <a:solidFill>
                            <a:schemeClr val="tx1"/>
                          </a:solidFill>
                        </a:rPr>
                        <a:t>友だちがほしい</a:t>
                      </a:r>
                      <a:endParaRPr kumimoji="1" lang="ja-JP" altLang="en-US" sz="2000" dirty="0">
                        <a:solidFill>
                          <a:schemeClr val="tx1"/>
                        </a:solidFill>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70030">
                <a:tc>
                  <a:txBody>
                    <a:bodyPr/>
                    <a:lstStyle/>
                    <a:p>
                      <a:r>
                        <a:rPr kumimoji="1" lang="ja-JP" altLang="en-US" sz="2000" dirty="0" smtClean="0">
                          <a:solidFill>
                            <a:schemeClr val="tx1"/>
                          </a:solidFill>
                        </a:rPr>
                        <a:t>どうでもいい</a:t>
                      </a:r>
                      <a:endParaRPr kumimoji="1" lang="ja-JP" altLang="en-US" sz="2000" dirty="0">
                        <a:solidFill>
                          <a:schemeClr val="tx1"/>
                        </a:solidFill>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70030">
                <a:tc>
                  <a:txBody>
                    <a:bodyPr/>
                    <a:lstStyle/>
                    <a:p>
                      <a:r>
                        <a:rPr kumimoji="1" lang="ja-JP" altLang="en-US" sz="2000" dirty="0" smtClean="0">
                          <a:solidFill>
                            <a:schemeClr val="tx1"/>
                          </a:solidFill>
                        </a:rPr>
                        <a:t>放っておいて</a:t>
                      </a:r>
                      <a:endParaRPr kumimoji="1" lang="ja-JP" altLang="en-US" sz="2000" dirty="0">
                        <a:solidFill>
                          <a:schemeClr val="tx1"/>
                        </a:solidFill>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70030">
                <a:tc>
                  <a:txBody>
                    <a:bodyPr/>
                    <a:lstStyle/>
                    <a:p>
                      <a:r>
                        <a:rPr kumimoji="1" lang="ja-JP" altLang="en-US" sz="2000" dirty="0" smtClean="0">
                          <a:solidFill>
                            <a:schemeClr val="tx1"/>
                          </a:solidFill>
                        </a:rPr>
                        <a:t>周囲を何とかして</a:t>
                      </a:r>
                      <a:endParaRPr kumimoji="1" lang="ja-JP" altLang="en-US" sz="2000" dirty="0">
                        <a:solidFill>
                          <a:schemeClr val="tx1"/>
                        </a:solidFill>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70030">
                <a:tc>
                  <a:txBody>
                    <a:bodyPr/>
                    <a:lstStyle/>
                    <a:p>
                      <a:r>
                        <a:rPr kumimoji="1" lang="ja-JP" altLang="en-US" sz="2000" dirty="0" smtClean="0">
                          <a:solidFill>
                            <a:schemeClr val="tx1"/>
                          </a:solidFill>
                        </a:rPr>
                        <a:t>別に・・</a:t>
                      </a:r>
                      <a:endParaRPr kumimoji="1" lang="ja-JP" altLang="en-US" sz="2000" dirty="0">
                        <a:solidFill>
                          <a:schemeClr val="tx1"/>
                        </a:solidFill>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70030">
                <a:tc>
                  <a:txBody>
                    <a:bodyPr/>
                    <a:lstStyle/>
                    <a:p>
                      <a:r>
                        <a:rPr kumimoji="1" lang="ja-JP" altLang="en-US" sz="2000" dirty="0" smtClean="0">
                          <a:solidFill>
                            <a:schemeClr val="tx1"/>
                          </a:solidFill>
                        </a:rPr>
                        <a:t>分からん</a:t>
                      </a:r>
                      <a:endParaRPr kumimoji="1" lang="ja-JP" altLang="en-US" sz="2000" dirty="0">
                        <a:solidFill>
                          <a:schemeClr val="tx1"/>
                        </a:solidFill>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70030">
                <a:tc>
                  <a:txBody>
                    <a:bodyPr/>
                    <a:lstStyle/>
                    <a:p>
                      <a:r>
                        <a:rPr kumimoji="1" lang="ja-JP" altLang="en-US" sz="2000" dirty="0" smtClean="0">
                          <a:solidFill>
                            <a:schemeClr val="tx1"/>
                          </a:solidFill>
                        </a:rPr>
                        <a:t>そっとしておいて</a:t>
                      </a:r>
                      <a:endParaRPr kumimoji="1" lang="ja-JP" altLang="en-US" sz="2000" dirty="0">
                        <a:solidFill>
                          <a:schemeClr val="tx1"/>
                        </a:solidFill>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70030">
                <a:tc>
                  <a:txBody>
                    <a:bodyPr/>
                    <a:lstStyle/>
                    <a:p>
                      <a:r>
                        <a:rPr kumimoji="1" lang="ja-JP" altLang="en-US" sz="2000" dirty="0" smtClean="0">
                          <a:solidFill>
                            <a:schemeClr val="tx1"/>
                          </a:solidFill>
                        </a:rPr>
                        <a:t>今が幸せ（本音）</a:t>
                      </a:r>
                      <a:endParaRPr kumimoji="1" lang="ja-JP" altLang="en-US" sz="2000" dirty="0">
                        <a:solidFill>
                          <a:schemeClr val="tx1"/>
                        </a:solidFill>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bl>
          </a:graphicData>
        </a:graphic>
      </p:graphicFrame>
      <p:sp>
        <p:nvSpPr>
          <p:cNvPr id="7" name="テキスト ボックス 6"/>
          <p:cNvSpPr txBox="1"/>
          <p:nvPr/>
        </p:nvSpPr>
        <p:spPr>
          <a:xfrm>
            <a:off x="4356100" y="5013325"/>
            <a:ext cx="4235450" cy="1323439"/>
          </a:xfrm>
          <a:prstGeom prst="rect">
            <a:avLst/>
          </a:prstGeom>
          <a:noFill/>
        </p:spPr>
        <p:txBody>
          <a:bodyPr>
            <a:spAutoFit/>
          </a:bodyPr>
          <a:lstStyle/>
          <a:p>
            <a:pPr>
              <a:defRPr/>
            </a:pPr>
            <a:r>
              <a:rPr lang="ja-JP" altLang="en-US" sz="2000" dirty="0">
                <a:latin typeface="+mn-ea"/>
                <a:ea typeface="+mn-ea"/>
              </a:rPr>
              <a:t>家族の思いが、</a:t>
            </a:r>
            <a:endParaRPr lang="en-US" altLang="ja-JP" sz="2000" dirty="0">
              <a:latin typeface="+mn-ea"/>
              <a:ea typeface="+mn-ea"/>
            </a:endParaRPr>
          </a:p>
          <a:p>
            <a:pPr>
              <a:defRPr/>
            </a:pPr>
            <a:r>
              <a:rPr lang="ja-JP" altLang="en-US" sz="2000" dirty="0">
                <a:latin typeface="+mn-ea"/>
                <a:ea typeface="+mn-ea"/>
              </a:rPr>
              <a:t>本人と一致しないこともある</a:t>
            </a:r>
            <a:r>
              <a:rPr lang="ja-JP" altLang="en-US" sz="2000" dirty="0" smtClean="0">
                <a:latin typeface="+mn-ea"/>
                <a:ea typeface="+mn-ea"/>
              </a:rPr>
              <a:t>。</a:t>
            </a:r>
            <a:endParaRPr lang="en-US" altLang="ja-JP" sz="2000" dirty="0">
              <a:latin typeface="+mn-ea"/>
              <a:ea typeface="+mn-ea"/>
            </a:endParaRPr>
          </a:p>
          <a:p>
            <a:pPr>
              <a:defRPr/>
            </a:pPr>
            <a:r>
              <a:rPr lang="ja-JP" altLang="en-US" sz="2000" dirty="0">
                <a:latin typeface="+mn-ea"/>
                <a:ea typeface="+mn-ea"/>
              </a:rPr>
              <a:t>支援者の思いが、</a:t>
            </a:r>
            <a:endParaRPr lang="en-US" altLang="ja-JP" sz="2000" dirty="0">
              <a:latin typeface="+mn-ea"/>
              <a:ea typeface="+mn-ea"/>
            </a:endParaRPr>
          </a:p>
          <a:p>
            <a:pPr>
              <a:defRPr/>
            </a:pPr>
            <a:r>
              <a:rPr lang="ja-JP" altLang="en-US" sz="2000" dirty="0">
                <a:latin typeface="+mn-ea"/>
                <a:ea typeface="+mn-ea"/>
              </a:rPr>
              <a:t>本人や家族と一致しないこともある</a:t>
            </a:r>
          </a:p>
        </p:txBody>
      </p:sp>
      <p:sp>
        <p:nvSpPr>
          <p:cNvPr id="8" name="タイトル 15"/>
          <p:cNvSpPr txBox="1">
            <a:spLocks/>
          </p:cNvSpPr>
          <p:nvPr/>
        </p:nvSpPr>
        <p:spPr>
          <a:xfrm>
            <a:off x="611188" y="0"/>
            <a:ext cx="5905500" cy="908720"/>
          </a:xfrm>
          <a:prstGeom prst="rect">
            <a:avLst/>
          </a:prstGeom>
        </p:spPr>
        <p:txBody>
          <a:bodyPr anchor="ctr"/>
          <a:lstStyle/>
          <a:p>
            <a:pPr eaLnBrk="0" hangingPunct="0">
              <a:defRPr/>
            </a:pPr>
            <a:r>
              <a:rPr lang="ja-JP" altLang="en-US" sz="3600" dirty="0">
                <a:solidFill>
                  <a:srgbClr val="00B0F0"/>
                </a:solidFill>
                <a:latin typeface="+mj-ea"/>
                <a:ea typeface="+mj-ea"/>
                <a:cs typeface="+mj-cs"/>
              </a:rPr>
              <a:t>一方、本人の思いは　？</a:t>
            </a:r>
          </a:p>
        </p:txBody>
      </p:sp>
      <p:pic>
        <p:nvPicPr>
          <p:cNvPr id="25630" name="図 5" descr="PFJ020.wmf"/>
          <p:cNvPicPr>
            <a:picLocks noChangeAspect="1"/>
          </p:cNvPicPr>
          <p:nvPr/>
        </p:nvPicPr>
        <p:blipFill>
          <a:blip r:embed="rId2" cstate="print"/>
          <a:srcRect/>
          <a:stretch>
            <a:fillRect/>
          </a:stretch>
        </p:blipFill>
        <p:spPr bwMode="auto">
          <a:xfrm>
            <a:off x="4572000" y="2997200"/>
            <a:ext cx="1136650" cy="1882775"/>
          </a:xfrm>
          <a:prstGeom prst="rect">
            <a:avLst/>
          </a:prstGeom>
          <a:noFill/>
          <a:ln w="9525">
            <a:noFill/>
            <a:miter lim="800000"/>
            <a:headEnd/>
            <a:tailEnd/>
          </a:ln>
        </p:spPr>
      </p:pic>
      <p:sp>
        <p:nvSpPr>
          <p:cNvPr id="9" name="角丸四角形吹き出し 8"/>
          <p:cNvSpPr/>
          <p:nvPr/>
        </p:nvSpPr>
        <p:spPr>
          <a:xfrm>
            <a:off x="4499992" y="1124744"/>
            <a:ext cx="3600450" cy="1584325"/>
          </a:xfrm>
          <a:prstGeom prst="wedgeRoundRectCallout">
            <a:avLst>
              <a:gd name="adj1" fmla="val 1891"/>
              <a:gd name="adj2" fmla="val 71614"/>
              <a:gd name="adj3"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a:solidFill>
                  <a:schemeClr val="tx1"/>
                </a:solidFill>
                <a:latin typeface="+mn-ea"/>
              </a:rPr>
              <a:t>「○○したい」と、</a:t>
            </a:r>
            <a:endParaRPr lang="en-US" altLang="ja-JP" sz="2000" dirty="0">
              <a:solidFill>
                <a:schemeClr val="tx1"/>
              </a:solidFill>
              <a:latin typeface="+mn-ea"/>
            </a:endParaRPr>
          </a:p>
          <a:p>
            <a:pPr>
              <a:defRPr/>
            </a:pPr>
            <a:r>
              <a:rPr lang="ja-JP" altLang="en-US" sz="2000" dirty="0">
                <a:solidFill>
                  <a:schemeClr val="tx1"/>
                </a:solidFill>
                <a:latin typeface="+mn-ea"/>
              </a:rPr>
              <a:t>「○○ができる」とは、別問題。</a:t>
            </a:r>
            <a:endParaRPr lang="en-US" altLang="ja-JP" sz="2000" dirty="0">
              <a:solidFill>
                <a:schemeClr val="tx1"/>
              </a:solidFill>
              <a:latin typeface="+mn-ea"/>
            </a:endParaRPr>
          </a:p>
          <a:p>
            <a:pPr>
              <a:defRPr/>
            </a:pPr>
            <a:r>
              <a:rPr lang="ja-JP" altLang="en-US" sz="2000" dirty="0">
                <a:solidFill>
                  <a:schemeClr val="tx1"/>
                </a:solidFill>
                <a:latin typeface="+mn-ea"/>
              </a:rPr>
              <a:t>ひと言ひと言を、</a:t>
            </a:r>
            <a:endParaRPr lang="en-US" altLang="ja-JP" sz="2000" dirty="0">
              <a:solidFill>
                <a:schemeClr val="tx1"/>
              </a:solidFill>
              <a:latin typeface="+mn-ea"/>
            </a:endParaRPr>
          </a:p>
          <a:p>
            <a:pPr>
              <a:defRPr/>
            </a:pPr>
            <a:r>
              <a:rPr lang="ja-JP" altLang="en-US" sz="2000" dirty="0">
                <a:solidFill>
                  <a:schemeClr val="tx1"/>
                </a:solidFill>
                <a:latin typeface="+mn-ea"/>
              </a:rPr>
              <a:t>外に出るきっかけにしようとは思わないで。</a:t>
            </a:r>
          </a:p>
        </p:txBody>
      </p:sp>
      <p:pic>
        <p:nvPicPr>
          <p:cNvPr id="25632" name="図 9" descr="PFK020.wmf"/>
          <p:cNvPicPr>
            <a:picLocks noChangeAspect="1"/>
          </p:cNvPicPr>
          <p:nvPr/>
        </p:nvPicPr>
        <p:blipFill>
          <a:blip r:embed="rId3" cstate="print"/>
          <a:srcRect/>
          <a:stretch>
            <a:fillRect/>
          </a:stretch>
        </p:blipFill>
        <p:spPr bwMode="auto">
          <a:xfrm>
            <a:off x="7235825" y="3429000"/>
            <a:ext cx="1141413" cy="1800225"/>
          </a:xfrm>
          <a:prstGeom prst="rect">
            <a:avLst/>
          </a:prstGeom>
          <a:noFill/>
          <a:ln w="9525">
            <a:noFill/>
            <a:miter lim="800000"/>
            <a:headEnd/>
            <a:tailEnd/>
          </a:ln>
        </p:spPr>
      </p:pic>
    </p:spTree>
    <p:extLst>
      <p:ext uri="{BB962C8B-B14F-4D97-AF65-F5344CB8AC3E}">
        <p14:creationId xmlns:p14="http://schemas.microsoft.com/office/powerpoint/2010/main" val="813045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5"/>
          <p:cNvSpPr txBox="1">
            <a:spLocks/>
          </p:cNvSpPr>
          <p:nvPr/>
        </p:nvSpPr>
        <p:spPr>
          <a:xfrm>
            <a:off x="611188" y="0"/>
            <a:ext cx="5473700" cy="873125"/>
          </a:xfrm>
          <a:prstGeom prst="rect">
            <a:avLst/>
          </a:prstGeom>
        </p:spPr>
        <p:txBody>
          <a:bodyPr anchor="ctr"/>
          <a:lstStyle/>
          <a:p>
            <a:pPr eaLnBrk="0" hangingPunct="0">
              <a:defRPr/>
            </a:pPr>
            <a:r>
              <a:rPr lang="ja-JP" altLang="en-US" sz="3600" dirty="0">
                <a:solidFill>
                  <a:srgbClr val="00B0F0"/>
                </a:solidFill>
                <a:latin typeface="+mj-ea"/>
                <a:ea typeface="+mj-ea"/>
                <a:cs typeface="+mj-cs"/>
              </a:rPr>
              <a:t>でも、大切なことは、</a:t>
            </a:r>
          </a:p>
        </p:txBody>
      </p:sp>
      <p:sp>
        <p:nvSpPr>
          <p:cNvPr id="26627" name="テキスト ボックス 5"/>
          <p:cNvSpPr txBox="1">
            <a:spLocks noChangeArrowheads="1"/>
          </p:cNvSpPr>
          <p:nvPr/>
        </p:nvSpPr>
        <p:spPr bwMode="auto">
          <a:xfrm>
            <a:off x="611188" y="1341438"/>
            <a:ext cx="7191375" cy="1754187"/>
          </a:xfrm>
          <a:prstGeom prst="rect">
            <a:avLst/>
          </a:prstGeom>
          <a:noFill/>
          <a:ln w="9525">
            <a:noFill/>
            <a:miter lim="800000"/>
            <a:headEnd/>
            <a:tailEnd/>
          </a:ln>
        </p:spPr>
        <p:txBody>
          <a:bodyPr wrap="none">
            <a:spAutoFit/>
          </a:bodyPr>
          <a:lstStyle/>
          <a:p>
            <a:r>
              <a:rPr lang="ja-JP" altLang="en-US" dirty="0"/>
              <a:t>来られたのが、本人であれ、家族であれ、良い関係を結ぶこと。</a:t>
            </a:r>
            <a:endParaRPr lang="en-US" altLang="ja-JP" dirty="0"/>
          </a:p>
          <a:p>
            <a:r>
              <a:rPr lang="ja-JP" altLang="en-US" dirty="0"/>
              <a:t>次回も続けて、来てもらうこと。</a:t>
            </a:r>
            <a:endParaRPr lang="en-US" altLang="ja-JP" dirty="0"/>
          </a:p>
          <a:p>
            <a:r>
              <a:rPr lang="ja-JP" altLang="en-US" dirty="0"/>
              <a:t>お話を聞いてもらって、「ありがとうございました」だけで、終わっちゃダメ。</a:t>
            </a:r>
            <a:endParaRPr lang="en-US" altLang="ja-JP" dirty="0"/>
          </a:p>
          <a:p>
            <a:r>
              <a:rPr lang="ja-JP" altLang="en-US" dirty="0"/>
              <a:t>　もちろん、来られた目的によっては、無理なこともあるけれど。</a:t>
            </a:r>
            <a:endParaRPr lang="en-US" altLang="ja-JP" dirty="0"/>
          </a:p>
          <a:p>
            <a:endParaRPr lang="en-US" altLang="ja-JP" dirty="0"/>
          </a:p>
          <a:p>
            <a:r>
              <a:rPr lang="ja-JP" altLang="en-US" dirty="0"/>
              <a:t>まず、そのために、大切なことは、</a:t>
            </a:r>
          </a:p>
        </p:txBody>
      </p:sp>
      <p:sp>
        <p:nvSpPr>
          <p:cNvPr id="26628" name="テキスト ボックス 9"/>
          <p:cNvSpPr txBox="1">
            <a:spLocks noChangeArrowheads="1"/>
          </p:cNvSpPr>
          <p:nvPr/>
        </p:nvSpPr>
        <p:spPr bwMode="auto">
          <a:xfrm>
            <a:off x="1116013" y="3213100"/>
            <a:ext cx="6408737" cy="1662113"/>
          </a:xfrm>
          <a:prstGeom prst="rect">
            <a:avLst/>
          </a:prstGeom>
          <a:noFill/>
          <a:ln w="9525">
            <a:noFill/>
            <a:miter lim="800000"/>
            <a:headEnd/>
            <a:tailEnd/>
          </a:ln>
        </p:spPr>
        <p:txBody>
          <a:bodyPr>
            <a:spAutoFit/>
          </a:bodyPr>
          <a:lstStyle/>
          <a:p>
            <a:r>
              <a:rPr lang="ja-JP" altLang="en-US" dirty="0"/>
              <a:t>本人や家族が、</a:t>
            </a:r>
            <a:endParaRPr lang="en-US" altLang="ja-JP" dirty="0"/>
          </a:p>
          <a:p>
            <a:r>
              <a:rPr lang="ja-JP" altLang="en-US" sz="2400" b="1" dirty="0">
                <a:solidFill>
                  <a:srgbClr val="FF0000"/>
                </a:solidFill>
              </a:rPr>
              <a:t>「自分の大変さを理解してもらえたんだ」</a:t>
            </a:r>
            <a:endParaRPr lang="en-US" altLang="ja-JP" sz="2400" b="1" dirty="0">
              <a:solidFill>
                <a:srgbClr val="FF0000"/>
              </a:solidFill>
            </a:endParaRPr>
          </a:p>
          <a:p>
            <a:r>
              <a:rPr lang="ja-JP" altLang="en-US" sz="2400" b="1" dirty="0">
                <a:solidFill>
                  <a:srgbClr val="FF0000"/>
                </a:solidFill>
              </a:rPr>
              <a:t>　　　と思ってくれること。</a:t>
            </a:r>
            <a:endParaRPr lang="en-US" altLang="ja-JP" sz="2400" b="1" dirty="0">
              <a:solidFill>
                <a:srgbClr val="FF0000"/>
              </a:solidFill>
            </a:endParaRPr>
          </a:p>
          <a:p>
            <a:r>
              <a:rPr lang="ja-JP" altLang="en-US" dirty="0"/>
              <a:t>それがないと、</a:t>
            </a:r>
            <a:endParaRPr lang="en-US" altLang="ja-JP" dirty="0"/>
          </a:p>
          <a:p>
            <a:r>
              <a:rPr lang="ja-JP" altLang="en-US" dirty="0"/>
              <a:t>関係も続かないし、これまでの情報も得られない。</a:t>
            </a:r>
          </a:p>
        </p:txBody>
      </p:sp>
      <p:sp>
        <p:nvSpPr>
          <p:cNvPr id="26629" name="テキスト ボックス 10"/>
          <p:cNvSpPr txBox="1">
            <a:spLocks noChangeArrowheads="1"/>
          </p:cNvSpPr>
          <p:nvPr/>
        </p:nvSpPr>
        <p:spPr bwMode="auto">
          <a:xfrm>
            <a:off x="1042988" y="5084763"/>
            <a:ext cx="5040312" cy="1200150"/>
          </a:xfrm>
          <a:prstGeom prst="rect">
            <a:avLst/>
          </a:prstGeom>
          <a:noFill/>
          <a:ln w="9525">
            <a:noFill/>
            <a:miter lim="800000"/>
            <a:headEnd/>
            <a:tailEnd/>
          </a:ln>
        </p:spPr>
        <p:txBody>
          <a:bodyPr>
            <a:spAutoFit/>
          </a:bodyPr>
          <a:lstStyle/>
          <a:p>
            <a:r>
              <a:rPr lang="ja-JP" altLang="en-US"/>
              <a:t>そのためには、じっくりと話を聞きましょう。</a:t>
            </a:r>
            <a:endParaRPr lang="en-US" altLang="ja-JP"/>
          </a:p>
          <a:p>
            <a:r>
              <a:rPr lang="ja-JP" altLang="en-US"/>
              <a:t>ひきこもりの人や家族が、どのような事を不安に思っているか、知っておくことも必要。</a:t>
            </a:r>
            <a:endParaRPr lang="en-US" altLang="ja-JP"/>
          </a:p>
          <a:p>
            <a:r>
              <a:rPr lang="ja-JP" altLang="en-US"/>
              <a:t>知っておくためには、じっくりと話をきくところから。</a:t>
            </a:r>
          </a:p>
        </p:txBody>
      </p:sp>
      <p:pic>
        <p:nvPicPr>
          <p:cNvPr id="26630" name="図 5" descr="PFI019.wmf"/>
          <p:cNvPicPr>
            <a:picLocks noChangeAspect="1"/>
          </p:cNvPicPr>
          <p:nvPr/>
        </p:nvPicPr>
        <p:blipFill>
          <a:blip r:embed="rId2" cstate="print"/>
          <a:srcRect/>
          <a:stretch>
            <a:fillRect/>
          </a:stretch>
        </p:blipFill>
        <p:spPr bwMode="auto">
          <a:xfrm>
            <a:off x="7596188" y="4508500"/>
            <a:ext cx="1157287" cy="1697038"/>
          </a:xfrm>
          <a:prstGeom prst="rect">
            <a:avLst/>
          </a:prstGeom>
          <a:noFill/>
          <a:ln w="9525">
            <a:noFill/>
            <a:miter lim="800000"/>
            <a:headEnd/>
            <a:tailEnd/>
          </a:ln>
        </p:spPr>
      </p:pic>
      <p:pic>
        <p:nvPicPr>
          <p:cNvPr id="26631" name="図 6" descr="PFI018.wmf"/>
          <p:cNvPicPr>
            <a:picLocks noChangeAspect="1"/>
          </p:cNvPicPr>
          <p:nvPr/>
        </p:nvPicPr>
        <p:blipFill>
          <a:blip r:embed="rId3" cstate="print"/>
          <a:srcRect/>
          <a:stretch>
            <a:fillRect/>
          </a:stretch>
        </p:blipFill>
        <p:spPr bwMode="auto">
          <a:xfrm>
            <a:off x="6156325" y="4508500"/>
            <a:ext cx="1152525" cy="1636713"/>
          </a:xfrm>
          <a:prstGeom prst="rect">
            <a:avLst/>
          </a:prstGeom>
          <a:noFill/>
          <a:ln w="9525">
            <a:noFill/>
            <a:miter lim="800000"/>
            <a:headEnd/>
            <a:tailEnd/>
          </a:ln>
        </p:spPr>
      </p:pic>
    </p:spTree>
    <p:extLst>
      <p:ext uri="{BB962C8B-B14F-4D97-AF65-F5344CB8AC3E}">
        <p14:creationId xmlns:p14="http://schemas.microsoft.com/office/powerpoint/2010/main" val="1546117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417121276"/>
              </p:ext>
            </p:extLst>
          </p:nvPr>
        </p:nvGraphicFramePr>
        <p:xfrm>
          <a:off x="355600" y="985516"/>
          <a:ext cx="8585200" cy="5760720"/>
        </p:xfrm>
        <a:graphic>
          <a:graphicData uri="http://schemas.openxmlformats.org/drawingml/2006/table">
            <a:tbl>
              <a:tblPr/>
              <a:tblGrid>
                <a:gridCol w="1544320"/>
                <a:gridCol w="207438"/>
                <a:gridCol w="2184090"/>
                <a:gridCol w="2785214"/>
                <a:gridCol w="1234218"/>
                <a:gridCol w="629920"/>
              </a:tblGrid>
              <a:tr h="208104">
                <a:tc gridSpan="4">
                  <a:txBody>
                    <a:bodyPr/>
                    <a:lstStyle/>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ひきこもり</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アセスメントシート</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08104">
                <a:tc gridSpan="6">
                  <a:txBody>
                    <a:bodyPr/>
                    <a:lstStyle/>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記</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入日　</a:t>
                      </a:r>
                      <a:r>
                        <a:rPr 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H     </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年　　 月　　 日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担当</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来談者：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（関係</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16208">
                <a:tc gridSpan="3">
                  <a:txBody>
                    <a:bodyPr/>
                    <a:lstStyle/>
                    <a:p>
                      <a:pPr algn="l" fontAlgn="t"/>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氏名：</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ふりがな</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男　・　女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t"/>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住所：</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08104">
                <a:tc gridSpan="3">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生年月日</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年　 　月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日（</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年齢</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t"/>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連絡先：</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08104">
                <a:tc gridSpan="3">
                  <a:txBody>
                    <a:bodyPr/>
                    <a:lstStyle/>
                    <a:p>
                      <a:pPr algn="l" fontAlgn="t"/>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相談歴：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3">
                  <a:txBody>
                    <a:bodyPr/>
                    <a:lstStyle/>
                    <a:p>
                      <a:pPr algn="l" fontAlgn="t"/>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家族構成（ジェノグラム）：</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l" fontAlgn="t"/>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家族情報：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r>
              <a:tr h="208104">
                <a:tc gridSpan="3">
                  <a:txBody>
                    <a:bodyPr/>
                    <a:lstStyle/>
                    <a:p>
                      <a:pPr algn="l" fontAlgn="t"/>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ひきこもり歴（いつから）：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r>
              <a:tr h="208104">
                <a:tc gridSpan="3">
                  <a:txBody>
                    <a:bodyPr/>
                    <a:lstStyle/>
                    <a:p>
                      <a:pPr algn="l" fontAlgn="t"/>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ひきこもりになったきっかけ：</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r>
              <a:tr h="208104">
                <a:tc gridSpan="5">
                  <a:txBody>
                    <a:bodyPr/>
                    <a:lstStyle/>
                    <a:p>
                      <a:pPr algn="ctr" fontAlgn="ctr"/>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基　本　情　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備考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08104">
                <a:tc gridSpan="2">
                  <a:txBody>
                    <a:bodyPr/>
                    <a:lstStyle/>
                    <a:p>
                      <a:pPr algn="ctr" fontAlgn="ctr"/>
                      <a:r>
                        <a:rPr lang="zh-TW"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精神科受診歴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ある</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（診断名：                        　　）　　なし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208">
                <a:tc gridSpan="2">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精神科以外</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a:t>
                      </a:r>
                      <a:endPar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受診歴</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ある</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（診断名：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　　なし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104">
                <a:tc gridSpan="2">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最終学歴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zh-CN"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中学</a:t>
                      </a:r>
                      <a:r>
                        <a:rPr lang="zh-CN"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高校　　専門学校　　大学　　大学院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104">
                <a:tc gridSpan="2">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就労経験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あり　　　　　　なし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104">
                <a:tc gridSpan="2">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免許・資格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運転免許　　　その他（　　　　　　　　）　　　なし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104">
                <a:tc gridSpan="5">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現在の生活状況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備考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08104">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睡眠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起床</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時</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頃～就寝　　時頃　</a:t>
                      </a:r>
                      <a:r>
                        <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昼夜逆転（ 有　・　無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104">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食事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回</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日　　家族と（　一緒　・　別　　</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部屋食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104">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入浴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毎日</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日毎　　週</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回　　月</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回　　入浴しない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104">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趣味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テレビ</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パソコン　ゲーム　音楽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雑誌</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・本　その他</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104">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外出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自室</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から</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出ない</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家から</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出ない</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近所のコンビニ等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趣味</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の用事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3" name="直線コネクタ 2"/>
          <p:cNvCxnSpPr/>
          <p:nvPr/>
        </p:nvCxnSpPr>
        <p:spPr>
          <a:xfrm>
            <a:off x="5391150" y="10650538"/>
            <a:ext cx="0" cy="144462"/>
          </a:xfrm>
          <a:prstGeom prst="line">
            <a:avLst/>
          </a:prstGeom>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a:xfrm>
            <a:off x="611188" y="0"/>
            <a:ext cx="7831772" cy="873125"/>
          </a:xfrm>
          <a:prstGeom prst="rect">
            <a:avLst/>
          </a:prstGeom>
        </p:spPr>
        <p:txBody>
          <a:bodyPr anchor="ctr">
            <a:noAutofit/>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9pPr>
          </a:lstStyle>
          <a:p>
            <a:pPr algn="l"/>
            <a:r>
              <a:rPr lang="ja-JP" altLang="en-US" sz="3200" dirty="0" smtClean="0">
                <a:solidFill>
                  <a:srgbClr val="00B0F0"/>
                </a:solidFill>
                <a:latin typeface="HGP創英角ｺﾞｼｯｸUB" panose="020B0900000000000000" pitchFamily="50" charset="-128"/>
                <a:ea typeface="HGP創英角ｺﾞｼｯｸUB" panose="020B0900000000000000" pitchFamily="50" charset="-128"/>
              </a:rPr>
              <a:t>（参考）ひきこもりアセスメントシー　　</a:t>
            </a:r>
            <a:r>
              <a:rPr lang="en-US" altLang="ja-JP" sz="3200" dirty="0" smtClean="0">
                <a:solidFill>
                  <a:srgbClr val="00B0F0"/>
                </a:solidFill>
                <a:latin typeface="HGP創英角ｺﾞｼｯｸUB" panose="020B0900000000000000" pitchFamily="50" charset="-128"/>
                <a:ea typeface="HGP創英角ｺﾞｼｯｸUB" panose="020B0900000000000000" pitchFamily="50" charset="-128"/>
              </a:rPr>
              <a:t>1/2</a:t>
            </a:r>
          </a:p>
          <a:p>
            <a:pPr algn="r"/>
            <a:r>
              <a:rPr lang="ja-JP" altLang="en-US" sz="2400" dirty="0" smtClean="0">
                <a:solidFill>
                  <a:srgbClr val="00B0F0"/>
                </a:solidFill>
                <a:latin typeface="HGP創英角ｺﾞｼｯｸUB" panose="020B0900000000000000" pitchFamily="50" charset="-128"/>
                <a:ea typeface="HGP創英角ｺﾞｼｯｸUB" panose="020B0900000000000000" pitchFamily="50" charset="-128"/>
              </a:rPr>
              <a:t>島根県ひきこもり支援センター</a:t>
            </a:r>
            <a:endParaRPr lang="ja-JP" altLang="en-US" sz="2000" dirty="0">
              <a:solidFill>
                <a:srgbClr val="00B0F0"/>
              </a:solidFill>
              <a:latin typeface="+mn-ea"/>
              <a:ea typeface="+mn-ea"/>
            </a:endParaRPr>
          </a:p>
        </p:txBody>
      </p:sp>
    </p:spTree>
    <p:extLst>
      <p:ext uri="{BB962C8B-B14F-4D97-AF65-F5344CB8AC3E}">
        <p14:creationId xmlns:p14="http://schemas.microsoft.com/office/powerpoint/2010/main" val="85799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747982333"/>
              </p:ext>
            </p:extLst>
          </p:nvPr>
        </p:nvGraphicFramePr>
        <p:xfrm>
          <a:off x="355600" y="985516"/>
          <a:ext cx="8585200" cy="5760720"/>
        </p:xfrm>
        <a:graphic>
          <a:graphicData uri="http://schemas.openxmlformats.org/drawingml/2006/table">
            <a:tbl>
              <a:tblPr/>
              <a:tblGrid>
                <a:gridCol w="1544320"/>
                <a:gridCol w="406400"/>
                <a:gridCol w="711200"/>
                <a:gridCol w="5293360"/>
                <a:gridCol w="629920"/>
              </a:tblGrid>
              <a:tr h="208104">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交流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家族　　親類　　友人　　ネット　　無　　その他（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104">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身だしなみ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普通　　関心がない　 こだわりがある（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208">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生活技能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調理　　食器洗い　洗濯　掃除　</a:t>
                      </a:r>
                      <a:endParaRPr lang="en-US" altLang="ja-JP"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以前</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はできたが今はしない　できない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104">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問題行動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家庭内</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暴力</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物の破損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暴言</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浪費</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強迫</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行為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自傷</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行為　なし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208">
                <a:tc gridSpan="5">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その他気になるエピソード、特記事項</a:t>
                      </a:r>
                    </a:p>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8104">
                <a:tc gridSpan="5">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学業・対人関係・不登校・いじめ・その他気になるエピソード等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0114">
                <a:tc gridSpan="3">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幼少期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20114">
                <a:tc gridSpan="3">
                  <a:txBody>
                    <a:bodyPr/>
                    <a:lstStyle/>
                    <a:p>
                      <a:pPr algn="l" fontAlgn="ctr"/>
                      <a:r>
                        <a:rPr lang="zh-CN"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小学校（</a:t>
                      </a:r>
                      <a:r>
                        <a:rPr lang="zh-CN"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20114">
                <a:tc gridSpan="3">
                  <a:txBody>
                    <a:bodyPr/>
                    <a:lstStyle/>
                    <a:p>
                      <a:pPr algn="l" fontAlgn="ctr"/>
                      <a:r>
                        <a:rPr lang="zh-CN"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中学校（</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zh-CN"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20114">
                <a:tc gridSpan="3">
                  <a:txBody>
                    <a:bodyPr/>
                    <a:lstStyle/>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高校 </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高校</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08104">
                <a:tc gridSpan="3">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大学・専門学校</a:t>
                      </a: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など（　　）</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08104">
                <a:tc gridSpan="5">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就労経験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8104">
                <a:tc gridSpan="2">
                  <a:txBody>
                    <a:bodyPr/>
                    <a:lstStyle/>
                    <a:p>
                      <a:pPr algn="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歳から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08104">
                <a:tc gridSpan="2">
                  <a:txBody>
                    <a:bodyPr/>
                    <a:lstStyle/>
                    <a:p>
                      <a:pPr algn="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歳から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08104">
                <a:tc gridSpan="2">
                  <a:txBody>
                    <a:bodyPr/>
                    <a:lstStyle/>
                    <a:p>
                      <a:pPr algn="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歳から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416208">
                <a:tc gridSpan="5">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気になるエピソード・特記事項</a:t>
                      </a:r>
                    </a:p>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ctr"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08104">
                <a:tc gridSpan="5">
                  <a:txBody>
                    <a:bodyPr/>
                    <a:lstStyle/>
                    <a:p>
                      <a:pPr algn="l" fontAlgn="t"/>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本人の希望：</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8104">
                <a:tc gridSpan="5">
                  <a:txBody>
                    <a:bodyPr/>
                    <a:lstStyle/>
                    <a:p>
                      <a:pPr algn="l" fontAlgn="t"/>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家族の希望：</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cxnSp>
        <p:nvCxnSpPr>
          <p:cNvPr id="3" name="直線コネクタ 2"/>
          <p:cNvCxnSpPr/>
          <p:nvPr/>
        </p:nvCxnSpPr>
        <p:spPr>
          <a:xfrm>
            <a:off x="5391150" y="10650538"/>
            <a:ext cx="0" cy="144462"/>
          </a:xfrm>
          <a:prstGeom prst="line">
            <a:avLst/>
          </a:prstGeom>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a:xfrm>
            <a:off x="611188" y="0"/>
            <a:ext cx="7831772" cy="873125"/>
          </a:xfrm>
          <a:prstGeom prst="rect">
            <a:avLst/>
          </a:prstGeom>
        </p:spPr>
        <p:txBody>
          <a:bodyPr anchor="ctr">
            <a:noAutofit/>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9pPr>
          </a:lstStyle>
          <a:p>
            <a:pPr algn="l"/>
            <a:r>
              <a:rPr lang="ja-JP" altLang="en-US" sz="3200" dirty="0" smtClean="0">
                <a:solidFill>
                  <a:srgbClr val="00B0F0"/>
                </a:solidFill>
                <a:latin typeface="HGP創英角ｺﾞｼｯｸUB" panose="020B0900000000000000" pitchFamily="50" charset="-128"/>
                <a:ea typeface="HGP創英角ｺﾞｼｯｸUB" panose="020B0900000000000000" pitchFamily="50" charset="-128"/>
              </a:rPr>
              <a:t>（参考）ひきこもりアセスメントシー　　</a:t>
            </a:r>
            <a:r>
              <a:rPr lang="en-US" altLang="ja-JP" sz="3200" dirty="0">
                <a:solidFill>
                  <a:srgbClr val="00B0F0"/>
                </a:solidFill>
                <a:latin typeface="HGP創英角ｺﾞｼｯｸUB" panose="020B0900000000000000" pitchFamily="50" charset="-128"/>
                <a:ea typeface="HGP創英角ｺﾞｼｯｸUB" panose="020B0900000000000000" pitchFamily="50" charset="-128"/>
              </a:rPr>
              <a:t>2</a:t>
            </a:r>
            <a:r>
              <a:rPr lang="en-US" altLang="ja-JP" sz="3200" dirty="0" smtClean="0">
                <a:solidFill>
                  <a:srgbClr val="00B0F0"/>
                </a:solidFill>
                <a:latin typeface="HGP創英角ｺﾞｼｯｸUB" panose="020B0900000000000000" pitchFamily="50" charset="-128"/>
                <a:ea typeface="HGP創英角ｺﾞｼｯｸUB" panose="020B0900000000000000" pitchFamily="50" charset="-128"/>
              </a:rPr>
              <a:t>/2</a:t>
            </a:r>
          </a:p>
          <a:p>
            <a:pPr algn="r"/>
            <a:r>
              <a:rPr lang="ja-JP" altLang="en-US" sz="2400" dirty="0" smtClean="0">
                <a:solidFill>
                  <a:srgbClr val="00B0F0"/>
                </a:solidFill>
                <a:latin typeface="HGP創英角ｺﾞｼｯｸUB" panose="020B0900000000000000" pitchFamily="50" charset="-128"/>
                <a:ea typeface="HGP創英角ｺﾞｼｯｸUB" panose="020B0900000000000000" pitchFamily="50" charset="-128"/>
              </a:rPr>
              <a:t>島根県ひきこもり支援センター</a:t>
            </a:r>
            <a:endParaRPr lang="ja-JP" altLang="en-US" sz="2000" dirty="0">
              <a:solidFill>
                <a:srgbClr val="00B0F0"/>
              </a:solidFill>
              <a:latin typeface="+mn-ea"/>
              <a:ea typeface="+mn-ea"/>
            </a:endParaRPr>
          </a:p>
        </p:txBody>
      </p:sp>
    </p:spTree>
    <p:extLst>
      <p:ext uri="{BB962C8B-B14F-4D97-AF65-F5344CB8AC3E}">
        <p14:creationId xmlns:p14="http://schemas.microsoft.com/office/powerpoint/2010/main" val="2936023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9396" y="3102496"/>
            <a:ext cx="2520280" cy="936104"/>
          </a:xfrm>
          <a:prstGeom prst="rect">
            <a:avLst/>
          </a:prstGeom>
          <a:noFill/>
          <a:ln>
            <a:solidFill>
              <a:srgbClr val="00B050"/>
            </a:solidFill>
          </a:ln>
        </p:spPr>
        <p:txBody>
          <a:bodyPr wrap="square" rtlCol="0">
            <a:noAutofit/>
          </a:bodyPr>
          <a:lstStyle/>
          <a:p>
            <a:pPr algn="ctr"/>
            <a:r>
              <a:rPr kumimoji="1" lang="ja-JP" altLang="en-US" dirty="0" smtClean="0"/>
              <a:t>幻覚・妄想などがある</a:t>
            </a:r>
            <a:endParaRPr kumimoji="1" lang="en-US" altLang="ja-JP" dirty="0" smtClean="0"/>
          </a:p>
          <a:p>
            <a:pPr algn="ctr"/>
            <a:r>
              <a:rPr lang="ja-JP" altLang="en-US" dirty="0" smtClean="0"/>
              <a:t>（統合失調症の可能性も考え、治療導入）</a:t>
            </a:r>
            <a:endParaRPr kumimoji="1" lang="ja-JP" altLang="en-US" dirty="0"/>
          </a:p>
        </p:txBody>
      </p:sp>
      <p:sp>
        <p:nvSpPr>
          <p:cNvPr id="6" name="テキスト ボックス 5"/>
          <p:cNvSpPr txBox="1"/>
          <p:nvPr/>
        </p:nvSpPr>
        <p:spPr>
          <a:xfrm>
            <a:off x="761924" y="1412776"/>
            <a:ext cx="2520280" cy="1296144"/>
          </a:xfrm>
          <a:prstGeom prst="rect">
            <a:avLst/>
          </a:prstGeom>
          <a:noFill/>
          <a:ln>
            <a:solidFill>
              <a:schemeClr val="accent6">
                <a:lumMod val="60000"/>
                <a:lumOff val="40000"/>
              </a:schemeClr>
            </a:solidFill>
          </a:ln>
        </p:spPr>
        <p:txBody>
          <a:bodyPr wrap="square" rtlCol="0">
            <a:noAutofit/>
          </a:bodyPr>
          <a:lstStyle/>
          <a:p>
            <a:pPr algn="ctr"/>
            <a:r>
              <a:rPr lang="ja-JP" altLang="en-US" dirty="0" smtClean="0"/>
              <a:t>本人にとって</a:t>
            </a:r>
            <a:endParaRPr lang="en-US" altLang="ja-JP" dirty="0" smtClean="0"/>
          </a:p>
          <a:p>
            <a:pPr algn="ctr"/>
            <a:r>
              <a:rPr kumimoji="1" lang="ja-JP" altLang="en-US" dirty="0" smtClean="0"/>
              <a:t>不快なことがあった</a:t>
            </a:r>
            <a:endParaRPr kumimoji="1" lang="en-US" altLang="ja-JP" dirty="0" smtClean="0"/>
          </a:p>
          <a:p>
            <a:pPr algn="ctr"/>
            <a:r>
              <a:rPr lang="ja-JP" altLang="en-US" dirty="0" smtClean="0"/>
              <a:t>（発達障害の可能性も考え、家族面接）</a:t>
            </a:r>
            <a:endParaRPr kumimoji="1" lang="ja-JP" altLang="en-US" dirty="0"/>
          </a:p>
        </p:txBody>
      </p:sp>
      <p:sp>
        <p:nvSpPr>
          <p:cNvPr id="8" name="テキスト ボックス 7"/>
          <p:cNvSpPr txBox="1"/>
          <p:nvPr/>
        </p:nvSpPr>
        <p:spPr>
          <a:xfrm>
            <a:off x="5148064" y="3127648"/>
            <a:ext cx="2520280" cy="720080"/>
          </a:xfrm>
          <a:prstGeom prst="rect">
            <a:avLst/>
          </a:prstGeom>
          <a:noFill/>
          <a:ln>
            <a:solidFill>
              <a:srgbClr val="7030A0"/>
            </a:solidFill>
          </a:ln>
        </p:spPr>
        <p:txBody>
          <a:bodyPr wrap="square" rtlCol="0" anchor="ctr">
            <a:noAutofit/>
          </a:bodyPr>
          <a:lstStyle/>
          <a:p>
            <a:pPr algn="ctr"/>
            <a:r>
              <a:rPr kumimoji="1" lang="ja-JP" altLang="en-US" dirty="0" smtClean="0"/>
              <a:t>買い物依存があり、</a:t>
            </a:r>
            <a:endParaRPr kumimoji="1" lang="en-US" altLang="ja-JP" dirty="0" smtClean="0"/>
          </a:p>
          <a:p>
            <a:pPr algn="ctr"/>
            <a:r>
              <a:rPr lang="ja-JP" altLang="en-US" dirty="0" smtClean="0"/>
              <a:t>買って欲しくて</a:t>
            </a:r>
            <a:r>
              <a:rPr lang="ja-JP" altLang="en-US" dirty="0" err="1" smtClean="0"/>
              <a:t>の</a:t>
            </a:r>
            <a:r>
              <a:rPr lang="ja-JP" altLang="en-US" dirty="0" smtClean="0"/>
              <a:t>暴力</a:t>
            </a:r>
            <a:endParaRPr kumimoji="1" lang="ja-JP" altLang="en-US" dirty="0"/>
          </a:p>
        </p:txBody>
      </p:sp>
      <p:sp>
        <p:nvSpPr>
          <p:cNvPr id="10" name="テキスト ボックス 9"/>
          <p:cNvSpPr txBox="1"/>
          <p:nvPr/>
        </p:nvSpPr>
        <p:spPr>
          <a:xfrm>
            <a:off x="6228184" y="1275264"/>
            <a:ext cx="2520280" cy="1224136"/>
          </a:xfrm>
          <a:prstGeom prst="rect">
            <a:avLst/>
          </a:prstGeom>
          <a:noFill/>
          <a:ln>
            <a:solidFill>
              <a:srgbClr val="FFFF00"/>
            </a:solidFill>
          </a:ln>
        </p:spPr>
        <p:txBody>
          <a:bodyPr wrap="square" rtlCol="0" anchor="ctr">
            <a:noAutofit/>
          </a:bodyPr>
          <a:lstStyle/>
          <a:p>
            <a:pPr algn="ctr"/>
            <a:r>
              <a:rPr kumimoji="1" lang="ja-JP" altLang="en-US" dirty="0" smtClean="0"/>
              <a:t>イライラしての興奮</a:t>
            </a:r>
            <a:endParaRPr kumimoji="1" lang="en-US" altLang="ja-JP" dirty="0" smtClean="0"/>
          </a:p>
          <a:p>
            <a:pPr algn="ctr"/>
            <a:r>
              <a:rPr lang="ja-JP" altLang="en-US" dirty="0" smtClean="0"/>
              <a:t>（クールダウンの役割も、</a:t>
            </a:r>
            <a:endParaRPr lang="en-US" altLang="ja-JP" dirty="0" smtClean="0"/>
          </a:p>
          <a:p>
            <a:pPr algn="ctr"/>
            <a:r>
              <a:rPr kumimoji="1" lang="ja-JP" altLang="en-US" dirty="0" smtClean="0"/>
              <a:t>むしろ好きにさせて</a:t>
            </a:r>
            <a:endParaRPr kumimoji="1" lang="en-US" altLang="ja-JP" dirty="0" smtClean="0"/>
          </a:p>
          <a:p>
            <a:pPr algn="ctr"/>
            <a:r>
              <a:rPr lang="ja-JP" altLang="en-US" dirty="0" smtClean="0"/>
              <a:t>おいた方が良いことも）</a:t>
            </a:r>
            <a:endParaRPr kumimoji="1" lang="ja-JP" altLang="en-US" dirty="0"/>
          </a:p>
        </p:txBody>
      </p:sp>
      <p:sp>
        <p:nvSpPr>
          <p:cNvPr id="12" name="テキスト ボックス 11"/>
          <p:cNvSpPr txBox="1"/>
          <p:nvPr/>
        </p:nvSpPr>
        <p:spPr>
          <a:xfrm>
            <a:off x="3527884" y="1205131"/>
            <a:ext cx="2520280" cy="569919"/>
          </a:xfrm>
          <a:prstGeom prst="rect">
            <a:avLst/>
          </a:prstGeom>
          <a:noFill/>
          <a:ln>
            <a:solidFill>
              <a:srgbClr val="FF0000"/>
            </a:solidFill>
          </a:ln>
        </p:spPr>
        <p:txBody>
          <a:bodyPr wrap="square" rtlCol="0" anchor="ctr">
            <a:noAutofit/>
          </a:bodyPr>
          <a:lstStyle/>
          <a:p>
            <a:pPr algn="ctr"/>
            <a:r>
              <a:rPr kumimoji="1" lang="ja-JP" altLang="en-US" dirty="0" smtClean="0"/>
              <a:t>親に対する反発</a:t>
            </a:r>
            <a:endParaRPr kumimoji="1" lang="ja-JP" altLang="en-US" dirty="0"/>
          </a:p>
        </p:txBody>
      </p:sp>
      <p:sp>
        <p:nvSpPr>
          <p:cNvPr id="13" name="テキスト ボックス 12"/>
          <p:cNvSpPr txBox="1"/>
          <p:nvPr/>
        </p:nvSpPr>
        <p:spPr>
          <a:xfrm>
            <a:off x="323528" y="4581128"/>
            <a:ext cx="5544616" cy="1938992"/>
          </a:xfrm>
          <a:prstGeom prst="rect">
            <a:avLst/>
          </a:prstGeom>
          <a:noFill/>
        </p:spPr>
        <p:txBody>
          <a:bodyPr wrap="square" rtlCol="0">
            <a:spAutoFit/>
          </a:bodyPr>
          <a:lstStyle/>
          <a:p>
            <a:r>
              <a:rPr kumimoji="1" lang="ja-JP" altLang="en-US" sz="2400" dirty="0" smtClean="0">
                <a:latin typeface="+mj-ea"/>
                <a:ea typeface="+mj-ea"/>
              </a:rPr>
              <a:t>興奮や家庭内暴力があっても、理由はさまざま。精神科医療機関に結びつけた方が良い場合もあれば、あまり医療機関の役割は少なく、家族面接などをしていく方が良い場合もある。</a:t>
            </a:r>
            <a:endParaRPr kumimoji="1" lang="ja-JP" altLang="en-US" sz="2400" dirty="0">
              <a:latin typeface="+mj-ea"/>
              <a:ea typeface="+mj-ea"/>
            </a:endParaRPr>
          </a:p>
        </p:txBody>
      </p:sp>
      <p:pic>
        <p:nvPicPr>
          <p:cNvPr id="2" name="図 1" descr="CST033.gif"/>
          <p:cNvPicPr>
            <a:picLocks noChangeAspect="1"/>
          </p:cNvPicPr>
          <p:nvPr/>
        </p:nvPicPr>
        <p:blipFill>
          <a:blip r:embed="rId2" cstate="print"/>
          <a:stretch>
            <a:fillRect/>
          </a:stretch>
        </p:blipFill>
        <p:spPr>
          <a:xfrm>
            <a:off x="3203848" y="2420888"/>
            <a:ext cx="1584176" cy="1753477"/>
          </a:xfrm>
          <a:prstGeom prst="rect">
            <a:avLst/>
          </a:prstGeom>
        </p:spPr>
      </p:pic>
      <p:sp>
        <p:nvSpPr>
          <p:cNvPr id="14" name="タイトル 1"/>
          <p:cNvSpPr txBox="1">
            <a:spLocks/>
          </p:cNvSpPr>
          <p:nvPr/>
        </p:nvSpPr>
        <p:spPr>
          <a:xfrm>
            <a:off x="611188" y="1"/>
            <a:ext cx="6697116" cy="881688"/>
          </a:xfrm>
          <a:prstGeom prst="rect">
            <a:avLst/>
          </a:prstGeom>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dirty="0" smtClean="0">
                <a:solidFill>
                  <a:srgbClr val="00B0F0"/>
                </a:solidFill>
                <a:latin typeface="+mj-ea"/>
                <a:ea typeface="+mj-ea"/>
                <a:cs typeface="+mj-cs"/>
              </a:rPr>
              <a:t>興奮・家庭内暴力があったとしても、</a:t>
            </a:r>
            <a:endParaRPr kumimoji="1" lang="ja-JP" altLang="en-US" sz="3200" b="0" i="0" u="none" strike="noStrike" kern="1200" cap="none" spc="0" normalizeH="0" baseline="0" noProof="0" dirty="0">
              <a:ln>
                <a:noFill/>
              </a:ln>
              <a:solidFill>
                <a:srgbClr val="00B0F0"/>
              </a:solidFill>
              <a:effectLst/>
              <a:uLnTx/>
              <a:uFillTx/>
              <a:latin typeface="+mj-ea"/>
              <a:ea typeface="+mj-ea"/>
              <a:cs typeface="+mj-cs"/>
            </a:endParaRPr>
          </a:p>
        </p:txBody>
      </p:sp>
      <p:sp>
        <p:nvSpPr>
          <p:cNvPr id="15" name="テキスト ボックス 14"/>
          <p:cNvSpPr txBox="1"/>
          <p:nvPr/>
        </p:nvSpPr>
        <p:spPr>
          <a:xfrm>
            <a:off x="6012160" y="5661248"/>
            <a:ext cx="2646878" cy="584775"/>
          </a:xfrm>
          <a:prstGeom prst="rect">
            <a:avLst/>
          </a:prstGeom>
          <a:noFill/>
        </p:spPr>
        <p:txBody>
          <a:bodyPr wrap="none" rtlCol="0">
            <a:spAutoFit/>
          </a:bodyPr>
          <a:lstStyle/>
          <a:p>
            <a:r>
              <a:rPr kumimoji="1" lang="ja-JP" altLang="en-US" sz="3200" dirty="0" smtClean="0">
                <a:solidFill>
                  <a:srgbClr val="FF0000"/>
                </a:solidFill>
                <a:latin typeface="+mj-ea"/>
                <a:ea typeface="+mj-ea"/>
              </a:rPr>
              <a:t>見立ては重要</a:t>
            </a:r>
            <a:endParaRPr kumimoji="1" lang="ja-JP" altLang="en-US" sz="3200" dirty="0">
              <a:solidFill>
                <a:srgbClr val="FF0000"/>
              </a:solidFill>
              <a:latin typeface="+mj-ea"/>
              <a:ea typeface="+mj-ea"/>
            </a:endParaRPr>
          </a:p>
        </p:txBody>
      </p:sp>
    </p:spTree>
    <p:extLst>
      <p:ext uri="{BB962C8B-B14F-4D97-AF65-F5344CB8AC3E}">
        <p14:creationId xmlns:p14="http://schemas.microsoft.com/office/powerpoint/2010/main" val="2182278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502567" y="1052736"/>
            <a:ext cx="8138865" cy="5352752"/>
          </a:xfrm>
          <a:prstGeom prst="rect">
            <a:avLst/>
          </a:prstGeom>
        </p:spPr>
      </p:pic>
      <p:sp>
        <p:nvSpPr>
          <p:cNvPr id="13" name="タイトル 1"/>
          <p:cNvSpPr txBox="1">
            <a:spLocks/>
          </p:cNvSpPr>
          <p:nvPr/>
        </p:nvSpPr>
        <p:spPr>
          <a:xfrm>
            <a:off x="611188" y="0"/>
            <a:ext cx="8064461" cy="873125"/>
          </a:xfrm>
          <a:prstGeom prst="rect">
            <a:avLst/>
          </a:prstGeom>
        </p:spPr>
        <p:txBody>
          <a:bodyPr anchor="ctr">
            <a:normAutofit/>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9pPr>
          </a:lstStyle>
          <a:p>
            <a:pPr algn="l"/>
            <a:r>
              <a:rPr lang="ja-JP" altLang="en-US" sz="3600" dirty="0" smtClean="0">
                <a:solidFill>
                  <a:srgbClr val="00B0F0"/>
                </a:solidFill>
                <a:latin typeface="HGP創英角ｺﾞｼｯｸUB" panose="020B0900000000000000" pitchFamily="50" charset="-128"/>
                <a:ea typeface="HGP創英角ｺﾞｼｯｸUB" panose="020B0900000000000000" pitchFamily="50" charset="-128"/>
              </a:rPr>
              <a:t>「ひきこもり」支援の諸段階　１</a:t>
            </a:r>
            <a:endParaRPr lang="ja-JP" altLang="en-US" sz="3600" dirty="0">
              <a:solidFill>
                <a:srgbClr val="00B0F0"/>
              </a:solidFill>
              <a:latin typeface="+mn-ea"/>
              <a:ea typeface="+mn-ea"/>
            </a:endParaRPr>
          </a:p>
        </p:txBody>
      </p:sp>
      <p:sp>
        <p:nvSpPr>
          <p:cNvPr id="14" name="テキスト ボックス 13"/>
          <p:cNvSpPr txBox="1"/>
          <p:nvPr/>
        </p:nvSpPr>
        <p:spPr>
          <a:xfrm>
            <a:off x="2455951" y="6336139"/>
            <a:ext cx="6688049" cy="369332"/>
          </a:xfrm>
          <a:prstGeom prst="rect">
            <a:avLst/>
          </a:prstGeom>
          <a:noFill/>
        </p:spPr>
        <p:txBody>
          <a:bodyPr wrap="none" rtlCol="0">
            <a:spAutoFit/>
          </a:bodyPr>
          <a:lstStyle/>
          <a:p>
            <a:r>
              <a:rPr lang="ja-JP" altLang="en-US" dirty="0">
                <a:latin typeface="+mn-ea"/>
              </a:rPr>
              <a:t>齊藤万比</a:t>
            </a:r>
            <a:r>
              <a:rPr lang="ja-JP" altLang="en-US" dirty="0" smtClean="0">
                <a:latin typeface="+mn-ea"/>
              </a:rPr>
              <a:t>古：ひきこもり</a:t>
            </a:r>
            <a:r>
              <a:rPr lang="ja-JP" altLang="en-US" dirty="0">
                <a:latin typeface="+mn-ea"/>
              </a:rPr>
              <a:t>の評価・支援に関するガイドライン </a:t>
            </a:r>
            <a:r>
              <a:rPr lang="ja-JP" altLang="en-US" dirty="0" smtClean="0">
                <a:latin typeface="+mn-ea"/>
              </a:rPr>
              <a:t>（</a:t>
            </a:r>
            <a:r>
              <a:rPr lang="en-US" altLang="ja-JP" dirty="0" smtClean="0">
                <a:latin typeface="+mn-ea"/>
              </a:rPr>
              <a:t>2007</a:t>
            </a:r>
            <a:r>
              <a:rPr lang="ja-JP" altLang="en-US" dirty="0" smtClean="0">
                <a:latin typeface="+mn-ea"/>
              </a:rPr>
              <a:t>）</a:t>
            </a:r>
            <a:endParaRPr kumimoji="1" lang="ja-JP" altLang="en-US" dirty="0"/>
          </a:p>
        </p:txBody>
      </p:sp>
    </p:spTree>
    <p:extLst>
      <p:ext uri="{BB962C8B-B14F-4D97-AF65-F5344CB8AC3E}">
        <p14:creationId xmlns:p14="http://schemas.microsoft.com/office/powerpoint/2010/main" val="3662422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502567" y="1052736"/>
            <a:ext cx="3065671" cy="2016224"/>
          </a:xfrm>
          <a:prstGeom prst="rect">
            <a:avLst/>
          </a:prstGeom>
        </p:spPr>
      </p:pic>
      <p:sp>
        <p:nvSpPr>
          <p:cNvPr id="13" name="タイトル 1"/>
          <p:cNvSpPr txBox="1">
            <a:spLocks/>
          </p:cNvSpPr>
          <p:nvPr/>
        </p:nvSpPr>
        <p:spPr>
          <a:xfrm>
            <a:off x="611188" y="0"/>
            <a:ext cx="8064461" cy="873125"/>
          </a:xfrm>
          <a:prstGeom prst="rect">
            <a:avLst/>
          </a:prstGeom>
        </p:spPr>
        <p:txBody>
          <a:bodyPr anchor="ctr">
            <a:normAutofit/>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HGP創英角ｺﾞｼｯｸUB" panose="020B0900000000000000" pitchFamily="50" charset="-128"/>
              </a:defRPr>
            </a:lvl9pPr>
          </a:lstStyle>
          <a:p>
            <a:pPr algn="l"/>
            <a:r>
              <a:rPr lang="ja-JP" altLang="en-US" sz="3600" dirty="0" smtClean="0">
                <a:solidFill>
                  <a:srgbClr val="00B0F0"/>
                </a:solidFill>
                <a:latin typeface="HGP創英角ｺﾞｼｯｸUB" panose="020B0900000000000000" pitchFamily="50" charset="-128"/>
                <a:ea typeface="HGP創英角ｺﾞｼｯｸUB" panose="020B0900000000000000" pitchFamily="50" charset="-128"/>
              </a:rPr>
              <a:t>「ひきこもり」支援の諸段階　２</a:t>
            </a:r>
            <a:endParaRPr lang="ja-JP" altLang="en-US" sz="3600" dirty="0">
              <a:solidFill>
                <a:srgbClr val="00B0F0"/>
              </a:solidFill>
              <a:latin typeface="+mn-ea"/>
              <a:ea typeface="+mn-ea"/>
            </a:endParaRPr>
          </a:p>
        </p:txBody>
      </p:sp>
      <p:sp>
        <p:nvSpPr>
          <p:cNvPr id="14" name="テキスト ボックス 13"/>
          <p:cNvSpPr txBox="1"/>
          <p:nvPr/>
        </p:nvSpPr>
        <p:spPr>
          <a:xfrm>
            <a:off x="4037841" y="2498426"/>
            <a:ext cx="4637808" cy="584775"/>
          </a:xfrm>
          <a:prstGeom prst="rect">
            <a:avLst/>
          </a:prstGeom>
          <a:noFill/>
        </p:spPr>
        <p:txBody>
          <a:bodyPr wrap="none" rtlCol="0">
            <a:spAutoFit/>
          </a:bodyPr>
          <a:lstStyle/>
          <a:p>
            <a:r>
              <a:rPr lang="ja-JP" altLang="en-US" sz="1600" dirty="0">
                <a:latin typeface="+mn-ea"/>
              </a:rPr>
              <a:t>齊藤万比</a:t>
            </a:r>
            <a:r>
              <a:rPr lang="ja-JP" altLang="en-US" sz="1600" dirty="0" smtClean="0">
                <a:latin typeface="+mn-ea"/>
              </a:rPr>
              <a:t>古：</a:t>
            </a:r>
            <a:endParaRPr lang="en-US" altLang="ja-JP" sz="1600" dirty="0" smtClean="0">
              <a:latin typeface="+mn-ea"/>
            </a:endParaRPr>
          </a:p>
          <a:p>
            <a:r>
              <a:rPr lang="ja-JP" altLang="en-US" sz="1600" dirty="0" smtClean="0">
                <a:latin typeface="+mn-ea"/>
              </a:rPr>
              <a:t>ひきこもり</a:t>
            </a:r>
            <a:r>
              <a:rPr lang="ja-JP" altLang="en-US" sz="1600" dirty="0">
                <a:latin typeface="+mn-ea"/>
              </a:rPr>
              <a:t>の評価・支援に関するガイドライン </a:t>
            </a:r>
            <a:r>
              <a:rPr lang="ja-JP" altLang="en-US" sz="1600" dirty="0" smtClean="0">
                <a:latin typeface="+mn-ea"/>
              </a:rPr>
              <a:t>（</a:t>
            </a:r>
            <a:r>
              <a:rPr lang="en-US" altLang="ja-JP" sz="1600" dirty="0" smtClean="0">
                <a:latin typeface="+mn-ea"/>
              </a:rPr>
              <a:t>2007</a:t>
            </a:r>
            <a:r>
              <a:rPr lang="ja-JP" altLang="en-US" sz="1600" dirty="0" smtClean="0">
                <a:latin typeface="+mn-ea"/>
              </a:rPr>
              <a:t>）</a:t>
            </a:r>
            <a:endParaRPr kumimoji="1" lang="ja-JP" altLang="en-US" sz="1600" dirty="0"/>
          </a:p>
        </p:txBody>
      </p:sp>
      <p:sp>
        <p:nvSpPr>
          <p:cNvPr id="2" name="テキスト ボックス 1"/>
          <p:cNvSpPr txBox="1"/>
          <p:nvPr/>
        </p:nvSpPr>
        <p:spPr>
          <a:xfrm>
            <a:off x="395536" y="3097442"/>
            <a:ext cx="8352928" cy="3557091"/>
          </a:xfrm>
          <a:prstGeom prst="rect">
            <a:avLst/>
          </a:prstGeom>
          <a:noFill/>
        </p:spPr>
        <p:txBody>
          <a:bodyPr wrap="square" rtlCol="0">
            <a:noAutofit/>
          </a:bodyPr>
          <a:lstStyle/>
          <a:p>
            <a:r>
              <a:rPr lang="ja-JP" altLang="en-US" sz="1600" dirty="0" smtClean="0"/>
              <a:t>　各段階</a:t>
            </a:r>
            <a:r>
              <a:rPr lang="ja-JP" altLang="en-US" sz="1600" dirty="0"/>
              <a:t>にどのくらいの</a:t>
            </a:r>
            <a:r>
              <a:rPr lang="ja-JP" altLang="en-US" sz="1600" dirty="0" smtClean="0"/>
              <a:t>時間</a:t>
            </a:r>
            <a:r>
              <a:rPr lang="ja-JP" altLang="en-US" sz="1600" dirty="0"/>
              <a:t>を必要とするかは各事例の特性によってまったく異なることを心得ておかねば</a:t>
            </a:r>
            <a:r>
              <a:rPr lang="ja-JP" altLang="en-US" sz="1600" dirty="0" smtClean="0"/>
              <a:t>なりません。各段階</a:t>
            </a:r>
            <a:r>
              <a:rPr lang="ja-JP" altLang="en-US" sz="1600" dirty="0"/>
              <a:t>には固有の中心的な支援方法があることを示していますが、その支援方法</a:t>
            </a:r>
            <a:r>
              <a:rPr lang="ja-JP" altLang="en-US" sz="1600" dirty="0" smtClean="0"/>
              <a:t>は次</a:t>
            </a:r>
            <a:r>
              <a:rPr lang="ja-JP" altLang="en-US" sz="1600" dirty="0"/>
              <a:t>の段階でも継続して行われるべきです。その新たな段階で初めて加わった支援方法</a:t>
            </a:r>
            <a:r>
              <a:rPr lang="ja-JP" altLang="en-US" sz="1600" dirty="0" smtClean="0"/>
              <a:t>が徐々</a:t>
            </a:r>
            <a:r>
              <a:rPr lang="ja-JP" altLang="en-US" sz="1600" dirty="0"/>
              <a:t>に中心的支援方法として有効なものになっていくにつれ、前の段階から継続して</a:t>
            </a:r>
            <a:r>
              <a:rPr lang="ja-JP" altLang="en-US" sz="1600" dirty="0" smtClean="0"/>
              <a:t>いた支援</a:t>
            </a:r>
            <a:r>
              <a:rPr lang="ja-JP" altLang="en-US" sz="1600" dirty="0"/>
              <a:t>方法の意義はゆっくりと減少していきます。このようにして徐々に新たな支援法に</a:t>
            </a:r>
            <a:r>
              <a:rPr lang="ja-JP" altLang="en-US" sz="1600" dirty="0" smtClean="0"/>
              <a:t>重心</a:t>
            </a:r>
            <a:r>
              <a:rPr lang="ja-JP" altLang="en-US" sz="1600" dirty="0"/>
              <a:t>が移っていくということを重ねながら、社会との再会に向かう当事者のデリケートな</a:t>
            </a:r>
            <a:r>
              <a:rPr lang="ja-JP" altLang="en-US" sz="1600" dirty="0" smtClean="0"/>
              <a:t>一歩</a:t>
            </a:r>
            <a:r>
              <a:rPr lang="ja-JP" altLang="en-US" sz="1600" dirty="0"/>
              <a:t>一歩を支援していきます。 </a:t>
            </a:r>
          </a:p>
          <a:p>
            <a:r>
              <a:rPr lang="ja-JP" altLang="en-US" sz="1600" dirty="0" smtClean="0"/>
              <a:t>　基本的</a:t>
            </a:r>
            <a:r>
              <a:rPr lang="ja-JP" altLang="en-US" sz="1600" dirty="0"/>
              <a:t>にこの経過の進行は各段階の順番にしたがって進行するものであり、支援者が</a:t>
            </a:r>
            <a:r>
              <a:rPr lang="ja-JP" altLang="en-US" sz="1600" dirty="0" smtClean="0"/>
              <a:t>人工的</a:t>
            </a:r>
            <a:r>
              <a:rPr lang="ja-JP" altLang="en-US" sz="1600" dirty="0"/>
              <a:t>にこの過程を加速させることや途中段階をショートカットすることはお勧め</a:t>
            </a:r>
            <a:r>
              <a:rPr lang="ja-JP" altLang="en-US" sz="1600" dirty="0" smtClean="0"/>
              <a:t>できません</a:t>
            </a:r>
            <a:r>
              <a:rPr lang="ja-JP" altLang="en-US" sz="1600" dirty="0"/>
              <a:t>。避けねばならないのは支援が届いていない状況での不必要な停滞であって、支援を</a:t>
            </a:r>
            <a:r>
              <a:rPr lang="ja-JP" altLang="en-US" sz="1600" dirty="0" smtClean="0"/>
              <a:t>受けながら</a:t>
            </a:r>
            <a:r>
              <a:rPr lang="ja-JP" altLang="en-US" sz="1600" dirty="0"/>
              <a:t>進行する時間が各事例の事情に応じて異なることは当然のことと心得るべきです</a:t>
            </a:r>
            <a:r>
              <a:rPr lang="ja-JP" altLang="en-US" sz="1600" dirty="0" smtClean="0"/>
              <a:t>。当事者</a:t>
            </a:r>
            <a:r>
              <a:rPr lang="ja-JP" altLang="en-US" sz="1600" dirty="0"/>
              <a:t>やその家族の中で熟していく時間や、内面的な取り組みが行われている時間に</a:t>
            </a:r>
            <a:r>
              <a:rPr lang="ja-JP" altLang="en-US" sz="1600" dirty="0" smtClean="0"/>
              <a:t>無駄は</a:t>
            </a:r>
            <a:r>
              <a:rPr lang="ja-JP" altLang="en-US" sz="1600" dirty="0"/>
              <a:t>ありません。大切なことは当事者や家族が孤立した状態ではこの過程を全うすること</a:t>
            </a:r>
            <a:r>
              <a:rPr lang="ja-JP" altLang="en-US" sz="1600" dirty="0" smtClean="0"/>
              <a:t>が難しい</a:t>
            </a:r>
            <a:r>
              <a:rPr lang="ja-JP" altLang="en-US" sz="1600" dirty="0"/>
              <a:t>という点にあります。地域社会はひきこもりの当事者と家族を孤立させずに支援</a:t>
            </a:r>
            <a:r>
              <a:rPr lang="ja-JP" altLang="en-US" sz="1600" dirty="0" smtClean="0"/>
              <a:t>する</a:t>
            </a:r>
            <a:r>
              <a:rPr lang="ja-JP" altLang="en-US" sz="1600" dirty="0"/>
              <a:t>機能を備える必要があります</a:t>
            </a:r>
            <a:r>
              <a:rPr lang="ja-JP" altLang="en-US" sz="1600" dirty="0" smtClean="0"/>
              <a:t>。</a:t>
            </a:r>
            <a:endParaRPr kumimoji="1" lang="ja-JP" altLang="en-US" sz="1600" dirty="0"/>
          </a:p>
        </p:txBody>
      </p:sp>
    </p:spTree>
    <p:extLst>
      <p:ext uri="{BB962C8B-B14F-4D97-AF65-F5344CB8AC3E}">
        <p14:creationId xmlns:p14="http://schemas.microsoft.com/office/powerpoint/2010/main" val="3439982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リーフォーム 21"/>
          <p:cNvSpPr/>
          <p:nvPr/>
        </p:nvSpPr>
        <p:spPr>
          <a:xfrm>
            <a:off x="485548" y="2370851"/>
            <a:ext cx="3865789" cy="4071938"/>
          </a:xfrm>
          <a:custGeom>
            <a:avLst/>
            <a:gdLst>
              <a:gd name="connsiteX0" fmla="*/ 713678 w 4728117"/>
              <a:gd name="connsiteY0" fmla="*/ 4612888 h 4612888"/>
              <a:gd name="connsiteX1" fmla="*/ 200722 w 4728117"/>
              <a:gd name="connsiteY1" fmla="*/ 4189141 h 4612888"/>
              <a:gd name="connsiteX2" fmla="*/ 0 w 4728117"/>
              <a:gd name="connsiteY2" fmla="*/ 3698488 h 4612888"/>
              <a:gd name="connsiteX3" fmla="*/ 200722 w 4728117"/>
              <a:gd name="connsiteY3" fmla="*/ 3274741 h 4612888"/>
              <a:gd name="connsiteX4" fmla="*/ 780586 w 4728117"/>
              <a:gd name="connsiteY4" fmla="*/ 2427248 h 4612888"/>
              <a:gd name="connsiteX5" fmla="*/ 1895708 w 4728117"/>
              <a:gd name="connsiteY5" fmla="*/ 1334429 h 4612888"/>
              <a:gd name="connsiteX6" fmla="*/ 3122342 w 4728117"/>
              <a:gd name="connsiteY6" fmla="*/ 442331 h 4612888"/>
              <a:gd name="connsiteX7" fmla="*/ 4215161 w 4728117"/>
              <a:gd name="connsiteY7" fmla="*/ 63190 h 4612888"/>
              <a:gd name="connsiteX8" fmla="*/ 4728117 w 4728117"/>
              <a:gd name="connsiteY8" fmla="*/ 63190 h 461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8117" h="4612888">
                <a:moveTo>
                  <a:pt x="713678" y="4612888"/>
                </a:moveTo>
                <a:cubicBezTo>
                  <a:pt x="516673" y="4477214"/>
                  <a:pt x="319668" y="4341541"/>
                  <a:pt x="200722" y="4189141"/>
                </a:cubicBezTo>
                <a:cubicBezTo>
                  <a:pt x="81776" y="4036741"/>
                  <a:pt x="0" y="3850888"/>
                  <a:pt x="0" y="3698488"/>
                </a:cubicBezTo>
                <a:cubicBezTo>
                  <a:pt x="0" y="3546088"/>
                  <a:pt x="70624" y="3486614"/>
                  <a:pt x="200722" y="3274741"/>
                </a:cubicBezTo>
                <a:cubicBezTo>
                  <a:pt x="330820" y="3062868"/>
                  <a:pt x="498088" y="2750633"/>
                  <a:pt x="780586" y="2427248"/>
                </a:cubicBezTo>
                <a:cubicBezTo>
                  <a:pt x="1063084" y="2103863"/>
                  <a:pt x="1505415" y="1665249"/>
                  <a:pt x="1895708" y="1334429"/>
                </a:cubicBezTo>
                <a:cubicBezTo>
                  <a:pt x="2286001" y="1003610"/>
                  <a:pt x="2735767" y="654204"/>
                  <a:pt x="3122342" y="442331"/>
                </a:cubicBezTo>
                <a:cubicBezTo>
                  <a:pt x="3508918" y="230458"/>
                  <a:pt x="3947532" y="126380"/>
                  <a:pt x="4215161" y="63190"/>
                </a:cubicBezTo>
                <a:cubicBezTo>
                  <a:pt x="4482790" y="0"/>
                  <a:pt x="4605453" y="31595"/>
                  <a:pt x="4728117" y="63190"/>
                </a:cubicBezTo>
              </a:path>
            </a:pathLst>
          </a:custGeom>
          <a:ln w="762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15" name="角丸四角形 14"/>
          <p:cNvSpPr/>
          <p:nvPr/>
        </p:nvSpPr>
        <p:spPr>
          <a:xfrm>
            <a:off x="2128891" y="3017824"/>
            <a:ext cx="3118078" cy="97358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smtClean="0">
                <a:solidFill>
                  <a:schemeClr val="bg1"/>
                </a:solidFill>
              </a:rPr>
              <a:t>「</a:t>
            </a:r>
            <a:r>
              <a:rPr lang="ja-JP" altLang="en-US" sz="2000" dirty="0">
                <a:solidFill>
                  <a:schemeClr val="bg1"/>
                </a:solidFill>
              </a:rPr>
              <a:t>自分</a:t>
            </a:r>
            <a:r>
              <a:rPr lang="ja-JP" altLang="en-US" sz="2000" dirty="0" smtClean="0">
                <a:solidFill>
                  <a:schemeClr val="bg1"/>
                </a:solidFill>
              </a:rPr>
              <a:t>は大丈夫」</a:t>
            </a:r>
            <a:r>
              <a:rPr lang="ja-JP" altLang="en-US" sz="2000" dirty="0">
                <a:solidFill>
                  <a:schemeClr val="bg1"/>
                </a:solidFill>
              </a:rPr>
              <a:t>という</a:t>
            </a:r>
            <a:endParaRPr lang="en-US" altLang="ja-JP" sz="2000" dirty="0">
              <a:solidFill>
                <a:schemeClr val="bg1"/>
              </a:solidFill>
            </a:endParaRPr>
          </a:p>
          <a:p>
            <a:pPr algn="ctr" fontAlgn="auto">
              <a:spcBef>
                <a:spcPts val="0"/>
              </a:spcBef>
              <a:spcAft>
                <a:spcPts val="0"/>
              </a:spcAft>
              <a:defRPr/>
            </a:pPr>
            <a:r>
              <a:rPr lang="ja-JP" altLang="en-US" sz="2000" dirty="0" smtClean="0">
                <a:solidFill>
                  <a:schemeClr val="bg1"/>
                </a:solidFill>
              </a:rPr>
              <a:t>自分自身へ</a:t>
            </a:r>
            <a:r>
              <a:rPr lang="ja-JP" altLang="en-US" sz="2000" dirty="0">
                <a:solidFill>
                  <a:schemeClr val="bg1"/>
                </a:solidFill>
              </a:rPr>
              <a:t>の信頼</a:t>
            </a:r>
          </a:p>
        </p:txBody>
      </p:sp>
      <p:sp>
        <p:nvSpPr>
          <p:cNvPr id="33800" name="テキスト ボックス 7"/>
          <p:cNvSpPr txBox="1">
            <a:spLocks noChangeArrowheads="1"/>
          </p:cNvSpPr>
          <p:nvPr/>
        </p:nvSpPr>
        <p:spPr bwMode="auto">
          <a:xfrm>
            <a:off x="4790281" y="1916832"/>
            <a:ext cx="3719566" cy="959136"/>
          </a:xfrm>
          <a:prstGeom prst="rect">
            <a:avLst/>
          </a:prstGeom>
          <a:solidFill>
            <a:srgbClr val="00B050"/>
          </a:solidFill>
          <a:ln w="9525">
            <a:solidFill>
              <a:srgbClr val="00B05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000" dirty="0">
                <a:solidFill>
                  <a:schemeClr val="bg1"/>
                </a:solidFill>
              </a:rPr>
              <a:t>自分が生きている世界には</a:t>
            </a:r>
            <a:endParaRPr lang="en-US" altLang="ja-JP" sz="2000" dirty="0">
              <a:solidFill>
                <a:schemeClr val="bg1"/>
              </a:solidFill>
            </a:endParaRPr>
          </a:p>
          <a:p>
            <a:pPr algn="ctr" eaLnBrk="1" hangingPunct="1">
              <a:spcBef>
                <a:spcPct val="0"/>
              </a:spcBef>
              <a:buFontTx/>
              <a:buNone/>
            </a:pPr>
            <a:r>
              <a:rPr lang="ja-JP" altLang="en-US" sz="2000" dirty="0">
                <a:solidFill>
                  <a:schemeClr val="bg1"/>
                </a:solidFill>
              </a:rPr>
              <a:t>秩序や意味がある</a:t>
            </a:r>
          </a:p>
        </p:txBody>
      </p:sp>
      <p:sp>
        <p:nvSpPr>
          <p:cNvPr id="20" name="円/楕円 19"/>
          <p:cNvSpPr/>
          <p:nvPr/>
        </p:nvSpPr>
        <p:spPr>
          <a:xfrm>
            <a:off x="1805041" y="2646296"/>
            <a:ext cx="647700" cy="6477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dirty="0">
                <a:solidFill>
                  <a:srgbClr val="00B0F0"/>
                </a:solidFill>
              </a:rPr>
              <a:t>３</a:t>
            </a:r>
          </a:p>
        </p:txBody>
      </p:sp>
      <p:sp>
        <p:nvSpPr>
          <p:cNvPr id="21" name="円/楕円 20"/>
          <p:cNvSpPr/>
          <p:nvPr/>
        </p:nvSpPr>
        <p:spPr>
          <a:xfrm>
            <a:off x="4351337" y="2055687"/>
            <a:ext cx="647700" cy="647700"/>
          </a:xfrm>
          <a:prstGeom prst="ellipse">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dirty="0">
                <a:solidFill>
                  <a:schemeClr val="tx1"/>
                </a:solidFill>
              </a:rPr>
              <a:t>４</a:t>
            </a:r>
          </a:p>
        </p:txBody>
      </p:sp>
      <p:sp>
        <p:nvSpPr>
          <p:cNvPr id="2" name="角丸四角形 1"/>
          <p:cNvSpPr/>
          <p:nvPr/>
        </p:nvSpPr>
        <p:spPr>
          <a:xfrm>
            <a:off x="685800" y="5522709"/>
            <a:ext cx="2590799" cy="98657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ja-JP" altLang="en-US" sz="2000" dirty="0">
                <a:solidFill>
                  <a:schemeClr val="bg1"/>
                </a:solidFill>
              </a:rPr>
              <a:t>安全で安心できる</a:t>
            </a:r>
            <a:endParaRPr lang="en-US" altLang="ja-JP" sz="2000" dirty="0">
              <a:solidFill>
                <a:schemeClr val="bg1"/>
              </a:solidFill>
            </a:endParaRPr>
          </a:p>
          <a:p>
            <a:pPr algn="ctr" fontAlgn="auto">
              <a:spcBef>
                <a:spcPts val="0"/>
              </a:spcBef>
              <a:spcAft>
                <a:spcPts val="0"/>
              </a:spcAft>
              <a:defRPr/>
            </a:pPr>
            <a:r>
              <a:rPr lang="ja-JP" altLang="en-US" sz="2000" dirty="0">
                <a:solidFill>
                  <a:schemeClr val="bg1"/>
                </a:solidFill>
              </a:rPr>
              <a:t>居場所</a:t>
            </a:r>
          </a:p>
        </p:txBody>
      </p:sp>
      <p:sp>
        <p:nvSpPr>
          <p:cNvPr id="3" name="角丸四角形 2"/>
          <p:cNvSpPr/>
          <p:nvPr/>
        </p:nvSpPr>
        <p:spPr>
          <a:xfrm>
            <a:off x="1204118" y="4257685"/>
            <a:ext cx="2379662" cy="97868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ja-JP" altLang="en-US" sz="2000" dirty="0">
                <a:solidFill>
                  <a:schemeClr val="bg1"/>
                </a:solidFill>
              </a:rPr>
              <a:t>支えてくれる</a:t>
            </a:r>
            <a:endParaRPr lang="en-US" altLang="ja-JP" sz="2000" dirty="0">
              <a:solidFill>
                <a:schemeClr val="bg1"/>
              </a:solidFill>
            </a:endParaRPr>
          </a:p>
          <a:p>
            <a:pPr algn="ctr" fontAlgn="auto">
              <a:spcBef>
                <a:spcPts val="0"/>
              </a:spcBef>
              <a:spcAft>
                <a:spcPts val="0"/>
              </a:spcAft>
              <a:defRPr/>
            </a:pPr>
            <a:r>
              <a:rPr lang="ja-JP" altLang="en-US" sz="2000" dirty="0">
                <a:solidFill>
                  <a:schemeClr val="bg1"/>
                </a:solidFill>
              </a:rPr>
              <a:t>家族や仲間</a:t>
            </a:r>
          </a:p>
        </p:txBody>
      </p:sp>
      <p:sp>
        <p:nvSpPr>
          <p:cNvPr id="18" name="円/楕円 17"/>
          <p:cNvSpPr/>
          <p:nvPr/>
        </p:nvSpPr>
        <p:spPr>
          <a:xfrm>
            <a:off x="361949" y="4994989"/>
            <a:ext cx="647700" cy="64770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dirty="0">
                <a:solidFill>
                  <a:srgbClr val="FF0000"/>
                </a:solidFill>
              </a:rPr>
              <a:t>１</a:t>
            </a:r>
          </a:p>
        </p:txBody>
      </p:sp>
      <p:sp>
        <p:nvSpPr>
          <p:cNvPr id="19" name="円/楕円 18"/>
          <p:cNvSpPr/>
          <p:nvPr/>
        </p:nvSpPr>
        <p:spPr>
          <a:xfrm>
            <a:off x="818356" y="3750322"/>
            <a:ext cx="647700" cy="647700"/>
          </a:xfrm>
          <a:prstGeom prst="ellipse">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dirty="0">
                <a:solidFill>
                  <a:schemeClr val="accent4">
                    <a:lumMod val="60000"/>
                    <a:lumOff val="40000"/>
                  </a:schemeClr>
                </a:solidFill>
              </a:rPr>
              <a:t>２</a:t>
            </a:r>
          </a:p>
        </p:txBody>
      </p:sp>
      <p:sp>
        <p:nvSpPr>
          <p:cNvPr id="4" name="正方形/長方形 3"/>
          <p:cNvSpPr/>
          <p:nvPr/>
        </p:nvSpPr>
        <p:spPr>
          <a:xfrm>
            <a:off x="3369013" y="5572517"/>
            <a:ext cx="5580061" cy="82917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ja-JP" altLang="en-US" dirty="0" smtClean="0">
                <a:solidFill>
                  <a:schemeClr val="tx1"/>
                </a:solidFill>
                <a:latin typeface="+mn-ea"/>
              </a:rPr>
              <a:t>　周囲</a:t>
            </a:r>
            <a:r>
              <a:rPr lang="ja-JP" altLang="en-US" dirty="0">
                <a:solidFill>
                  <a:schemeClr val="tx1"/>
                </a:solidFill>
                <a:latin typeface="+mn-ea"/>
              </a:rPr>
              <a:t>から見て「安心・安全」と分かっていても、本人がそう感じられなければ「安心・安全」につながらない。</a:t>
            </a:r>
            <a:endParaRPr lang="ja-JP" altLang="en-US" dirty="0">
              <a:solidFill>
                <a:schemeClr val="tx1"/>
              </a:solidFill>
            </a:endParaRPr>
          </a:p>
        </p:txBody>
      </p:sp>
      <p:sp>
        <p:nvSpPr>
          <p:cNvPr id="5" name="正方形/長方形 4"/>
          <p:cNvSpPr/>
          <p:nvPr/>
        </p:nvSpPr>
        <p:spPr>
          <a:xfrm>
            <a:off x="3687930" y="4296982"/>
            <a:ext cx="4523581" cy="969963"/>
          </a:xfrm>
          <a:prstGeom prst="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ja-JP" altLang="en-US" dirty="0" smtClean="0">
                <a:solidFill>
                  <a:schemeClr val="tx1"/>
                </a:solidFill>
              </a:rPr>
              <a:t>支援者が本人を理解していると感じるのではなく、本人自身が、支援者に理解されていると感じられることが重要。</a:t>
            </a:r>
            <a:endParaRPr lang="ja-JP" altLang="en-US" dirty="0">
              <a:solidFill>
                <a:schemeClr val="tx1"/>
              </a:solidFill>
            </a:endParaRPr>
          </a:p>
        </p:txBody>
      </p:sp>
      <p:sp>
        <p:nvSpPr>
          <p:cNvPr id="16" name="タイトル 1"/>
          <p:cNvSpPr txBox="1">
            <a:spLocks/>
          </p:cNvSpPr>
          <p:nvPr/>
        </p:nvSpPr>
        <p:spPr>
          <a:xfrm>
            <a:off x="323850" y="0"/>
            <a:ext cx="7931531" cy="825710"/>
          </a:xfrm>
          <a:prstGeom prst="rect">
            <a:avLst/>
          </a:prstGeom>
        </p:spPr>
        <p:txBody>
          <a:bodyPr anchor="ctr"/>
          <a:lstStyle/>
          <a:p>
            <a:pPr fontAlgn="auto">
              <a:spcBef>
                <a:spcPts val="0"/>
              </a:spcBef>
              <a:spcAft>
                <a:spcPts val="0"/>
              </a:spcAft>
              <a:defRPr/>
            </a:pPr>
            <a:r>
              <a:rPr lang="ja-JP" altLang="en-US" sz="4000" dirty="0" smtClean="0">
                <a:solidFill>
                  <a:srgbClr val="00B0F0"/>
                </a:solidFill>
                <a:latin typeface="+mj-ea"/>
                <a:ea typeface="+mj-ea"/>
                <a:cs typeface="+mj-cs"/>
              </a:rPr>
              <a:t>エネルギーの回復に必要なこと</a:t>
            </a:r>
            <a:endParaRPr lang="ja-JP" altLang="en-US" sz="4000" dirty="0">
              <a:solidFill>
                <a:srgbClr val="00B0F0"/>
              </a:solidFill>
              <a:latin typeface="+mj-ea"/>
              <a:ea typeface="+mj-ea"/>
              <a:cs typeface="+mj-cs"/>
            </a:endParaRPr>
          </a:p>
        </p:txBody>
      </p:sp>
      <p:sp>
        <p:nvSpPr>
          <p:cNvPr id="17" name="テキスト ボックス 16"/>
          <p:cNvSpPr txBox="1"/>
          <p:nvPr/>
        </p:nvSpPr>
        <p:spPr>
          <a:xfrm>
            <a:off x="564942" y="1161862"/>
            <a:ext cx="5929828" cy="523220"/>
          </a:xfrm>
          <a:prstGeom prst="rect">
            <a:avLst/>
          </a:prstGeom>
          <a:noFill/>
        </p:spPr>
        <p:txBody>
          <a:bodyPr wrap="none" rtlCol="0">
            <a:spAutoFit/>
          </a:bodyPr>
          <a:lstStyle/>
          <a:p>
            <a:r>
              <a:rPr kumimoji="1" lang="ja-JP" altLang="en-US" sz="2800" dirty="0" smtClean="0">
                <a:solidFill>
                  <a:srgbClr val="FF0000"/>
                </a:solidFill>
                <a:latin typeface="+mj-ea"/>
                <a:ea typeface="+mj-ea"/>
              </a:rPr>
              <a:t>まずは、安心・安全な環境での生活</a:t>
            </a:r>
            <a:endParaRPr kumimoji="1" lang="ja-JP" altLang="en-US" sz="2800" dirty="0">
              <a:solidFill>
                <a:srgbClr val="FF0000"/>
              </a:solidFill>
              <a:latin typeface="+mj-ea"/>
              <a:ea typeface="+mj-ea"/>
            </a:endParaRPr>
          </a:p>
        </p:txBody>
      </p:sp>
    </p:spTree>
    <p:extLst>
      <p:ext uri="{BB962C8B-B14F-4D97-AF65-F5344CB8AC3E}">
        <p14:creationId xmlns:p14="http://schemas.microsoft.com/office/powerpoint/2010/main" val="355380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トライプ矢印 18"/>
          <p:cNvSpPr/>
          <p:nvPr/>
        </p:nvSpPr>
        <p:spPr>
          <a:xfrm>
            <a:off x="611560" y="2971185"/>
            <a:ext cx="7992888" cy="2736304"/>
          </a:xfrm>
          <a:prstGeom prst="stripedRightArrow">
            <a:avLst>
              <a:gd name="adj1" fmla="val 50000"/>
              <a:gd name="adj2" fmla="val 57957"/>
            </a:avLst>
          </a:prstGeom>
          <a:gradFill flip="none" rotWithShape="1">
            <a:gsLst>
              <a:gs pos="0">
                <a:srgbClr val="FFFF00"/>
              </a:gs>
              <a:gs pos="39999">
                <a:srgbClr val="85C2FF"/>
              </a:gs>
              <a:gs pos="70000">
                <a:srgbClr val="C4D6EB"/>
              </a:gs>
              <a:gs pos="100000">
                <a:srgbClr val="FFEB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2" name="図 1" descr="CLCL003.wmf"/>
          <p:cNvPicPr>
            <a:picLocks noChangeAspect="1"/>
          </p:cNvPicPr>
          <p:nvPr/>
        </p:nvPicPr>
        <p:blipFill>
          <a:blip r:embed="rId2" cstate="print"/>
          <a:stretch>
            <a:fillRect/>
          </a:stretch>
        </p:blipFill>
        <p:spPr>
          <a:xfrm>
            <a:off x="683568" y="3115201"/>
            <a:ext cx="1224136" cy="1183955"/>
          </a:xfrm>
          <a:prstGeom prst="rect">
            <a:avLst/>
          </a:prstGeom>
        </p:spPr>
      </p:pic>
      <p:pic>
        <p:nvPicPr>
          <p:cNvPr id="4" name="図 3" descr="CLKI022.wmf"/>
          <p:cNvPicPr>
            <a:picLocks noChangeAspect="1"/>
          </p:cNvPicPr>
          <p:nvPr/>
        </p:nvPicPr>
        <p:blipFill>
          <a:blip r:embed="rId3" cstate="print"/>
          <a:stretch>
            <a:fillRect/>
          </a:stretch>
        </p:blipFill>
        <p:spPr>
          <a:xfrm>
            <a:off x="2483768" y="3115201"/>
            <a:ext cx="1008112" cy="1198594"/>
          </a:xfrm>
          <a:prstGeom prst="rect">
            <a:avLst/>
          </a:prstGeom>
        </p:spPr>
      </p:pic>
      <p:pic>
        <p:nvPicPr>
          <p:cNvPr id="5" name="図 4" descr="CLKI021.wmf"/>
          <p:cNvPicPr>
            <a:picLocks noChangeAspect="1"/>
          </p:cNvPicPr>
          <p:nvPr/>
        </p:nvPicPr>
        <p:blipFill>
          <a:blip r:embed="rId4" cstate="print"/>
          <a:stretch>
            <a:fillRect/>
          </a:stretch>
        </p:blipFill>
        <p:spPr>
          <a:xfrm>
            <a:off x="2699792" y="4411345"/>
            <a:ext cx="1368152" cy="1352589"/>
          </a:xfrm>
          <a:prstGeom prst="rect">
            <a:avLst/>
          </a:prstGeom>
        </p:spPr>
      </p:pic>
      <p:pic>
        <p:nvPicPr>
          <p:cNvPr id="6" name="図 5" descr="CLLI038.wmf"/>
          <p:cNvPicPr>
            <a:picLocks noChangeAspect="1"/>
          </p:cNvPicPr>
          <p:nvPr/>
        </p:nvPicPr>
        <p:blipFill>
          <a:blip r:embed="rId5" cstate="print"/>
          <a:stretch>
            <a:fillRect/>
          </a:stretch>
        </p:blipFill>
        <p:spPr>
          <a:xfrm>
            <a:off x="4860032" y="2996828"/>
            <a:ext cx="1090687" cy="1386633"/>
          </a:xfrm>
          <a:prstGeom prst="rect">
            <a:avLst/>
          </a:prstGeom>
        </p:spPr>
      </p:pic>
      <p:pic>
        <p:nvPicPr>
          <p:cNvPr id="7" name="図 6" descr="CLCL093.wmf"/>
          <p:cNvPicPr>
            <a:picLocks noChangeAspect="1"/>
          </p:cNvPicPr>
          <p:nvPr/>
        </p:nvPicPr>
        <p:blipFill>
          <a:blip r:embed="rId6" cstate="print"/>
          <a:stretch>
            <a:fillRect/>
          </a:stretch>
        </p:blipFill>
        <p:spPr>
          <a:xfrm>
            <a:off x="611560" y="4483353"/>
            <a:ext cx="1756772" cy="1152128"/>
          </a:xfrm>
          <a:prstGeom prst="rect">
            <a:avLst/>
          </a:prstGeom>
        </p:spPr>
      </p:pic>
      <p:pic>
        <p:nvPicPr>
          <p:cNvPr id="8" name="図 7" descr="CST178.gif"/>
          <p:cNvPicPr>
            <a:picLocks noChangeAspect="1"/>
          </p:cNvPicPr>
          <p:nvPr/>
        </p:nvPicPr>
        <p:blipFill>
          <a:blip r:embed="rId7" cstate="print"/>
          <a:stretch>
            <a:fillRect/>
          </a:stretch>
        </p:blipFill>
        <p:spPr>
          <a:xfrm>
            <a:off x="7164288" y="4411345"/>
            <a:ext cx="1102623" cy="1512168"/>
          </a:xfrm>
          <a:prstGeom prst="rect">
            <a:avLst/>
          </a:prstGeom>
        </p:spPr>
      </p:pic>
      <p:pic>
        <p:nvPicPr>
          <p:cNvPr id="9" name="図 8" descr="CCO018.gif"/>
          <p:cNvPicPr>
            <a:picLocks noChangeAspect="1"/>
          </p:cNvPicPr>
          <p:nvPr/>
        </p:nvPicPr>
        <p:blipFill>
          <a:blip r:embed="rId8" cstate="print"/>
          <a:stretch>
            <a:fillRect/>
          </a:stretch>
        </p:blipFill>
        <p:spPr>
          <a:xfrm>
            <a:off x="6300192" y="2971185"/>
            <a:ext cx="1112896" cy="1296144"/>
          </a:xfrm>
          <a:prstGeom prst="rect">
            <a:avLst/>
          </a:prstGeom>
        </p:spPr>
      </p:pic>
      <p:sp>
        <p:nvSpPr>
          <p:cNvPr id="10" name="テキスト ボックス 9"/>
          <p:cNvSpPr txBox="1"/>
          <p:nvPr/>
        </p:nvSpPr>
        <p:spPr>
          <a:xfrm>
            <a:off x="395536" y="2205038"/>
            <a:ext cx="1584176" cy="646331"/>
          </a:xfrm>
          <a:prstGeom prst="rect">
            <a:avLst/>
          </a:prstGeom>
          <a:noFill/>
        </p:spPr>
        <p:txBody>
          <a:bodyPr wrap="square" rtlCol="0">
            <a:spAutoFit/>
          </a:bodyPr>
          <a:lstStyle/>
          <a:p>
            <a:pPr algn="ctr"/>
            <a:r>
              <a:rPr kumimoji="1" lang="ja-JP" altLang="en-US" dirty="0" smtClean="0">
                <a:latin typeface="+mn-ea"/>
              </a:rPr>
              <a:t>風呂を</a:t>
            </a:r>
            <a:endParaRPr kumimoji="1" lang="en-US" altLang="ja-JP" dirty="0" smtClean="0">
              <a:latin typeface="+mn-ea"/>
            </a:endParaRPr>
          </a:p>
          <a:p>
            <a:pPr algn="ctr"/>
            <a:r>
              <a:rPr kumimoji="1" lang="ja-JP" altLang="en-US" dirty="0" smtClean="0">
                <a:latin typeface="+mn-ea"/>
              </a:rPr>
              <a:t>そうじする</a:t>
            </a:r>
            <a:endParaRPr kumimoji="1" lang="ja-JP" altLang="en-US" dirty="0">
              <a:latin typeface="+mn-ea"/>
            </a:endParaRPr>
          </a:p>
        </p:txBody>
      </p:sp>
      <p:sp>
        <p:nvSpPr>
          <p:cNvPr id="11" name="テキスト ボックス 10"/>
          <p:cNvSpPr txBox="1"/>
          <p:nvPr/>
        </p:nvSpPr>
        <p:spPr>
          <a:xfrm>
            <a:off x="611560" y="5951319"/>
            <a:ext cx="1584176" cy="646331"/>
          </a:xfrm>
          <a:prstGeom prst="rect">
            <a:avLst/>
          </a:prstGeom>
          <a:noFill/>
        </p:spPr>
        <p:txBody>
          <a:bodyPr wrap="square" rtlCol="0">
            <a:spAutoFit/>
          </a:bodyPr>
          <a:lstStyle/>
          <a:p>
            <a:pPr algn="ctr"/>
            <a:r>
              <a:rPr kumimoji="1" lang="ja-JP" altLang="en-US" dirty="0" smtClean="0">
                <a:latin typeface="+mn-ea"/>
              </a:rPr>
              <a:t>洗濯物を</a:t>
            </a:r>
            <a:endParaRPr kumimoji="1" lang="en-US" altLang="ja-JP" dirty="0" smtClean="0">
              <a:latin typeface="+mn-ea"/>
            </a:endParaRPr>
          </a:p>
          <a:p>
            <a:pPr algn="ctr"/>
            <a:r>
              <a:rPr lang="ja-JP" altLang="en-US" dirty="0" smtClean="0">
                <a:latin typeface="+mn-ea"/>
              </a:rPr>
              <a:t>たたむ</a:t>
            </a:r>
            <a:endParaRPr kumimoji="1" lang="ja-JP" altLang="en-US" dirty="0">
              <a:latin typeface="+mn-ea"/>
            </a:endParaRPr>
          </a:p>
        </p:txBody>
      </p:sp>
      <p:sp>
        <p:nvSpPr>
          <p:cNvPr id="12" name="テキスト ボックス 11"/>
          <p:cNvSpPr txBox="1"/>
          <p:nvPr/>
        </p:nvSpPr>
        <p:spPr>
          <a:xfrm>
            <a:off x="2483768" y="2205038"/>
            <a:ext cx="1584176" cy="646331"/>
          </a:xfrm>
          <a:prstGeom prst="rect">
            <a:avLst/>
          </a:prstGeom>
          <a:noFill/>
        </p:spPr>
        <p:txBody>
          <a:bodyPr wrap="square" rtlCol="0">
            <a:spAutoFit/>
          </a:bodyPr>
          <a:lstStyle/>
          <a:p>
            <a:pPr algn="ctr"/>
            <a:r>
              <a:rPr kumimoji="1" lang="ja-JP" altLang="en-US" dirty="0" smtClean="0">
                <a:latin typeface="+mn-ea"/>
              </a:rPr>
              <a:t>後片付け</a:t>
            </a:r>
            <a:r>
              <a:rPr lang="ja-JP" altLang="en-US" dirty="0" smtClean="0">
                <a:latin typeface="+mn-ea"/>
              </a:rPr>
              <a:t>を</a:t>
            </a:r>
            <a:endParaRPr lang="en-US" altLang="ja-JP" dirty="0" smtClean="0">
              <a:latin typeface="+mn-ea"/>
            </a:endParaRPr>
          </a:p>
          <a:p>
            <a:pPr algn="ctr"/>
            <a:r>
              <a:rPr kumimoji="1" lang="ja-JP" altLang="en-US" dirty="0" smtClean="0">
                <a:latin typeface="+mn-ea"/>
              </a:rPr>
              <a:t>する</a:t>
            </a:r>
            <a:endParaRPr kumimoji="1" lang="en-US" altLang="ja-JP" dirty="0" smtClean="0">
              <a:latin typeface="+mn-ea"/>
            </a:endParaRPr>
          </a:p>
        </p:txBody>
      </p:sp>
      <p:sp>
        <p:nvSpPr>
          <p:cNvPr id="13" name="テキスト ボックス 12"/>
          <p:cNvSpPr txBox="1"/>
          <p:nvPr/>
        </p:nvSpPr>
        <p:spPr>
          <a:xfrm>
            <a:off x="2627784" y="5951319"/>
            <a:ext cx="1440160" cy="646331"/>
          </a:xfrm>
          <a:prstGeom prst="rect">
            <a:avLst/>
          </a:prstGeom>
          <a:noFill/>
        </p:spPr>
        <p:txBody>
          <a:bodyPr wrap="square" rtlCol="0">
            <a:spAutoFit/>
          </a:bodyPr>
          <a:lstStyle/>
          <a:p>
            <a:pPr algn="ctr"/>
            <a:r>
              <a:rPr kumimoji="1" lang="ja-JP" altLang="en-US" dirty="0" smtClean="0">
                <a:latin typeface="+mn-ea"/>
              </a:rPr>
              <a:t>食事を</a:t>
            </a:r>
            <a:endParaRPr kumimoji="1" lang="en-US" altLang="ja-JP" dirty="0" smtClean="0">
              <a:latin typeface="+mn-ea"/>
            </a:endParaRPr>
          </a:p>
          <a:p>
            <a:pPr algn="ctr"/>
            <a:r>
              <a:rPr lang="ja-JP" altLang="en-US" dirty="0" smtClean="0">
                <a:latin typeface="+mn-ea"/>
              </a:rPr>
              <a:t>手伝う</a:t>
            </a:r>
            <a:endParaRPr kumimoji="1" lang="en-US" altLang="ja-JP" dirty="0" smtClean="0">
              <a:latin typeface="+mn-ea"/>
            </a:endParaRPr>
          </a:p>
        </p:txBody>
      </p:sp>
      <p:sp>
        <p:nvSpPr>
          <p:cNvPr id="14" name="テキスト ボックス 13"/>
          <p:cNvSpPr txBox="1"/>
          <p:nvPr/>
        </p:nvSpPr>
        <p:spPr>
          <a:xfrm>
            <a:off x="4572000" y="2205038"/>
            <a:ext cx="1584176" cy="646331"/>
          </a:xfrm>
          <a:prstGeom prst="rect">
            <a:avLst/>
          </a:prstGeom>
          <a:noFill/>
        </p:spPr>
        <p:txBody>
          <a:bodyPr wrap="square" rtlCol="0">
            <a:spAutoFit/>
          </a:bodyPr>
          <a:lstStyle/>
          <a:p>
            <a:pPr algn="ctr"/>
            <a:r>
              <a:rPr kumimoji="1" lang="ja-JP" altLang="en-US" dirty="0" smtClean="0">
                <a:latin typeface="+mn-ea"/>
              </a:rPr>
              <a:t>電話番を</a:t>
            </a:r>
            <a:endParaRPr lang="en-US" altLang="ja-JP" dirty="0" smtClean="0">
              <a:latin typeface="+mn-ea"/>
            </a:endParaRPr>
          </a:p>
          <a:p>
            <a:pPr algn="ctr"/>
            <a:r>
              <a:rPr kumimoji="1" lang="ja-JP" altLang="en-US" dirty="0" smtClean="0">
                <a:latin typeface="+mn-ea"/>
              </a:rPr>
              <a:t>する</a:t>
            </a:r>
            <a:endParaRPr kumimoji="1" lang="en-US" altLang="ja-JP" dirty="0" smtClean="0">
              <a:latin typeface="+mn-ea"/>
            </a:endParaRPr>
          </a:p>
        </p:txBody>
      </p:sp>
      <p:sp>
        <p:nvSpPr>
          <p:cNvPr id="15" name="テキスト ボックス 14"/>
          <p:cNvSpPr txBox="1"/>
          <p:nvPr/>
        </p:nvSpPr>
        <p:spPr>
          <a:xfrm>
            <a:off x="4572000" y="5951319"/>
            <a:ext cx="1584176" cy="646331"/>
          </a:xfrm>
          <a:prstGeom prst="rect">
            <a:avLst/>
          </a:prstGeom>
          <a:noFill/>
        </p:spPr>
        <p:txBody>
          <a:bodyPr wrap="square" rtlCol="0">
            <a:spAutoFit/>
          </a:bodyPr>
          <a:lstStyle/>
          <a:p>
            <a:pPr algn="ctr"/>
            <a:r>
              <a:rPr kumimoji="1" lang="ja-JP" altLang="en-US" dirty="0" smtClean="0">
                <a:latin typeface="+mn-ea"/>
              </a:rPr>
              <a:t>家族と</a:t>
            </a:r>
            <a:endParaRPr kumimoji="1" lang="en-US" altLang="ja-JP" dirty="0" smtClean="0">
              <a:latin typeface="+mn-ea"/>
            </a:endParaRPr>
          </a:p>
          <a:p>
            <a:pPr algn="ctr"/>
            <a:r>
              <a:rPr lang="ja-JP" altLang="en-US" dirty="0" smtClean="0">
                <a:latin typeface="+mn-ea"/>
              </a:rPr>
              <a:t>外出する</a:t>
            </a:r>
            <a:endParaRPr kumimoji="1" lang="en-US" altLang="ja-JP" dirty="0" smtClean="0">
              <a:latin typeface="+mn-ea"/>
            </a:endParaRPr>
          </a:p>
        </p:txBody>
      </p:sp>
      <p:sp>
        <p:nvSpPr>
          <p:cNvPr id="16" name="テキスト ボックス 15"/>
          <p:cNvSpPr txBox="1"/>
          <p:nvPr/>
        </p:nvSpPr>
        <p:spPr>
          <a:xfrm>
            <a:off x="6156176" y="2205038"/>
            <a:ext cx="1584176" cy="646331"/>
          </a:xfrm>
          <a:prstGeom prst="rect">
            <a:avLst/>
          </a:prstGeom>
          <a:noFill/>
        </p:spPr>
        <p:txBody>
          <a:bodyPr wrap="square" rtlCol="0">
            <a:spAutoFit/>
          </a:bodyPr>
          <a:lstStyle/>
          <a:p>
            <a:pPr algn="ctr"/>
            <a:r>
              <a:rPr kumimoji="1" lang="ja-JP" altLang="en-US" dirty="0" smtClean="0">
                <a:latin typeface="+mn-ea"/>
              </a:rPr>
              <a:t>安心できる</a:t>
            </a:r>
            <a:endParaRPr kumimoji="1" lang="en-US" altLang="ja-JP" dirty="0" smtClean="0">
              <a:latin typeface="+mn-ea"/>
            </a:endParaRPr>
          </a:p>
          <a:p>
            <a:pPr algn="ctr"/>
            <a:r>
              <a:rPr lang="ja-JP" altLang="en-US" dirty="0" smtClean="0">
                <a:latin typeface="+mn-ea"/>
              </a:rPr>
              <a:t>大人と会う</a:t>
            </a:r>
            <a:endParaRPr kumimoji="1" lang="en-US" altLang="ja-JP" dirty="0" smtClean="0">
              <a:latin typeface="+mn-ea"/>
            </a:endParaRPr>
          </a:p>
        </p:txBody>
      </p:sp>
      <p:sp>
        <p:nvSpPr>
          <p:cNvPr id="17" name="テキスト ボックス 16"/>
          <p:cNvSpPr txBox="1"/>
          <p:nvPr/>
        </p:nvSpPr>
        <p:spPr>
          <a:xfrm>
            <a:off x="6948264" y="5951319"/>
            <a:ext cx="1584176" cy="646331"/>
          </a:xfrm>
          <a:prstGeom prst="rect">
            <a:avLst/>
          </a:prstGeom>
          <a:noFill/>
        </p:spPr>
        <p:txBody>
          <a:bodyPr wrap="square" rtlCol="0">
            <a:spAutoFit/>
          </a:bodyPr>
          <a:lstStyle/>
          <a:p>
            <a:pPr algn="ctr"/>
            <a:r>
              <a:rPr kumimoji="1" lang="ja-JP" altLang="en-US" dirty="0" smtClean="0">
                <a:latin typeface="+mn-ea"/>
              </a:rPr>
              <a:t>安心できる</a:t>
            </a:r>
            <a:endParaRPr kumimoji="1" lang="en-US" altLang="ja-JP" dirty="0" smtClean="0">
              <a:latin typeface="+mn-ea"/>
            </a:endParaRPr>
          </a:p>
          <a:p>
            <a:pPr algn="ctr"/>
            <a:r>
              <a:rPr lang="ja-JP" altLang="en-US" dirty="0" smtClean="0">
                <a:latin typeface="+mn-ea"/>
              </a:rPr>
              <a:t>友だちと会う</a:t>
            </a:r>
            <a:endParaRPr kumimoji="1" lang="en-US" altLang="ja-JP" dirty="0" smtClean="0">
              <a:latin typeface="+mn-ea"/>
            </a:endParaRPr>
          </a:p>
        </p:txBody>
      </p:sp>
      <p:sp>
        <p:nvSpPr>
          <p:cNvPr id="20" name="タイトル 1"/>
          <p:cNvSpPr txBox="1">
            <a:spLocks/>
          </p:cNvSpPr>
          <p:nvPr/>
        </p:nvSpPr>
        <p:spPr>
          <a:xfrm>
            <a:off x="323850" y="0"/>
            <a:ext cx="6696421" cy="879475"/>
          </a:xfrm>
          <a:prstGeom prst="rect">
            <a:avLst/>
          </a:prstGeom>
        </p:spPr>
        <p:txBody>
          <a:bodyPr anchor="ctr"/>
          <a:lstStyle/>
          <a:p>
            <a:pPr fontAlgn="auto">
              <a:spcBef>
                <a:spcPts val="0"/>
              </a:spcBef>
              <a:spcAft>
                <a:spcPts val="0"/>
              </a:spcAft>
              <a:defRPr/>
            </a:pPr>
            <a:r>
              <a:rPr lang="ja-JP" altLang="en-US" sz="3600" dirty="0" smtClean="0">
                <a:solidFill>
                  <a:srgbClr val="00B0F0"/>
                </a:solidFill>
                <a:latin typeface="+mj-ea"/>
                <a:ea typeface="+mj-ea"/>
                <a:cs typeface="+mj-cs"/>
              </a:rPr>
              <a:t>まずは、出来そうなことから</a:t>
            </a:r>
            <a:endParaRPr lang="ja-JP" altLang="en-US" sz="3600" dirty="0">
              <a:solidFill>
                <a:srgbClr val="00B0F0"/>
              </a:solidFill>
              <a:latin typeface="+mj-ea"/>
              <a:ea typeface="+mj-ea"/>
              <a:cs typeface="+mj-cs"/>
            </a:endParaRPr>
          </a:p>
        </p:txBody>
      </p:sp>
      <p:sp>
        <p:nvSpPr>
          <p:cNvPr id="21" name="テキスト ボックス 20"/>
          <p:cNvSpPr txBox="1"/>
          <p:nvPr/>
        </p:nvSpPr>
        <p:spPr>
          <a:xfrm>
            <a:off x="467544" y="929757"/>
            <a:ext cx="8208912" cy="830997"/>
          </a:xfrm>
          <a:prstGeom prst="rect">
            <a:avLst/>
          </a:prstGeom>
          <a:noFill/>
          <a:ln>
            <a:solidFill>
              <a:srgbClr val="00B0F0"/>
            </a:solidFill>
          </a:ln>
        </p:spPr>
        <p:txBody>
          <a:bodyPr wrap="square" rtlCol="0">
            <a:spAutoFit/>
          </a:bodyPr>
          <a:lstStyle/>
          <a:p>
            <a:pPr algn="ctr"/>
            <a:r>
              <a:rPr kumimoji="1" lang="ja-JP" altLang="en-US" sz="2400" dirty="0" smtClean="0">
                <a:solidFill>
                  <a:srgbClr val="FF0000"/>
                </a:solidFill>
                <a:latin typeface="+mn-ea"/>
              </a:rPr>
              <a:t>出来そうなこと</a:t>
            </a:r>
            <a:endParaRPr kumimoji="1" lang="en-US" altLang="ja-JP" sz="2400" dirty="0" smtClean="0">
              <a:solidFill>
                <a:srgbClr val="FF0000"/>
              </a:solidFill>
              <a:latin typeface="+mn-ea"/>
            </a:endParaRPr>
          </a:p>
          <a:p>
            <a:pPr algn="ctr"/>
            <a:r>
              <a:rPr kumimoji="1" lang="ja-JP" altLang="en-US" sz="2400" dirty="0" smtClean="0">
                <a:solidFill>
                  <a:srgbClr val="FF0000"/>
                </a:solidFill>
                <a:latin typeface="+mn-ea"/>
              </a:rPr>
              <a:t>　＝</a:t>
            </a:r>
            <a:r>
              <a:rPr lang="ja-JP" altLang="en-US" sz="2400" dirty="0" smtClean="0">
                <a:solidFill>
                  <a:srgbClr val="FF0000"/>
                </a:solidFill>
                <a:latin typeface="+mn-ea"/>
              </a:rPr>
              <a:t>　他人と会わなくても良い。マイペースでできるもの。</a:t>
            </a:r>
            <a:endParaRPr kumimoji="1" lang="ja-JP" altLang="en-US" sz="2400" dirty="0">
              <a:solidFill>
                <a:srgbClr val="FF0000"/>
              </a:solidFill>
              <a:latin typeface="+mn-ea"/>
            </a:endParaRPr>
          </a:p>
        </p:txBody>
      </p:sp>
      <p:sp>
        <p:nvSpPr>
          <p:cNvPr id="24" name="稲妻 23"/>
          <p:cNvSpPr/>
          <p:nvPr/>
        </p:nvSpPr>
        <p:spPr>
          <a:xfrm>
            <a:off x="3923606" y="2132732"/>
            <a:ext cx="576064" cy="3672408"/>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テキスト ボックス 25"/>
          <p:cNvSpPr txBox="1"/>
          <p:nvPr/>
        </p:nvSpPr>
        <p:spPr>
          <a:xfrm>
            <a:off x="2734310" y="1700684"/>
            <a:ext cx="2765501" cy="461665"/>
          </a:xfrm>
          <a:prstGeom prst="rect">
            <a:avLst/>
          </a:prstGeom>
          <a:noFill/>
        </p:spPr>
        <p:txBody>
          <a:bodyPr wrap="none" rtlCol="0" anchor="ctr">
            <a:spAutoFit/>
          </a:bodyPr>
          <a:lstStyle/>
          <a:p>
            <a:r>
              <a:rPr kumimoji="1" lang="ja-JP" altLang="en-US" sz="2400" dirty="0" smtClean="0">
                <a:solidFill>
                  <a:srgbClr val="FF0000"/>
                </a:solidFill>
                <a:latin typeface="+mn-ea"/>
              </a:rPr>
              <a:t>ここの壁が大きい！</a:t>
            </a:r>
            <a:endParaRPr kumimoji="1" lang="ja-JP" altLang="en-US" sz="2400" dirty="0">
              <a:solidFill>
                <a:srgbClr val="FF0000"/>
              </a:solidFill>
              <a:latin typeface="+mn-ea"/>
            </a:endParaRPr>
          </a:p>
        </p:txBody>
      </p:sp>
      <p:pic>
        <p:nvPicPr>
          <p:cNvPr id="27" name="図 6" descr="SFA036.wmf"/>
          <p:cNvPicPr>
            <a:picLocks noChangeAspect="1"/>
          </p:cNvPicPr>
          <p:nvPr/>
        </p:nvPicPr>
        <p:blipFill>
          <a:blip r:embed="rId9" cstate="print"/>
          <a:srcRect/>
          <a:stretch>
            <a:fillRect/>
          </a:stretch>
        </p:blipFill>
        <p:spPr bwMode="auto">
          <a:xfrm>
            <a:off x="4932040" y="4496878"/>
            <a:ext cx="936104" cy="1380419"/>
          </a:xfrm>
          <a:prstGeom prst="rect">
            <a:avLst/>
          </a:prstGeom>
          <a:noFill/>
          <a:ln w="9525">
            <a:noFill/>
            <a:miter lim="800000"/>
            <a:headEnd/>
            <a:tailEnd/>
          </a:ln>
        </p:spPr>
      </p:pic>
    </p:spTree>
    <p:extLst>
      <p:ext uri="{BB962C8B-B14F-4D97-AF65-F5344CB8AC3E}">
        <p14:creationId xmlns:p14="http://schemas.microsoft.com/office/powerpoint/2010/main" val="12621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down)">
                                      <p:cBhvr>
                                        <p:cTn id="7" dur="500"/>
                                        <p:tgtEl>
                                          <p:spTgt spid="2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CCO007.gif"/>
          <p:cNvPicPr>
            <a:picLocks noChangeAspect="1"/>
          </p:cNvPicPr>
          <p:nvPr/>
        </p:nvPicPr>
        <p:blipFill>
          <a:blip r:embed="rId2" cstate="print"/>
          <a:stretch>
            <a:fillRect/>
          </a:stretch>
        </p:blipFill>
        <p:spPr>
          <a:xfrm>
            <a:off x="932641" y="1177863"/>
            <a:ext cx="2290274" cy="1783085"/>
          </a:xfrm>
          <a:prstGeom prst="rect">
            <a:avLst/>
          </a:prstGeom>
        </p:spPr>
      </p:pic>
      <p:pic>
        <p:nvPicPr>
          <p:cNvPr id="3" name="図 2" descr="CCO006.gif"/>
          <p:cNvPicPr>
            <a:picLocks noChangeAspect="1"/>
          </p:cNvPicPr>
          <p:nvPr/>
        </p:nvPicPr>
        <p:blipFill>
          <a:blip r:embed="rId3" cstate="print"/>
          <a:stretch>
            <a:fillRect/>
          </a:stretch>
        </p:blipFill>
        <p:spPr>
          <a:xfrm>
            <a:off x="971600" y="3429000"/>
            <a:ext cx="2376264" cy="1751364"/>
          </a:xfrm>
          <a:prstGeom prst="rect">
            <a:avLst/>
          </a:prstGeom>
        </p:spPr>
      </p:pic>
      <p:sp>
        <p:nvSpPr>
          <p:cNvPr id="4" name="テキスト ボックス 3"/>
          <p:cNvSpPr txBox="1"/>
          <p:nvPr/>
        </p:nvSpPr>
        <p:spPr>
          <a:xfrm>
            <a:off x="3419872" y="1550405"/>
            <a:ext cx="5371757" cy="864096"/>
          </a:xfrm>
          <a:prstGeom prst="rect">
            <a:avLst/>
          </a:prstGeom>
          <a:noFill/>
        </p:spPr>
        <p:txBody>
          <a:bodyPr wrap="square" rtlCol="0">
            <a:noAutofit/>
          </a:bodyPr>
          <a:lstStyle/>
          <a:p>
            <a:r>
              <a:rPr kumimoji="1" lang="ja-JP" altLang="en-US" sz="2400" dirty="0" smtClean="0">
                <a:latin typeface="+mn-ea"/>
                <a:ea typeface="+mn-ea"/>
              </a:rPr>
              <a:t>「家で、何もしないでいるんだから、</a:t>
            </a:r>
            <a:endParaRPr kumimoji="1" lang="en-US" altLang="ja-JP" sz="2400" dirty="0" smtClean="0">
              <a:latin typeface="+mn-ea"/>
              <a:ea typeface="+mn-ea"/>
            </a:endParaRPr>
          </a:p>
          <a:p>
            <a:r>
              <a:rPr lang="ja-JP" altLang="en-US" sz="2400" dirty="0" smtClean="0">
                <a:latin typeface="+mn-ea"/>
                <a:ea typeface="+mn-ea"/>
              </a:rPr>
              <a:t>●●くらいは、しなさい。」</a:t>
            </a:r>
            <a:endParaRPr kumimoji="1" lang="ja-JP" altLang="en-US" sz="2400" dirty="0">
              <a:latin typeface="+mn-ea"/>
              <a:ea typeface="+mn-ea"/>
            </a:endParaRPr>
          </a:p>
        </p:txBody>
      </p:sp>
      <p:sp>
        <p:nvSpPr>
          <p:cNvPr id="5" name="テキスト ボックス 4"/>
          <p:cNvSpPr txBox="1"/>
          <p:nvPr/>
        </p:nvSpPr>
        <p:spPr>
          <a:xfrm>
            <a:off x="4139952" y="3356992"/>
            <a:ext cx="3888432" cy="864096"/>
          </a:xfrm>
          <a:prstGeom prst="rect">
            <a:avLst/>
          </a:prstGeom>
          <a:noFill/>
        </p:spPr>
        <p:txBody>
          <a:bodyPr wrap="square" rtlCol="0">
            <a:noAutofit/>
          </a:bodyPr>
          <a:lstStyle/>
          <a:p>
            <a:r>
              <a:rPr lang="ja-JP" altLang="en-US" sz="2400" dirty="0" smtClean="0">
                <a:solidFill>
                  <a:srgbClr val="FF0000"/>
                </a:solidFill>
                <a:latin typeface="+mn-ea"/>
                <a:ea typeface="+mn-ea"/>
              </a:rPr>
              <a:t>「●●してくれると、</a:t>
            </a:r>
            <a:endParaRPr lang="en-US" altLang="ja-JP" sz="2400" dirty="0" smtClean="0">
              <a:solidFill>
                <a:srgbClr val="FF0000"/>
              </a:solidFill>
              <a:latin typeface="+mn-ea"/>
              <a:ea typeface="+mn-ea"/>
            </a:endParaRPr>
          </a:p>
          <a:p>
            <a:r>
              <a:rPr lang="ja-JP" altLang="en-US" sz="2400" dirty="0" smtClean="0">
                <a:solidFill>
                  <a:srgbClr val="FF0000"/>
                </a:solidFill>
                <a:latin typeface="+mn-ea"/>
                <a:ea typeface="+mn-ea"/>
              </a:rPr>
              <a:t>お母さんが、助かる。」</a:t>
            </a:r>
            <a:endParaRPr kumimoji="1" lang="ja-JP" altLang="en-US" sz="2400" dirty="0">
              <a:solidFill>
                <a:srgbClr val="FF0000"/>
              </a:solidFill>
              <a:latin typeface="+mn-ea"/>
              <a:ea typeface="+mn-ea"/>
            </a:endParaRPr>
          </a:p>
        </p:txBody>
      </p:sp>
      <p:sp>
        <p:nvSpPr>
          <p:cNvPr id="6" name="テキスト ボックス 5"/>
          <p:cNvSpPr txBox="1"/>
          <p:nvPr/>
        </p:nvSpPr>
        <p:spPr>
          <a:xfrm>
            <a:off x="3995935" y="4293096"/>
            <a:ext cx="4104456" cy="864096"/>
          </a:xfrm>
          <a:prstGeom prst="rect">
            <a:avLst/>
          </a:prstGeom>
          <a:noFill/>
        </p:spPr>
        <p:txBody>
          <a:bodyPr wrap="square" rtlCol="0">
            <a:noAutofit/>
          </a:bodyPr>
          <a:lstStyle/>
          <a:p>
            <a:r>
              <a:rPr kumimoji="1" lang="ja-JP" altLang="en-US" dirty="0" smtClean="0">
                <a:latin typeface="+mn-ea"/>
                <a:ea typeface="+mn-ea"/>
              </a:rPr>
              <a:t>本人も、「家族のために役にたっている」という感覚が持てると、普段の日常会話もやりやすくなる。</a:t>
            </a:r>
            <a:endParaRPr kumimoji="1" lang="ja-JP" altLang="en-US" dirty="0">
              <a:latin typeface="+mn-ea"/>
              <a:ea typeface="+mn-ea"/>
            </a:endParaRPr>
          </a:p>
        </p:txBody>
      </p:sp>
      <p:sp>
        <p:nvSpPr>
          <p:cNvPr id="7" name="下矢印 6"/>
          <p:cNvSpPr/>
          <p:nvPr/>
        </p:nvSpPr>
        <p:spPr>
          <a:xfrm>
            <a:off x="4350663" y="2708920"/>
            <a:ext cx="432048" cy="50405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テキスト ボックス 7"/>
          <p:cNvSpPr txBox="1"/>
          <p:nvPr/>
        </p:nvSpPr>
        <p:spPr>
          <a:xfrm>
            <a:off x="5076056" y="2780928"/>
            <a:ext cx="1433406" cy="461665"/>
          </a:xfrm>
          <a:prstGeom prst="rect">
            <a:avLst/>
          </a:prstGeom>
          <a:noFill/>
        </p:spPr>
        <p:txBody>
          <a:bodyPr wrap="none" rtlCol="0">
            <a:spAutoFit/>
          </a:bodyPr>
          <a:lstStyle/>
          <a:p>
            <a:r>
              <a:rPr kumimoji="1" lang="ja-JP" altLang="en-US" sz="2400" dirty="0" smtClean="0">
                <a:solidFill>
                  <a:srgbClr val="00B050"/>
                </a:solidFill>
                <a:latin typeface="+mn-ea"/>
                <a:ea typeface="+mn-ea"/>
              </a:rPr>
              <a:t>ではなく、</a:t>
            </a:r>
            <a:endParaRPr kumimoji="1" lang="ja-JP" altLang="en-US" sz="2400" dirty="0">
              <a:solidFill>
                <a:srgbClr val="00B050"/>
              </a:solidFill>
              <a:latin typeface="+mn-ea"/>
              <a:ea typeface="+mn-ea"/>
            </a:endParaRPr>
          </a:p>
        </p:txBody>
      </p:sp>
      <p:sp>
        <p:nvSpPr>
          <p:cNvPr id="9" name="十字形 8"/>
          <p:cNvSpPr/>
          <p:nvPr/>
        </p:nvSpPr>
        <p:spPr>
          <a:xfrm rot="2517984">
            <a:off x="4954626" y="1079031"/>
            <a:ext cx="1759883" cy="1806844"/>
          </a:xfrm>
          <a:prstGeom prst="plus">
            <a:avLst>
              <a:gd name="adj" fmla="val 40254"/>
            </a:avLst>
          </a:prstGeom>
          <a:solidFill>
            <a:srgbClr val="00B05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295636" y="5301208"/>
            <a:ext cx="6552728" cy="1200329"/>
          </a:xfrm>
          <a:prstGeom prst="rect">
            <a:avLst/>
          </a:prstGeom>
          <a:noFill/>
          <a:ln>
            <a:solidFill>
              <a:srgbClr val="FF0000"/>
            </a:solidFill>
          </a:ln>
        </p:spPr>
        <p:txBody>
          <a:bodyPr wrap="square" rtlCol="0">
            <a:spAutoFit/>
          </a:bodyPr>
          <a:lstStyle/>
          <a:p>
            <a:r>
              <a:rPr kumimoji="1" lang="ja-JP" altLang="en-US" dirty="0" smtClean="0">
                <a:latin typeface="+mn-ea"/>
                <a:ea typeface="+mn-ea"/>
              </a:rPr>
              <a:t>一度、頼んだ仕事は、最後まで、本人のペースでまかせること。</a:t>
            </a:r>
            <a:endParaRPr kumimoji="1" lang="en-US" altLang="ja-JP" dirty="0" smtClean="0">
              <a:latin typeface="+mn-ea"/>
              <a:ea typeface="+mn-ea"/>
            </a:endParaRPr>
          </a:p>
          <a:p>
            <a:r>
              <a:rPr lang="ja-JP" altLang="en-US" dirty="0" smtClean="0">
                <a:latin typeface="+mn-ea"/>
                <a:ea typeface="+mn-ea"/>
              </a:rPr>
              <a:t>途中で、チャチャをいれない。</a:t>
            </a:r>
            <a:endParaRPr lang="en-US" altLang="ja-JP" dirty="0" smtClean="0">
              <a:latin typeface="+mn-ea"/>
              <a:ea typeface="+mn-ea"/>
            </a:endParaRPr>
          </a:p>
          <a:p>
            <a:r>
              <a:rPr kumimoji="1" lang="ja-JP" altLang="en-US" dirty="0" smtClean="0">
                <a:latin typeface="+mn-ea"/>
                <a:ea typeface="+mn-ea"/>
              </a:rPr>
              <a:t>終われば、きちんと褒めて、感謝の気持ちを表すこと。</a:t>
            </a:r>
            <a:endParaRPr kumimoji="1" lang="en-US" altLang="ja-JP" dirty="0" smtClean="0">
              <a:latin typeface="+mn-ea"/>
              <a:ea typeface="+mn-ea"/>
            </a:endParaRPr>
          </a:p>
          <a:p>
            <a:r>
              <a:rPr lang="ja-JP" altLang="en-US" dirty="0" smtClean="0">
                <a:latin typeface="+mn-ea"/>
                <a:ea typeface="+mn-ea"/>
              </a:rPr>
              <a:t>改めて欲しいことがあれば、「今度は、・・・もお願い」と言う感じで。</a:t>
            </a:r>
            <a:endParaRPr kumimoji="1" lang="ja-JP" altLang="en-US" dirty="0">
              <a:latin typeface="+mn-ea"/>
              <a:ea typeface="+mn-ea"/>
            </a:endParaRPr>
          </a:p>
        </p:txBody>
      </p:sp>
      <p:sp>
        <p:nvSpPr>
          <p:cNvPr id="11" name="タイトル 1"/>
          <p:cNvSpPr txBox="1">
            <a:spLocks/>
          </p:cNvSpPr>
          <p:nvPr/>
        </p:nvSpPr>
        <p:spPr>
          <a:xfrm>
            <a:off x="323850" y="-30480"/>
            <a:ext cx="6696421" cy="913924"/>
          </a:xfrm>
          <a:prstGeom prst="rect">
            <a:avLst/>
          </a:prstGeom>
        </p:spPr>
        <p:txBody>
          <a:bodyPr anchor="ctr"/>
          <a:lstStyle/>
          <a:p>
            <a:pPr fontAlgn="auto">
              <a:spcBef>
                <a:spcPts val="0"/>
              </a:spcBef>
              <a:spcAft>
                <a:spcPts val="0"/>
              </a:spcAft>
              <a:defRPr/>
            </a:pPr>
            <a:r>
              <a:rPr lang="ja-JP" altLang="en-US" sz="4000" dirty="0" smtClean="0">
                <a:solidFill>
                  <a:srgbClr val="00B0F0"/>
                </a:solidFill>
                <a:latin typeface="+mj-ea"/>
                <a:ea typeface="+mj-ea"/>
                <a:cs typeface="+mj-cs"/>
              </a:rPr>
              <a:t>家の手伝いを頼むときは・・・、</a:t>
            </a:r>
            <a:endParaRPr lang="ja-JP" altLang="en-US" sz="4000" dirty="0">
              <a:solidFill>
                <a:srgbClr val="00B0F0"/>
              </a:solidFill>
              <a:latin typeface="+mj-ea"/>
              <a:ea typeface="+mj-ea"/>
              <a:cs typeface="+mj-cs"/>
            </a:endParaRPr>
          </a:p>
        </p:txBody>
      </p:sp>
    </p:spTree>
    <p:extLst>
      <p:ext uri="{BB962C8B-B14F-4D97-AF65-F5344CB8AC3E}">
        <p14:creationId xmlns:p14="http://schemas.microsoft.com/office/powerpoint/2010/main" val="2149815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4" descr="NEG021.gif"/>
          <p:cNvPicPr>
            <a:picLocks noChangeAspect="1"/>
          </p:cNvPicPr>
          <p:nvPr/>
        </p:nvPicPr>
        <p:blipFill>
          <a:blip r:embed="rId3" cstate="print"/>
          <a:srcRect/>
          <a:stretch>
            <a:fillRect/>
          </a:stretch>
        </p:blipFill>
        <p:spPr bwMode="auto">
          <a:xfrm>
            <a:off x="899592" y="1268413"/>
            <a:ext cx="1493138" cy="2159546"/>
          </a:xfrm>
          <a:prstGeom prst="rect">
            <a:avLst/>
          </a:prstGeom>
          <a:noFill/>
          <a:ln w="9525">
            <a:noFill/>
            <a:miter lim="800000"/>
            <a:headEnd/>
            <a:tailEnd/>
          </a:ln>
        </p:spPr>
      </p:pic>
      <p:graphicFrame>
        <p:nvGraphicFramePr>
          <p:cNvPr id="3" name="表 2"/>
          <p:cNvGraphicFramePr>
            <a:graphicFrameLocks noGrp="1"/>
          </p:cNvGraphicFramePr>
          <p:nvPr>
            <p:extLst/>
          </p:nvPr>
        </p:nvGraphicFramePr>
        <p:xfrm>
          <a:off x="3059832" y="1268413"/>
          <a:ext cx="5616624" cy="1981200"/>
        </p:xfrm>
        <a:graphic>
          <a:graphicData uri="http://schemas.openxmlformats.org/drawingml/2006/table">
            <a:tbl>
              <a:tblPr bandRow="1">
                <a:tableStyleId>{93296810-A885-4BE3-A3E7-6D5BEEA58F35}</a:tableStyleId>
              </a:tblPr>
              <a:tblGrid>
                <a:gridCol w="561662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latin typeface="+mj-ea"/>
                          <a:ea typeface="+mj-ea"/>
                        </a:rPr>
                        <a:t>・働いていない</a:t>
                      </a:r>
                      <a:endParaRPr kumimoji="1" lang="ja-JP" altLang="en-US" sz="2800" dirty="0">
                        <a:latin typeface="+mj-ea"/>
                        <a:ea typeface="+mj-ea"/>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dirty="0" smtClean="0">
                          <a:latin typeface="+mj-ea"/>
                          <a:ea typeface="+mj-ea"/>
                        </a:rPr>
                        <a:t>・学校にも通っていない</a:t>
                      </a:r>
                      <a:endParaRPr kumimoji="1" lang="ja-JP" altLang="en-US" sz="2800" dirty="0" smtClean="0">
                        <a:latin typeface="+mj-ea"/>
                        <a:ea typeface="+mj-ea"/>
                      </a:endParaRPr>
                    </a:p>
                  </a:txBody>
                  <a:tcPr>
                    <a:solidFill>
                      <a:schemeClr val="bg1"/>
                    </a:solidFill>
                  </a:tcPr>
                </a:tc>
              </a:tr>
              <a:tr h="370840">
                <a:tc>
                  <a:txBody>
                    <a:bodyPr/>
                    <a:lstStyle/>
                    <a:p>
                      <a:r>
                        <a:rPr kumimoji="1" lang="ja-JP" altLang="en-US" sz="2800" b="0" kern="1200" dirty="0" smtClean="0">
                          <a:solidFill>
                            <a:schemeClr val="dk1"/>
                          </a:solidFill>
                          <a:latin typeface="+mj-ea"/>
                          <a:ea typeface="+mj-ea"/>
                          <a:cs typeface="+mn-cs"/>
                        </a:rPr>
                        <a:t>・職業につくための専門的な訓練も受けていない</a:t>
                      </a:r>
                      <a:endParaRPr kumimoji="1" lang="ja-JP" altLang="en-US" sz="2800" dirty="0">
                        <a:latin typeface="+mj-ea"/>
                        <a:ea typeface="+mj-ea"/>
                      </a:endParaRPr>
                    </a:p>
                  </a:txBody>
                  <a:tcPr>
                    <a:solidFill>
                      <a:schemeClr val="bg1"/>
                    </a:solidFill>
                  </a:tcPr>
                </a:tc>
              </a:tr>
            </a:tbl>
          </a:graphicData>
        </a:graphic>
      </p:graphicFrame>
      <p:sp>
        <p:nvSpPr>
          <p:cNvPr id="4" name="Oval 3"/>
          <p:cNvSpPr>
            <a:spLocks noChangeArrowheads="1"/>
          </p:cNvSpPr>
          <p:nvPr/>
        </p:nvSpPr>
        <p:spPr bwMode="auto">
          <a:xfrm>
            <a:off x="765474" y="3622675"/>
            <a:ext cx="2880320" cy="2835994"/>
          </a:xfrm>
          <a:prstGeom prst="ellipse">
            <a:avLst/>
          </a:prstGeom>
          <a:solidFill>
            <a:srgbClr val="FFFF00">
              <a:alpha val="50195"/>
            </a:srgbClr>
          </a:solidFill>
          <a:ln w="9525">
            <a:solidFill>
              <a:schemeClr val="tx1"/>
            </a:solidFill>
            <a:round/>
            <a:headEnd/>
            <a:tailEnd/>
          </a:ln>
        </p:spPr>
        <p:txBody>
          <a:bodyPr wrap="none" anchor="ctr"/>
          <a:lstStyle/>
          <a:p>
            <a:pPr algn="ctr"/>
            <a:endParaRPr lang="en-US" altLang="ja-JP" sz="2400" dirty="0">
              <a:latin typeface="+mj-ea"/>
              <a:ea typeface="+mj-ea"/>
            </a:endParaRPr>
          </a:p>
          <a:p>
            <a:pPr algn="ctr"/>
            <a:endParaRPr lang="en-US" altLang="ja-JP" sz="2400" dirty="0" smtClean="0">
              <a:latin typeface="+mj-ea"/>
              <a:ea typeface="+mj-ea"/>
            </a:endParaRPr>
          </a:p>
          <a:p>
            <a:pPr algn="ctr"/>
            <a:r>
              <a:rPr lang="ja-JP" altLang="en-US" sz="2400" dirty="0" smtClean="0">
                <a:latin typeface="+mj-ea"/>
                <a:ea typeface="+mj-ea"/>
              </a:rPr>
              <a:t>ニート</a:t>
            </a:r>
            <a:endParaRPr lang="ja-JP" altLang="en-US" sz="2400" dirty="0">
              <a:latin typeface="+mj-ea"/>
              <a:ea typeface="+mj-ea"/>
            </a:endParaRPr>
          </a:p>
          <a:p>
            <a:pPr algn="ctr"/>
            <a:r>
              <a:rPr lang="ja-JP" altLang="en-US" sz="2400" dirty="0">
                <a:latin typeface="+mj-ea"/>
                <a:ea typeface="+mj-ea"/>
              </a:rPr>
              <a:t>（非求職型）</a:t>
            </a:r>
          </a:p>
          <a:p>
            <a:pPr algn="ctr"/>
            <a:endParaRPr lang="ja-JP" altLang="en-US" sz="2400" dirty="0">
              <a:latin typeface="+mj-ea"/>
              <a:ea typeface="+mj-ea"/>
            </a:endParaRPr>
          </a:p>
          <a:p>
            <a:pPr algn="ctr"/>
            <a:endParaRPr lang="ja-JP" altLang="en-US" sz="2400" dirty="0">
              <a:latin typeface="+mj-ea"/>
              <a:ea typeface="+mj-ea"/>
            </a:endParaRPr>
          </a:p>
          <a:p>
            <a:pPr algn="ctr"/>
            <a:endParaRPr lang="ja-JP" altLang="en-US" sz="2400" dirty="0">
              <a:latin typeface="+mj-ea"/>
              <a:ea typeface="+mj-ea"/>
            </a:endParaRPr>
          </a:p>
          <a:p>
            <a:pPr algn="ctr"/>
            <a:endParaRPr lang="ja-JP" altLang="en-US" sz="2400" dirty="0">
              <a:latin typeface="+mj-ea"/>
              <a:ea typeface="+mj-ea"/>
            </a:endParaRPr>
          </a:p>
          <a:p>
            <a:pPr algn="ctr"/>
            <a:endParaRPr lang="ja-JP" altLang="en-US" sz="2400" dirty="0">
              <a:latin typeface="+mj-ea"/>
              <a:ea typeface="+mj-ea"/>
            </a:endParaRPr>
          </a:p>
          <a:p>
            <a:pPr algn="ctr"/>
            <a:endParaRPr lang="ja-JP" altLang="en-US" sz="2400" dirty="0">
              <a:latin typeface="+mj-ea"/>
              <a:ea typeface="+mj-ea"/>
            </a:endParaRPr>
          </a:p>
          <a:p>
            <a:pPr algn="ctr"/>
            <a:endParaRPr lang="en-US" altLang="ja-JP" sz="2400" dirty="0">
              <a:latin typeface="+mj-ea"/>
              <a:ea typeface="+mj-ea"/>
            </a:endParaRPr>
          </a:p>
        </p:txBody>
      </p:sp>
      <p:sp>
        <p:nvSpPr>
          <p:cNvPr id="5" name="Oval 4"/>
          <p:cNvSpPr>
            <a:spLocks noChangeArrowheads="1"/>
          </p:cNvSpPr>
          <p:nvPr/>
        </p:nvSpPr>
        <p:spPr bwMode="auto">
          <a:xfrm>
            <a:off x="1282615" y="4586461"/>
            <a:ext cx="1931129" cy="1871489"/>
          </a:xfrm>
          <a:prstGeom prst="ellipse">
            <a:avLst/>
          </a:prstGeom>
          <a:solidFill>
            <a:srgbClr val="FF9900">
              <a:alpha val="50195"/>
            </a:srgbClr>
          </a:solidFill>
          <a:ln w="9525">
            <a:solidFill>
              <a:schemeClr val="tx1"/>
            </a:solidFill>
            <a:round/>
            <a:headEnd/>
            <a:tailEnd/>
          </a:ln>
        </p:spPr>
        <p:txBody>
          <a:bodyPr wrap="none" anchor="ctr"/>
          <a:lstStyle/>
          <a:p>
            <a:pPr algn="ctr"/>
            <a:endParaRPr lang="en-US" altLang="ja-JP" sz="2400" dirty="0">
              <a:latin typeface="+mj-ea"/>
              <a:ea typeface="+mj-ea"/>
            </a:endParaRPr>
          </a:p>
          <a:p>
            <a:pPr algn="ctr"/>
            <a:endParaRPr lang="en-US" altLang="ja-JP" sz="2400" dirty="0" smtClean="0">
              <a:latin typeface="+mj-ea"/>
              <a:ea typeface="+mj-ea"/>
            </a:endParaRPr>
          </a:p>
          <a:p>
            <a:pPr algn="ctr"/>
            <a:r>
              <a:rPr lang="ja-JP" altLang="en-US" sz="2400" dirty="0" smtClean="0">
                <a:latin typeface="+mj-ea"/>
                <a:ea typeface="+mj-ea"/>
              </a:rPr>
              <a:t>（</a:t>
            </a:r>
            <a:r>
              <a:rPr lang="ja-JP" altLang="en-US" sz="2400" dirty="0">
                <a:latin typeface="+mj-ea"/>
                <a:ea typeface="+mj-ea"/>
              </a:rPr>
              <a:t>非希望型）</a:t>
            </a:r>
          </a:p>
          <a:p>
            <a:pPr algn="ctr"/>
            <a:endParaRPr lang="ja-JP" altLang="en-US" sz="2400" dirty="0">
              <a:latin typeface="+mj-ea"/>
              <a:ea typeface="+mj-ea"/>
            </a:endParaRPr>
          </a:p>
          <a:p>
            <a:pPr algn="ctr"/>
            <a:endParaRPr lang="ja-JP" altLang="en-US" sz="2400" dirty="0">
              <a:latin typeface="+mj-ea"/>
              <a:ea typeface="+mj-ea"/>
            </a:endParaRPr>
          </a:p>
          <a:p>
            <a:pPr algn="ctr"/>
            <a:endParaRPr lang="ja-JP" altLang="en-US" sz="2400" dirty="0">
              <a:latin typeface="+mj-ea"/>
              <a:ea typeface="+mj-ea"/>
            </a:endParaRPr>
          </a:p>
          <a:p>
            <a:pPr algn="ctr"/>
            <a:endParaRPr lang="en-US" altLang="ja-JP" sz="2400" dirty="0">
              <a:latin typeface="+mj-ea"/>
              <a:ea typeface="+mj-ea"/>
            </a:endParaRPr>
          </a:p>
        </p:txBody>
      </p:sp>
      <p:sp>
        <p:nvSpPr>
          <p:cNvPr id="6" name="Oval 9"/>
          <p:cNvSpPr>
            <a:spLocks noChangeArrowheads="1"/>
          </p:cNvSpPr>
          <p:nvPr/>
        </p:nvSpPr>
        <p:spPr bwMode="auto">
          <a:xfrm>
            <a:off x="1701577" y="5449888"/>
            <a:ext cx="1085308" cy="1008062"/>
          </a:xfrm>
          <a:prstGeom prst="ellipse">
            <a:avLst/>
          </a:prstGeom>
          <a:solidFill>
            <a:srgbClr val="FFFF00">
              <a:alpha val="58038"/>
            </a:srgbClr>
          </a:solidFill>
          <a:ln w="9525">
            <a:solidFill>
              <a:schemeClr val="tx1"/>
            </a:solidFill>
            <a:round/>
            <a:headEnd/>
            <a:tailEnd/>
          </a:ln>
        </p:spPr>
        <p:txBody>
          <a:bodyPr wrap="none" anchor="ctr"/>
          <a:lstStyle/>
          <a:p>
            <a:pPr algn="ctr"/>
            <a:r>
              <a:rPr lang="ja-JP" altLang="en-US" sz="2400" dirty="0">
                <a:latin typeface="+mj-ea"/>
                <a:ea typeface="+mj-ea"/>
              </a:rPr>
              <a:t>ひきこもり</a:t>
            </a:r>
          </a:p>
        </p:txBody>
      </p:sp>
      <p:sp>
        <p:nvSpPr>
          <p:cNvPr id="13" name="Rectangle 4"/>
          <p:cNvSpPr txBox="1">
            <a:spLocks noChangeArrowheads="1"/>
          </p:cNvSpPr>
          <p:nvPr/>
        </p:nvSpPr>
        <p:spPr bwMode="auto">
          <a:xfrm>
            <a:off x="647700" y="0"/>
            <a:ext cx="7273925" cy="895351"/>
          </a:xfrm>
          <a:prstGeom prst="rect">
            <a:avLst/>
          </a:prstGeom>
          <a:noFill/>
          <a:ln w="9525">
            <a:noFill/>
            <a:miter lim="800000"/>
            <a:headEnd/>
            <a:tailEnd/>
          </a:ln>
        </p:spPr>
        <p:txBody>
          <a:bodyPr anchor="ctr"/>
          <a:lstStyle/>
          <a:p>
            <a:pPr>
              <a:defRPr/>
            </a:pPr>
            <a:r>
              <a:rPr lang="ja-JP" altLang="en-US" sz="4000" dirty="0" smtClean="0">
                <a:solidFill>
                  <a:srgbClr val="00B0F0"/>
                </a:solidFill>
                <a:latin typeface="+mj-ea"/>
                <a:ea typeface="+mj-ea"/>
                <a:cs typeface="+mj-cs"/>
              </a:rPr>
              <a:t>「ＮＥＥＴ／</a:t>
            </a:r>
            <a:r>
              <a:rPr lang="ja-JP" altLang="en-US" sz="4000" dirty="0">
                <a:solidFill>
                  <a:srgbClr val="00B0F0"/>
                </a:solidFill>
                <a:latin typeface="+mj-ea"/>
                <a:ea typeface="+mj-ea"/>
                <a:cs typeface="+mj-cs"/>
              </a:rPr>
              <a:t>ニート</a:t>
            </a:r>
            <a:r>
              <a:rPr lang="ja-JP" altLang="en-US" sz="4000" dirty="0" smtClean="0">
                <a:solidFill>
                  <a:srgbClr val="00B0F0"/>
                </a:solidFill>
                <a:latin typeface="+mj-ea"/>
                <a:ea typeface="+mj-ea"/>
                <a:cs typeface="+mj-cs"/>
              </a:rPr>
              <a:t>」とは</a:t>
            </a:r>
            <a:endParaRPr lang="ja-JP" altLang="en-US" sz="4000" dirty="0">
              <a:solidFill>
                <a:srgbClr val="00B0F0"/>
              </a:solidFill>
              <a:latin typeface="+mj-ea"/>
              <a:ea typeface="+mj-ea"/>
              <a:cs typeface="+mj-cs"/>
            </a:endParaRPr>
          </a:p>
        </p:txBody>
      </p:sp>
      <p:sp>
        <p:nvSpPr>
          <p:cNvPr id="7" name="左矢印吹き出し 6"/>
          <p:cNvSpPr/>
          <p:nvPr/>
        </p:nvSpPr>
        <p:spPr>
          <a:xfrm>
            <a:off x="3960812" y="3622675"/>
            <a:ext cx="4715643" cy="720080"/>
          </a:xfrm>
          <a:prstGeom prst="leftArrowCallout">
            <a:avLst>
              <a:gd name="adj1" fmla="val 25000"/>
              <a:gd name="adj2" fmla="val 25000"/>
              <a:gd name="adj3" fmla="val 25000"/>
              <a:gd name="adj4" fmla="val 8992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働くといいながら、遊んでいる。</a:t>
            </a:r>
            <a:endParaRPr kumimoji="1" lang="ja-JP" altLang="en-US" sz="2400" dirty="0"/>
          </a:p>
        </p:txBody>
      </p:sp>
      <p:sp>
        <p:nvSpPr>
          <p:cNvPr id="14" name="左矢印吹き出し 13"/>
          <p:cNvSpPr/>
          <p:nvPr/>
        </p:nvSpPr>
        <p:spPr>
          <a:xfrm>
            <a:off x="3973001" y="4802125"/>
            <a:ext cx="4703454" cy="720080"/>
          </a:xfrm>
          <a:prstGeom prst="leftArrowCallout">
            <a:avLst>
              <a:gd name="adj1" fmla="val 25000"/>
              <a:gd name="adj2" fmla="val 25000"/>
              <a:gd name="adj3" fmla="val 25000"/>
              <a:gd name="adj4" fmla="val 9073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働く気がなく、遊んでいる。</a:t>
            </a:r>
            <a:endParaRPr kumimoji="1" lang="ja-JP" altLang="en-US" sz="2400" dirty="0"/>
          </a:p>
        </p:txBody>
      </p:sp>
    </p:spTree>
    <p:extLst>
      <p:ext uri="{BB962C8B-B14F-4D97-AF65-F5344CB8AC3E}">
        <p14:creationId xmlns:p14="http://schemas.microsoft.com/office/powerpoint/2010/main" val="2434950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23850" y="0"/>
            <a:ext cx="6696421" cy="908720"/>
          </a:xfrm>
          <a:prstGeom prst="rect">
            <a:avLst/>
          </a:prstGeom>
        </p:spPr>
        <p:txBody>
          <a:bodyPr anchor="ctr"/>
          <a:lstStyle/>
          <a:p>
            <a:pPr fontAlgn="auto">
              <a:spcBef>
                <a:spcPts val="0"/>
              </a:spcBef>
              <a:spcAft>
                <a:spcPts val="0"/>
              </a:spcAft>
              <a:defRPr/>
            </a:pPr>
            <a:r>
              <a:rPr lang="ja-JP" altLang="en-US" sz="4000" dirty="0" smtClean="0">
                <a:solidFill>
                  <a:srgbClr val="00B0F0"/>
                </a:solidFill>
                <a:latin typeface="+mj-ea"/>
                <a:ea typeface="+mj-ea"/>
                <a:cs typeface="+mj-cs"/>
              </a:rPr>
              <a:t>外に出かけるときは・・・、</a:t>
            </a:r>
            <a:endParaRPr lang="ja-JP" altLang="en-US" sz="4000" dirty="0">
              <a:solidFill>
                <a:srgbClr val="00B0F0"/>
              </a:solidFill>
              <a:latin typeface="+mj-ea"/>
              <a:ea typeface="+mj-ea"/>
              <a:cs typeface="+mj-cs"/>
            </a:endParaRPr>
          </a:p>
        </p:txBody>
      </p:sp>
      <p:pic>
        <p:nvPicPr>
          <p:cNvPr id="3" name="図 6" descr="SFA036.wmf"/>
          <p:cNvPicPr>
            <a:picLocks noChangeAspect="1"/>
          </p:cNvPicPr>
          <p:nvPr/>
        </p:nvPicPr>
        <p:blipFill>
          <a:blip r:embed="rId2" cstate="print"/>
          <a:srcRect/>
          <a:stretch>
            <a:fillRect/>
          </a:stretch>
        </p:blipFill>
        <p:spPr bwMode="auto">
          <a:xfrm>
            <a:off x="1403648" y="3284984"/>
            <a:ext cx="1368152" cy="2017535"/>
          </a:xfrm>
          <a:prstGeom prst="rect">
            <a:avLst/>
          </a:prstGeom>
          <a:noFill/>
          <a:ln w="9525">
            <a:noFill/>
            <a:miter lim="800000"/>
            <a:headEnd/>
            <a:tailEnd/>
          </a:ln>
        </p:spPr>
      </p:pic>
      <p:sp>
        <p:nvSpPr>
          <p:cNvPr id="4" name="テキスト ボックス 3"/>
          <p:cNvSpPr txBox="1"/>
          <p:nvPr/>
        </p:nvSpPr>
        <p:spPr>
          <a:xfrm>
            <a:off x="3275856" y="3933056"/>
            <a:ext cx="4896544" cy="864096"/>
          </a:xfrm>
          <a:prstGeom prst="rect">
            <a:avLst/>
          </a:prstGeom>
          <a:noFill/>
        </p:spPr>
        <p:txBody>
          <a:bodyPr wrap="square" rtlCol="0">
            <a:noAutofit/>
          </a:bodyPr>
          <a:lstStyle/>
          <a:p>
            <a:r>
              <a:rPr lang="ja-JP" altLang="en-US" sz="2400" dirty="0" smtClean="0">
                <a:solidFill>
                  <a:srgbClr val="FF0000"/>
                </a:solidFill>
                <a:latin typeface="+mn-ea"/>
                <a:ea typeface="+mn-ea"/>
              </a:rPr>
              <a:t>家族の外出に、</a:t>
            </a:r>
            <a:endParaRPr lang="en-US" altLang="ja-JP" sz="2400" dirty="0" smtClean="0">
              <a:solidFill>
                <a:srgbClr val="FF0000"/>
              </a:solidFill>
              <a:latin typeface="+mn-ea"/>
              <a:ea typeface="+mn-ea"/>
            </a:endParaRPr>
          </a:p>
          <a:p>
            <a:r>
              <a:rPr lang="ja-JP" altLang="en-US" sz="2400" dirty="0" smtClean="0">
                <a:solidFill>
                  <a:srgbClr val="FF0000"/>
                </a:solidFill>
                <a:latin typeface="+mn-ea"/>
                <a:ea typeface="+mn-ea"/>
              </a:rPr>
              <a:t>つきあってもらうという感覚で。</a:t>
            </a:r>
            <a:endParaRPr kumimoji="1" lang="ja-JP" altLang="en-US" sz="2400" dirty="0">
              <a:solidFill>
                <a:srgbClr val="FF0000"/>
              </a:solidFill>
              <a:latin typeface="+mn-ea"/>
              <a:ea typeface="+mn-ea"/>
            </a:endParaRPr>
          </a:p>
        </p:txBody>
      </p:sp>
      <p:pic>
        <p:nvPicPr>
          <p:cNvPr id="5" name="図 4" descr="CCO013.gif"/>
          <p:cNvPicPr>
            <a:picLocks noChangeAspect="1"/>
          </p:cNvPicPr>
          <p:nvPr/>
        </p:nvPicPr>
        <p:blipFill>
          <a:blip r:embed="rId3" cstate="print"/>
          <a:stretch>
            <a:fillRect/>
          </a:stretch>
        </p:blipFill>
        <p:spPr>
          <a:xfrm>
            <a:off x="827584" y="1268760"/>
            <a:ext cx="2088232" cy="1515418"/>
          </a:xfrm>
          <a:prstGeom prst="rect">
            <a:avLst/>
          </a:prstGeom>
        </p:spPr>
      </p:pic>
      <p:sp>
        <p:nvSpPr>
          <p:cNvPr id="6" name="テキスト ボックス 5"/>
          <p:cNvSpPr txBox="1"/>
          <p:nvPr/>
        </p:nvSpPr>
        <p:spPr>
          <a:xfrm>
            <a:off x="3410375" y="2168860"/>
            <a:ext cx="4320480" cy="504056"/>
          </a:xfrm>
          <a:prstGeom prst="rect">
            <a:avLst/>
          </a:prstGeom>
          <a:noFill/>
        </p:spPr>
        <p:txBody>
          <a:bodyPr wrap="square" rtlCol="0">
            <a:noAutofit/>
          </a:bodyPr>
          <a:lstStyle/>
          <a:p>
            <a:r>
              <a:rPr kumimoji="1" lang="ja-JP" altLang="en-US" sz="2400" dirty="0" smtClean="0">
                <a:latin typeface="+mn-ea"/>
                <a:ea typeface="+mn-ea"/>
              </a:rPr>
              <a:t>本人を外に連れだそう・・</a:t>
            </a:r>
            <a:endParaRPr kumimoji="1" lang="ja-JP" altLang="en-US" sz="2400" dirty="0">
              <a:latin typeface="+mn-ea"/>
              <a:ea typeface="+mn-ea"/>
            </a:endParaRPr>
          </a:p>
        </p:txBody>
      </p:sp>
      <p:sp>
        <p:nvSpPr>
          <p:cNvPr id="7" name="下矢印 6"/>
          <p:cNvSpPr/>
          <p:nvPr/>
        </p:nvSpPr>
        <p:spPr>
          <a:xfrm>
            <a:off x="4341165" y="3176972"/>
            <a:ext cx="432048" cy="50405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テキスト ボックス 7"/>
          <p:cNvSpPr txBox="1"/>
          <p:nvPr/>
        </p:nvSpPr>
        <p:spPr>
          <a:xfrm>
            <a:off x="5066558" y="3248980"/>
            <a:ext cx="2502608" cy="461665"/>
          </a:xfrm>
          <a:prstGeom prst="rect">
            <a:avLst/>
          </a:prstGeom>
          <a:noFill/>
        </p:spPr>
        <p:txBody>
          <a:bodyPr wrap="none" rtlCol="0">
            <a:spAutoFit/>
          </a:bodyPr>
          <a:lstStyle/>
          <a:p>
            <a:r>
              <a:rPr lang="ja-JP" altLang="en-US" sz="2400" dirty="0" smtClean="0">
                <a:solidFill>
                  <a:srgbClr val="00B050"/>
                </a:solidFill>
                <a:latin typeface="+mn-ea"/>
                <a:ea typeface="+mn-ea"/>
              </a:rPr>
              <a:t>と思うの</a:t>
            </a:r>
            <a:r>
              <a:rPr kumimoji="1" lang="ja-JP" altLang="en-US" sz="2400" dirty="0" smtClean="0">
                <a:solidFill>
                  <a:srgbClr val="00B050"/>
                </a:solidFill>
                <a:latin typeface="+mn-ea"/>
                <a:ea typeface="+mn-ea"/>
              </a:rPr>
              <a:t>ではなく、</a:t>
            </a:r>
            <a:endParaRPr kumimoji="1" lang="ja-JP" altLang="en-US" sz="2400" dirty="0">
              <a:solidFill>
                <a:srgbClr val="00B050"/>
              </a:solidFill>
              <a:latin typeface="+mn-ea"/>
              <a:ea typeface="+mn-ea"/>
            </a:endParaRPr>
          </a:p>
        </p:txBody>
      </p:sp>
      <p:sp>
        <p:nvSpPr>
          <p:cNvPr id="9" name="十字形 8"/>
          <p:cNvSpPr/>
          <p:nvPr/>
        </p:nvSpPr>
        <p:spPr>
          <a:xfrm rot="2517984">
            <a:off x="4945128" y="1301442"/>
            <a:ext cx="1759883" cy="1806844"/>
          </a:xfrm>
          <a:prstGeom prst="plus">
            <a:avLst>
              <a:gd name="adj" fmla="val 40254"/>
            </a:avLst>
          </a:prstGeom>
          <a:solidFill>
            <a:srgbClr val="00B05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32120" y="5589240"/>
            <a:ext cx="6224256" cy="1015663"/>
          </a:xfrm>
          <a:prstGeom prst="rect">
            <a:avLst/>
          </a:prstGeom>
          <a:noFill/>
        </p:spPr>
        <p:txBody>
          <a:bodyPr wrap="square" rtlCol="0">
            <a:spAutoFit/>
          </a:bodyPr>
          <a:lstStyle/>
          <a:p>
            <a:r>
              <a:rPr kumimoji="1" lang="ja-JP" altLang="en-US" sz="2000" dirty="0" smtClean="0">
                <a:latin typeface="+mn-ea"/>
                <a:ea typeface="+mn-ea"/>
              </a:rPr>
              <a:t>全然、外に出られないという場合もあれば、</a:t>
            </a:r>
            <a:endParaRPr kumimoji="1" lang="en-US" altLang="ja-JP" sz="2000" dirty="0" smtClean="0">
              <a:latin typeface="+mn-ea"/>
              <a:ea typeface="+mn-ea"/>
            </a:endParaRPr>
          </a:p>
          <a:p>
            <a:r>
              <a:rPr lang="ja-JP" altLang="en-US" sz="2000" dirty="0" smtClean="0">
                <a:latin typeface="+mn-ea"/>
                <a:ea typeface="+mn-ea"/>
              </a:rPr>
              <a:t>知っている人がいなければ、大丈夫という場合もあれば、</a:t>
            </a:r>
            <a:endParaRPr lang="en-US" altLang="ja-JP" sz="2000" dirty="0" smtClean="0">
              <a:latin typeface="+mn-ea"/>
              <a:ea typeface="+mn-ea"/>
            </a:endParaRPr>
          </a:p>
          <a:p>
            <a:r>
              <a:rPr kumimoji="1" lang="ja-JP" altLang="en-US" sz="2000" dirty="0" smtClean="0">
                <a:latin typeface="+mn-ea"/>
                <a:ea typeface="+mn-ea"/>
              </a:rPr>
              <a:t>人混みがダメだといわれる場合も</a:t>
            </a:r>
            <a:endParaRPr kumimoji="1" lang="ja-JP" altLang="en-US" sz="2000" dirty="0">
              <a:latin typeface="+mn-ea"/>
              <a:ea typeface="+mn-ea"/>
            </a:endParaRPr>
          </a:p>
        </p:txBody>
      </p:sp>
    </p:spTree>
    <p:extLst>
      <p:ext uri="{BB962C8B-B14F-4D97-AF65-F5344CB8AC3E}">
        <p14:creationId xmlns:p14="http://schemas.microsoft.com/office/powerpoint/2010/main" val="2491058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8571" y="1052513"/>
            <a:ext cx="7781297" cy="2677656"/>
          </a:xfrm>
          <a:prstGeom prst="rect">
            <a:avLst/>
          </a:prstGeom>
          <a:noFill/>
        </p:spPr>
        <p:txBody>
          <a:bodyPr wrap="none" rtlCol="0">
            <a:spAutoFit/>
          </a:bodyPr>
          <a:lstStyle/>
          <a:p>
            <a:r>
              <a:rPr lang="ja-JP" altLang="en-US" sz="2400" dirty="0" smtClean="0">
                <a:latin typeface="+mn-ea"/>
                <a:ea typeface="+mn-ea"/>
              </a:rPr>
              <a:t>ある程度、</a:t>
            </a:r>
            <a:endParaRPr lang="en-US" altLang="ja-JP" sz="2400" dirty="0" smtClean="0">
              <a:latin typeface="+mn-ea"/>
              <a:ea typeface="+mn-ea"/>
            </a:endParaRPr>
          </a:p>
          <a:p>
            <a:r>
              <a:rPr kumimoji="1" lang="ja-JP" altLang="en-US" sz="2400" dirty="0" smtClean="0">
                <a:latin typeface="+mn-ea"/>
                <a:ea typeface="+mn-ea"/>
              </a:rPr>
              <a:t>エネルギーが回復してきて、</a:t>
            </a:r>
            <a:endParaRPr kumimoji="1" lang="en-US" altLang="ja-JP" sz="2400" dirty="0" smtClean="0">
              <a:latin typeface="+mn-ea"/>
              <a:ea typeface="+mn-ea"/>
            </a:endParaRPr>
          </a:p>
          <a:p>
            <a:r>
              <a:rPr lang="ja-JP" altLang="en-US" sz="2400" dirty="0" smtClean="0">
                <a:latin typeface="+mn-ea"/>
                <a:ea typeface="+mn-ea"/>
              </a:rPr>
              <a:t>対人恐怖や集団恐怖が軽減してきたら、</a:t>
            </a:r>
            <a:endParaRPr lang="en-US" altLang="ja-JP" sz="2400" dirty="0" smtClean="0">
              <a:latin typeface="+mn-ea"/>
              <a:ea typeface="+mn-ea"/>
            </a:endParaRPr>
          </a:p>
          <a:p>
            <a:r>
              <a:rPr kumimoji="1" lang="ja-JP" altLang="en-US" sz="2400" dirty="0" smtClean="0">
                <a:latin typeface="+mn-ea"/>
                <a:ea typeface="+mn-ea"/>
              </a:rPr>
              <a:t>いろいろな支援や社会資源の情報を本人に伝え始めます。</a:t>
            </a:r>
            <a:endParaRPr kumimoji="1" lang="en-US" altLang="ja-JP" sz="2400" dirty="0" smtClean="0">
              <a:latin typeface="+mn-ea"/>
              <a:ea typeface="+mn-ea"/>
            </a:endParaRPr>
          </a:p>
          <a:p>
            <a:r>
              <a:rPr kumimoji="1" lang="ja-JP" altLang="en-US" sz="2400" dirty="0" smtClean="0">
                <a:latin typeface="+mn-ea"/>
                <a:ea typeface="+mn-ea"/>
              </a:rPr>
              <a:t>この場合、</a:t>
            </a:r>
            <a:endParaRPr kumimoji="1" lang="en-US" altLang="ja-JP" sz="2400" dirty="0" smtClean="0">
              <a:latin typeface="+mn-ea"/>
              <a:ea typeface="+mn-ea"/>
            </a:endParaRPr>
          </a:p>
          <a:p>
            <a:r>
              <a:rPr lang="ja-JP" altLang="en-US" sz="2400" dirty="0" smtClean="0">
                <a:latin typeface="+mn-ea"/>
                <a:ea typeface="+mn-ea"/>
              </a:rPr>
              <a:t>　　</a:t>
            </a:r>
            <a:r>
              <a:rPr kumimoji="1" lang="ja-JP" altLang="en-US" sz="2400" dirty="0" smtClean="0">
                <a:solidFill>
                  <a:srgbClr val="FF0000"/>
                </a:solidFill>
                <a:latin typeface="+mn-ea"/>
                <a:ea typeface="+mn-ea"/>
              </a:rPr>
              <a:t>情報は、本人に与えるも、</a:t>
            </a:r>
            <a:endParaRPr kumimoji="1" lang="en-US" altLang="ja-JP" sz="2400" dirty="0" smtClean="0">
              <a:solidFill>
                <a:srgbClr val="FF0000"/>
              </a:solidFill>
              <a:latin typeface="+mn-ea"/>
              <a:ea typeface="+mn-ea"/>
            </a:endParaRPr>
          </a:p>
          <a:p>
            <a:r>
              <a:rPr lang="ja-JP" altLang="en-US" sz="2400" dirty="0" smtClean="0">
                <a:solidFill>
                  <a:srgbClr val="FF0000"/>
                </a:solidFill>
                <a:latin typeface="+mn-ea"/>
                <a:ea typeface="+mn-ea"/>
              </a:rPr>
              <a:t>　　決定は、本人に任せること。</a:t>
            </a:r>
            <a:endParaRPr kumimoji="1" lang="ja-JP" altLang="en-US" sz="2400" dirty="0">
              <a:solidFill>
                <a:srgbClr val="FF0000"/>
              </a:solidFill>
              <a:latin typeface="+mn-ea"/>
              <a:ea typeface="+mn-ea"/>
            </a:endParaRPr>
          </a:p>
        </p:txBody>
      </p:sp>
      <p:sp>
        <p:nvSpPr>
          <p:cNvPr id="3" name="タイトル 1"/>
          <p:cNvSpPr txBox="1">
            <a:spLocks/>
          </p:cNvSpPr>
          <p:nvPr/>
        </p:nvSpPr>
        <p:spPr>
          <a:xfrm>
            <a:off x="323850" y="0"/>
            <a:ext cx="6696421" cy="908720"/>
          </a:xfrm>
          <a:prstGeom prst="rect">
            <a:avLst/>
          </a:prstGeom>
        </p:spPr>
        <p:txBody>
          <a:bodyPr anchor="ctr"/>
          <a:lstStyle/>
          <a:p>
            <a:pPr fontAlgn="auto">
              <a:spcBef>
                <a:spcPts val="0"/>
              </a:spcBef>
              <a:spcAft>
                <a:spcPts val="0"/>
              </a:spcAft>
              <a:defRPr/>
            </a:pPr>
            <a:r>
              <a:rPr lang="ja-JP" altLang="en-US" sz="3600" dirty="0" smtClean="0">
                <a:solidFill>
                  <a:srgbClr val="00B0F0"/>
                </a:solidFill>
                <a:latin typeface="+mj-ea"/>
                <a:ea typeface="+mj-ea"/>
                <a:cs typeface="+mj-cs"/>
              </a:rPr>
              <a:t>さまざまな情報は・・・、</a:t>
            </a:r>
            <a:endParaRPr lang="ja-JP" altLang="en-US" sz="3600" dirty="0">
              <a:solidFill>
                <a:srgbClr val="00B0F0"/>
              </a:solidFill>
              <a:latin typeface="+mj-ea"/>
              <a:ea typeface="+mj-ea"/>
              <a:cs typeface="+mj-cs"/>
            </a:endParaRPr>
          </a:p>
        </p:txBody>
      </p:sp>
      <p:sp>
        <p:nvSpPr>
          <p:cNvPr id="4" name="テキスト ボックス 3"/>
          <p:cNvSpPr txBox="1"/>
          <p:nvPr/>
        </p:nvSpPr>
        <p:spPr>
          <a:xfrm>
            <a:off x="611188" y="3933056"/>
            <a:ext cx="4443845" cy="461665"/>
          </a:xfrm>
          <a:prstGeom prst="rect">
            <a:avLst/>
          </a:prstGeom>
          <a:noFill/>
        </p:spPr>
        <p:txBody>
          <a:bodyPr wrap="none" rtlCol="0">
            <a:spAutoFit/>
          </a:bodyPr>
          <a:lstStyle/>
          <a:p>
            <a:r>
              <a:rPr kumimoji="1" lang="ja-JP" altLang="en-US" sz="2400" dirty="0" smtClean="0">
                <a:latin typeface="+mn-ea"/>
                <a:ea typeface="+mn-ea"/>
              </a:rPr>
              <a:t>「▲▲があるから、行ってみない」</a:t>
            </a:r>
            <a:endParaRPr kumimoji="1" lang="ja-JP" altLang="en-US" sz="2400" dirty="0">
              <a:latin typeface="+mn-ea"/>
              <a:ea typeface="+mn-ea"/>
            </a:endParaRPr>
          </a:p>
        </p:txBody>
      </p:sp>
      <p:sp>
        <p:nvSpPr>
          <p:cNvPr id="5" name="テキスト ボックス 4"/>
          <p:cNvSpPr txBox="1"/>
          <p:nvPr/>
        </p:nvSpPr>
        <p:spPr>
          <a:xfrm>
            <a:off x="611188" y="5229200"/>
            <a:ext cx="4926349" cy="1200329"/>
          </a:xfrm>
          <a:prstGeom prst="rect">
            <a:avLst/>
          </a:prstGeom>
          <a:noFill/>
        </p:spPr>
        <p:txBody>
          <a:bodyPr wrap="none" rtlCol="0">
            <a:spAutoFit/>
          </a:bodyPr>
          <a:lstStyle/>
          <a:p>
            <a:r>
              <a:rPr kumimoji="1" lang="ja-JP" altLang="en-US" sz="2400" dirty="0" smtClean="0">
                <a:latin typeface="+mn-ea"/>
                <a:ea typeface="+mn-ea"/>
              </a:rPr>
              <a:t>「▲▲というのがあるよ。</a:t>
            </a:r>
            <a:endParaRPr kumimoji="1" lang="en-US" altLang="ja-JP" sz="2400" dirty="0" smtClean="0">
              <a:latin typeface="+mn-ea"/>
              <a:ea typeface="+mn-ea"/>
            </a:endParaRPr>
          </a:p>
          <a:p>
            <a:r>
              <a:rPr lang="ja-JP" altLang="en-US" sz="2400" dirty="0" smtClean="0">
                <a:latin typeface="+mn-ea"/>
                <a:ea typeface="+mn-ea"/>
              </a:rPr>
              <a:t>　もし、行ってみようと思うなら、</a:t>
            </a:r>
            <a:endParaRPr lang="en-US" altLang="ja-JP" sz="2400" dirty="0" smtClean="0">
              <a:latin typeface="+mn-ea"/>
              <a:ea typeface="+mn-ea"/>
            </a:endParaRPr>
          </a:p>
          <a:p>
            <a:r>
              <a:rPr kumimoji="1" lang="ja-JP" altLang="en-US" sz="2400" dirty="0" smtClean="0">
                <a:latin typeface="+mn-ea"/>
                <a:ea typeface="+mn-ea"/>
              </a:rPr>
              <a:t>　連れて行ってあげることもできるよ」</a:t>
            </a:r>
            <a:endParaRPr kumimoji="1" lang="ja-JP" altLang="en-US" sz="2400" dirty="0">
              <a:latin typeface="+mn-ea"/>
              <a:ea typeface="+mn-ea"/>
            </a:endParaRPr>
          </a:p>
        </p:txBody>
      </p:sp>
      <p:sp>
        <p:nvSpPr>
          <p:cNvPr id="6" name="下矢印 5"/>
          <p:cNvSpPr/>
          <p:nvPr/>
        </p:nvSpPr>
        <p:spPr>
          <a:xfrm>
            <a:off x="1691680" y="4581128"/>
            <a:ext cx="432048" cy="50405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テキスト ボックス 6"/>
          <p:cNvSpPr txBox="1"/>
          <p:nvPr/>
        </p:nvSpPr>
        <p:spPr>
          <a:xfrm>
            <a:off x="2339752" y="4725144"/>
            <a:ext cx="1433406" cy="461665"/>
          </a:xfrm>
          <a:prstGeom prst="rect">
            <a:avLst/>
          </a:prstGeom>
          <a:noFill/>
        </p:spPr>
        <p:txBody>
          <a:bodyPr wrap="none" rtlCol="0">
            <a:spAutoFit/>
          </a:bodyPr>
          <a:lstStyle/>
          <a:p>
            <a:r>
              <a:rPr kumimoji="1" lang="ja-JP" altLang="en-US" sz="2400" dirty="0" smtClean="0">
                <a:solidFill>
                  <a:srgbClr val="00B050"/>
                </a:solidFill>
                <a:latin typeface="+mn-ea"/>
                <a:ea typeface="+mn-ea"/>
              </a:rPr>
              <a:t>ではなく、</a:t>
            </a:r>
            <a:endParaRPr kumimoji="1" lang="ja-JP" altLang="en-US" sz="2400" dirty="0">
              <a:solidFill>
                <a:srgbClr val="00B050"/>
              </a:solidFill>
              <a:latin typeface="+mn-ea"/>
              <a:ea typeface="+mn-ea"/>
            </a:endParaRPr>
          </a:p>
        </p:txBody>
      </p:sp>
      <p:sp>
        <p:nvSpPr>
          <p:cNvPr id="8" name="十字形 7"/>
          <p:cNvSpPr/>
          <p:nvPr/>
        </p:nvSpPr>
        <p:spPr>
          <a:xfrm rot="2517984">
            <a:off x="2692956" y="3659490"/>
            <a:ext cx="1089604" cy="1043558"/>
          </a:xfrm>
          <a:prstGeom prst="plus">
            <a:avLst>
              <a:gd name="adj" fmla="val 36698"/>
            </a:avLst>
          </a:prstGeom>
          <a:solidFill>
            <a:srgbClr val="00B05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9" name="図 8" descr="CCO009.gif"/>
          <p:cNvPicPr>
            <a:picLocks noChangeAspect="1"/>
          </p:cNvPicPr>
          <p:nvPr/>
        </p:nvPicPr>
        <p:blipFill>
          <a:blip r:embed="rId2" cstate="print"/>
          <a:stretch>
            <a:fillRect/>
          </a:stretch>
        </p:blipFill>
        <p:spPr>
          <a:xfrm>
            <a:off x="5868144" y="3861048"/>
            <a:ext cx="2384475" cy="1765667"/>
          </a:xfrm>
          <a:prstGeom prst="rect">
            <a:avLst/>
          </a:prstGeom>
        </p:spPr>
      </p:pic>
    </p:spTree>
    <p:extLst>
      <p:ext uri="{BB962C8B-B14F-4D97-AF65-F5344CB8AC3E}">
        <p14:creationId xmlns:p14="http://schemas.microsoft.com/office/powerpoint/2010/main" val="4293851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38400" y="3681413"/>
            <a:ext cx="6705600" cy="1291226"/>
          </a:xfrm>
        </p:spPr>
        <p:txBody>
          <a:bodyPr/>
          <a:lstStyle/>
          <a:p>
            <a:r>
              <a:rPr lang="ja-JP" altLang="en-US" dirty="0">
                <a:solidFill>
                  <a:srgbClr val="00B0F0"/>
                </a:solidFill>
              </a:rPr>
              <a:t>発達障害を背景と</a:t>
            </a:r>
            <a:r>
              <a:rPr lang="ja-JP" altLang="en-US" dirty="0" smtClean="0">
                <a:solidFill>
                  <a:srgbClr val="00B0F0"/>
                </a:solidFill>
              </a:rPr>
              <a:t>する</a:t>
            </a:r>
            <a:r>
              <a:rPr lang="en-US" altLang="ja-JP" dirty="0" smtClean="0">
                <a:solidFill>
                  <a:srgbClr val="00B0F0"/>
                </a:solidFill>
              </a:rPr>
              <a:t/>
            </a:r>
            <a:br>
              <a:rPr lang="en-US" altLang="ja-JP" dirty="0" smtClean="0">
                <a:solidFill>
                  <a:srgbClr val="00B0F0"/>
                </a:solidFill>
              </a:rPr>
            </a:br>
            <a:r>
              <a:rPr lang="ja-JP" altLang="en-US" dirty="0" smtClean="0">
                <a:solidFill>
                  <a:srgbClr val="00B0F0"/>
                </a:solidFill>
              </a:rPr>
              <a:t>ひきこもり</a:t>
            </a:r>
            <a:r>
              <a:rPr lang="ja-JP" altLang="en-US" dirty="0">
                <a:solidFill>
                  <a:srgbClr val="00B0F0"/>
                </a:solidFill>
              </a:rPr>
              <a:t>への</a:t>
            </a:r>
            <a:r>
              <a:rPr lang="ja-JP" altLang="en-US" dirty="0" smtClean="0">
                <a:solidFill>
                  <a:srgbClr val="00B0F0"/>
                </a:solidFill>
              </a:rPr>
              <a:t>関わり</a:t>
            </a:r>
            <a:endParaRPr kumimoji="1" lang="ja-JP" altLang="en-US" dirty="0">
              <a:solidFill>
                <a:srgbClr val="00B0F0"/>
              </a:solidFill>
            </a:endParaRPr>
          </a:p>
        </p:txBody>
      </p:sp>
      <p:sp>
        <p:nvSpPr>
          <p:cNvPr id="3" name="テキスト ボックス 2"/>
          <p:cNvSpPr txBox="1"/>
          <p:nvPr/>
        </p:nvSpPr>
        <p:spPr>
          <a:xfrm>
            <a:off x="0" y="538480"/>
            <a:ext cx="2184400" cy="707886"/>
          </a:xfrm>
          <a:prstGeom prst="rect">
            <a:avLst/>
          </a:prstGeom>
          <a:noFill/>
        </p:spPr>
        <p:txBody>
          <a:bodyPr wrap="square" rtlCol="0" anchor="ctr">
            <a:spAutoFit/>
          </a:bodyPr>
          <a:lstStyle/>
          <a:p>
            <a:pPr algn="ctr"/>
            <a:r>
              <a:rPr kumimoji="1" lang="en-US" altLang="ja-JP" sz="4000" dirty="0" smtClean="0">
                <a:solidFill>
                  <a:srgbClr val="00B0F0"/>
                </a:solidFill>
                <a:latin typeface="+mj-ea"/>
                <a:ea typeface="+mj-ea"/>
              </a:rPr>
              <a:t>Vol.</a:t>
            </a:r>
            <a:r>
              <a:rPr kumimoji="1" lang="ja-JP" altLang="en-US" sz="4000" dirty="0" smtClean="0">
                <a:solidFill>
                  <a:srgbClr val="00B0F0"/>
                </a:solidFill>
                <a:latin typeface="+mj-ea"/>
                <a:ea typeface="+mj-ea"/>
              </a:rPr>
              <a:t>３</a:t>
            </a:r>
            <a:endParaRPr kumimoji="1" lang="ja-JP" altLang="en-US" sz="4000" dirty="0">
              <a:solidFill>
                <a:srgbClr val="00B0F0"/>
              </a:solidFill>
              <a:latin typeface="+mj-ea"/>
              <a:ea typeface="+mj-ea"/>
            </a:endParaRPr>
          </a:p>
        </p:txBody>
      </p:sp>
    </p:spTree>
    <p:extLst>
      <p:ext uri="{BB962C8B-B14F-4D97-AF65-F5344CB8AC3E}">
        <p14:creationId xmlns:p14="http://schemas.microsoft.com/office/powerpoint/2010/main" val="870279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436153" y="1400103"/>
            <a:ext cx="1860958"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Monotype Sorts" pitchFamily="2" charset="2"/>
              <a:buChar char="u"/>
              <a:defRPr kumimoji="1" sz="3200">
                <a:solidFill>
                  <a:schemeClr val="tx1"/>
                </a:solidFill>
                <a:latin typeface="Times New Roman" pitchFamily="18" charset="0"/>
                <a:ea typeface="ＭＳ Ｐゴシック" charset="-128"/>
              </a:defRPr>
            </a:lvl1pPr>
            <a:lvl2pPr marL="742950" indent="-285750" eaLnBrk="0" hangingPunct="0">
              <a:spcBef>
                <a:spcPct val="20000"/>
              </a:spcBef>
              <a:buSzPct val="70000"/>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SzPct val="70000"/>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9pPr>
          </a:lstStyle>
          <a:p>
            <a:pPr algn="ctr" eaLnBrk="1" hangingPunct="1">
              <a:buClrTx/>
              <a:buSzTx/>
              <a:buFont typeface="Wingdings" pitchFamily="2" charset="2"/>
              <a:buNone/>
            </a:pPr>
            <a:r>
              <a:rPr lang="ja-JP" altLang="en-US" dirty="0" smtClean="0">
                <a:latin typeface="Calibri" pitchFamily="34" charset="0"/>
              </a:rPr>
              <a:t>先天的</a:t>
            </a:r>
            <a:endParaRPr lang="en-US" altLang="ja-JP" dirty="0" smtClean="0">
              <a:latin typeface="Calibri" pitchFamily="34" charset="0"/>
            </a:endParaRPr>
          </a:p>
          <a:p>
            <a:pPr algn="ctr" eaLnBrk="1" hangingPunct="1">
              <a:buClrTx/>
              <a:buSzTx/>
              <a:buFont typeface="Wingdings" pitchFamily="2" charset="2"/>
              <a:buNone/>
            </a:pPr>
            <a:r>
              <a:rPr lang="ja-JP" altLang="en-US" dirty="0">
                <a:latin typeface="Calibri" pitchFamily="34" charset="0"/>
              </a:rPr>
              <a:t>障害</a:t>
            </a:r>
          </a:p>
        </p:txBody>
      </p:sp>
      <p:sp>
        <p:nvSpPr>
          <p:cNvPr id="28" name="右矢印 27"/>
          <p:cNvSpPr/>
          <p:nvPr/>
        </p:nvSpPr>
        <p:spPr>
          <a:xfrm>
            <a:off x="4617493" y="2960313"/>
            <a:ext cx="1423852" cy="1149531"/>
          </a:xfrm>
          <a:prstGeom prst="rightArrow">
            <a:avLst>
              <a:gd name="adj1" fmla="val 75000"/>
              <a:gd name="adj2" fmla="val 3068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b="1" dirty="0">
                <a:solidFill>
                  <a:schemeClr val="tx1"/>
                </a:solidFill>
              </a:rPr>
              <a:t>固定</a:t>
            </a:r>
          </a:p>
        </p:txBody>
      </p:sp>
      <p:sp>
        <p:nvSpPr>
          <p:cNvPr id="3082" name="Text Box 6"/>
          <p:cNvSpPr txBox="1">
            <a:spLocks noChangeArrowheads="1"/>
          </p:cNvSpPr>
          <p:nvPr/>
        </p:nvSpPr>
        <p:spPr bwMode="auto">
          <a:xfrm>
            <a:off x="470970" y="2962766"/>
            <a:ext cx="1826141"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Monotype Sorts" pitchFamily="2" charset="2"/>
              <a:buChar char="u"/>
              <a:defRPr kumimoji="1" sz="3200">
                <a:solidFill>
                  <a:schemeClr val="tx1"/>
                </a:solidFill>
                <a:latin typeface="Times New Roman" pitchFamily="18" charset="0"/>
                <a:ea typeface="ＭＳ Ｐゴシック" charset="-128"/>
              </a:defRPr>
            </a:lvl1pPr>
            <a:lvl2pPr marL="742950" indent="-285750" eaLnBrk="0" hangingPunct="0">
              <a:spcBef>
                <a:spcPct val="20000"/>
              </a:spcBef>
              <a:buSzPct val="70000"/>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SzPct val="70000"/>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9pPr>
          </a:lstStyle>
          <a:p>
            <a:pPr eaLnBrk="1" hangingPunct="1">
              <a:buClrTx/>
              <a:buSzTx/>
              <a:buFont typeface="Wingdings" pitchFamily="2" charset="2"/>
              <a:buNone/>
            </a:pPr>
            <a:r>
              <a:rPr lang="ja-JP" altLang="en-US" dirty="0" smtClean="0">
                <a:latin typeface="Calibri" pitchFamily="34" charset="0"/>
              </a:rPr>
              <a:t>中途障害</a:t>
            </a:r>
            <a:endParaRPr lang="en-US" altLang="ja-JP" dirty="0" smtClean="0">
              <a:latin typeface="Calibri" pitchFamily="34" charset="0"/>
            </a:endParaRPr>
          </a:p>
          <a:p>
            <a:pPr eaLnBrk="1" hangingPunct="1">
              <a:buClrTx/>
              <a:buSzTx/>
              <a:buFont typeface="Wingdings" pitchFamily="2" charset="2"/>
              <a:buNone/>
            </a:pPr>
            <a:r>
              <a:rPr lang="ja-JP" altLang="en-US" dirty="0">
                <a:latin typeface="Calibri" pitchFamily="34" charset="0"/>
              </a:rPr>
              <a:t>（</a:t>
            </a:r>
            <a:r>
              <a:rPr lang="ja-JP" altLang="en-US" dirty="0" smtClean="0">
                <a:latin typeface="Calibri" pitchFamily="34" charset="0"/>
              </a:rPr>
              <a:t>後天的）</a:t>
            </a:r>
            <a:endParaRPr lang="ja-JP" altLang="en-US" dirty="0">
              <a:latin typeface="Calibri" pitchFamily="34" charset="0"/>
            </a:endParaRPr>
          </a:p>
        </p:txBody>
      </p:sp>
      <p:sp>
        <p:nvSpPr>
          <p:cNvPr id="3097" name="テキスト ボックス 23"/>
          <p:cNvSpPr txBox="1">
            <a:spLocks noChangeArrowheads="1"/>
          </p:cNvSpPr>
          <p:nvPr/>
        </p:nvSpPr>
        <p:spPr bwMode="auto">
          <a:xfrm>
            <a:off x="587829" y="4781731"/>
            <a:ext cx="2259874" cy="769984"/>
          </a:xfrm>
          <a:prstGeom prst="rect">
            <a:avLst/>
          </a:prstGeom>
          <a:solidFill>
            <a:schemeClr val="bg1"/>
          </a:solidFill>
          <a:ln w="9525">
            <a:solidFill>
              <a:srgbClr val="000000"/>
            </a:solidFill>
            <a:prstDash val="sysDash"/>
            <a:miter lim="800000"/>
            <a:headEnd/>
            <a:tailEnd/>
          </a:ln>
          <a:extLst/>
        </p:spPr>
        <p:txBody>
          <a:bodyPr/>
          <a:lstStyle>
            <a:lvl1pPr eaLnBrk="0" hangingPunct="0">
              <a:spcBef>
                <a:spcPct val="20000"/>
              </a:spcBef>
              <a:buClr>
                <a:schemeClr val="hlink"/>
              </a:buClr>
              <a:buSzPct val="65000"/>
              <a:buFont typeface="Monotype Sorts" pitchFamily="2" charset="2"/>
              <a:buChar char="u"/>
              <a:defRPr kumimoji="1" sz="3200">
                <a:solidFill>
                  <a:schemeClr val="tx1"/>
                </a:solidFill>
                <a:latin typeface="Times New Roman" pitchFamily="18" charset="0"/>
                <a:ea typeface="ＭＳ Ｐゴシック" charset="-128"/>
              </a:defRPr>
            </a:lvl1pPr>
            <a:lvl2pPr marL="742950" indent="-285750" eaLnBrk="0" hangingPunct="0">
              <a:spcBef>
                <a:spcPct val="20000"/>
              </a:spcBef>
              <a:buSzPct val="70000"/>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SzPct val="70000"/>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2000" dirty="0">
                <a:latin typeface="Tahoma" pitchFamily="34" charset="0"/>
              </a:rPr>
              <a:t>もともとは、病気も</a:t>
            </a:r>
            <a:endParaRPr lang="en-US" altLang="ja-JP" sz="2000" dirty="0">
              <a:latin typeface="Tahoma" pitchFamily="34" charset="0"/>
            </a:endParaRPr>
          </a:p>
          <a:p>
            <a:pPr eaLnBrk="1" hangingPunct="1">
              <a:spcBef>
                <a:spcPct val="0"/>
              </a:spcBef>
              <a:buClrTx/>
              <a:buSzTx/>
              <a:buFontTx/>
              <a:buNone/>
            </a:pPr>
            <a:r>
              <a:rPr lang="ja-JP" altLang="en-US" sz="2000" dirty="0">
                <a:latin typeface="Tahoma" pitchFamily="34" charset="0"/>
              </a:rPr>
              <a:t>障害も</a:t>
            </a:r>
            <a:r>
              <a:rPr lang="ja-JP" altLang="en-US" sz="2000" dirty="0" smtClean="0">
                <a:latin typeface="Tahoma" pitchFamily="34" charset="0"/>
              </a:rPr>
              <a:t>認めない</a:t>
            </a:r>
            <a:r>
              <a:rPr lang="ja-JP" altLang="en-US" sz="2000" dirty="0">
                <a:latin typeface="Tahoma" pitchFamily="34" charset="0"/>
              </a:rPr>
              <a:t>。</a:t>
            </a:r>
          </a:p>
        </p:txBody>
      </p:sp>
      <p:sp>
        <p:nvSpPr>
          <p:cNvPr id="3098" name="正方形/長方形 24"/>
          <p:cNvSpPr>
            <a:spLocks noChangeArrowheads="1"/>
          </p:cNvSpPr>
          <p:nvPr/>
        </p:nvSpPr>
        <p:spPr bwMode="auto">
          <a:xfrm>
            <a:off x="2297111" y="2962766"/>
            <a:ext cx="720408" cy="1149531"/>
          </a:xfrm>
          <a:prstGeom prst="rect">
            <a:avLst/>
          </a:prstGeom>
          <a:solidFill>
            <a:schemeClr val="bg1"/>
          </a:solidFill>
          <a:ln w="9525" cap="sq" algn="ctr">
            <a:solidFill>
              <a:schemeClr val="tx1"/>
            </a:solidFill>
            <a:round/>
            <a:headEnd type="none" w="sm" len="sm"/>
            <a:tailEnd type="none" w="sm" len="sm"/>
          </a:ln>
        </p:spPr>
        <p:txBody>
          <a:bodyPr/>
          <a:lstStyle>
            <a:lvl1pPr eaLnBrk="0" hangingPunct="0">
              <a:spcBef>
                <a:spcPct val="20000"/>
              </a:spcBef>
              <a:buClr>
                <a:schemeClr val="hlink"/>
              </a:buClr>
              <a:buSzPct val="65000"/>
              <a:buFont typeface="Monotype Sorts" pitchFamily="2" charset="2"/>
              <a:buChar char="u"/>
              <a:defRPr kumimoji="1" sz="3200">
                <a:solidFill>
                  <a:schemeClr val="tx1"/>
                </a:solidFill>
                <a:latin typeface="Times New Roman" pitchFamily="18" charset="0"/>
                <a:ea typeface="ＭＳ Ｐゴシック" charset="-128"/>
              </a:defRPr>
            </a:lvl1pPr>
            <a:lvl2pPr marL="742950" indent="-285750" eaLnBrk="0" hangingPunct="0">
              <a:spcBef>
                <a:spcPct val="20000"/>
              </a:spcBef>
              <a:buSzPct val="70000"/>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SzPct val="70000"/>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9pPr>
          </a:lstStyle>
          <a:p>
            <a:pPr>
              <a:spcBef>
                <a:spcPct val="0"/>
              </a:spcBef>
              <a:buClrTx/>
              <a:buSzTx/>
              <a:buFontTx/>
              <a:buNone/>
            </a:pPr>
            <a:endParaRPr kumimoji="0" lang="ja-JP" altLang="en-US" sz="2400"/>
          </a:p>
        </p:txBody>
      </p:sp>
      <p:sp>
        <p:nvSpPr>
          <p:cNvPr id="2" name="正方形/長方形 1"/>
          <p:cNvSpPr/>
          <p:nvPr/>
        </p:nvSpPr>
        <p:spPr>
          <a:xfrm>
            <a:off x="2297111" y="1395163"/>
            <a:ext cx="6288270" cy="114953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もともと</a:t>
            </a:r>
            <a:r>
              <a:rPr kumimoji="1" lang="ja-JP" altLang="en-US" sz="3200" dirty="0" smtClean="0"/>
              <a:t>　障害　</a:t>
            </a:r>
            <a:r>
              <a:rPr kumimoji="1" lang="ja-JP" altLang="en-US" sz="2400" dirty="0" smtClean="0"/>
              <a:t>がある</a:t>
            </a:r>
            <a:endParaRPr kumimoji="1" lang="ja-JP" altLang="en-US" sz="2400" dirty="0"/>
          </a:p>
        </p:txBody>
      </p:sp>
      <p:sp>
        <p:nvSpPr>
          <p:cNvPr id="3" name="正方形/長方形 2"/>
          <p:cNvSpPr/>
          <p:nvPr/>
        </p:nvSpPr>
        <p:spPr>
          <a:xfrm>
            <a:off x="3017519" y="2960314"/>
            <a:ext cx="1599973" cy="11495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病気</a:t>
            </a:r>
            <a:endParaRPr kumimoji="1" lang="en-US" altLang="ja-JP" sz="2800" dirty="0" smtClean="0"/>
          </a:p>
          <a:p>
            <a:pPr algn="ctr"/>
            <a:r>
              <a:rPr lang="ja-JP" altLang="en-US" sz="2800" dirty="0"/>
              <a:t>けが</a:t>
            </a:r>
            <a:endParaRPr kumimoji="1" lang="ja-JP" altLang="en-US" sz="2800" dirty="0"/>
          </a:p>
        </p:txBody>
      </p:sp>
      <p:sp>
        <p:nvSpPr>
          <p:cNvPr id="29" name="正方形/長方形 28"/>
          <p:cNvSpPr/>
          <p:nvPr/>
        </p:nvSpPr>
        <p:spPr>
          <a:xfrm>
            <a:off x="6041345" y="2960313"/>
            <a:ext cx="2544036" cy="114953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障害</a:t>
            </a:r>
            <a:endParaRPr kumimoji="1" lang="en-US" altLang="ja-JP" sz="2800" dirty="0" smtClean="0"/>
          </a:p>
          <a:p>
            <a:pPr algn="ctr"/>
            <a:r>
              <a:rPr lang="ja-JP" altLang="en-US" sz="2800" dirty="0" smtClean="0"/>
              <a:t>（後遺症）</a:t>
            </a:r>
            <a:endParaRPr kumimoji="1" lang="ja-JP" altLang="en-US" sz="2800" dirty="0"/>
          </a:p>
        </p:txBody>
      </p:sp>
      <p:sp>
        <p:nvSpPr>
          <p:cNvPr id="4" name="上矢印 3"/>
          <p:cNvSpPr/>
          <p:nvPr/>
        </p:nvSpPr>
        <p:spPr>
          <a:xfrm>
            <a:off x="2357845" y="4109844"/>
            <a:ext cx="587828" cy="67188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344092" y="4807585"/>
            <a:ext cx="1227908" cy="6792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治療</a:t>
            </a:r>
            <a:endParaRPr kumimoji="1" lang="ja-JP" altLang="en-US" sz="2800" dirty="0"/>
          </a:p>
        </p:txBody>
      </p:sp>
      <p:sp>
        <p:nvSpPr>
          <p:cNvPr id="31" name="角丸四角形 30"/>
          <p:cNvSpPr/>
          <p:nvPr/>
        </p:nvSpPr>
        <p:spPr>
          <a:xfrm>
            <a:off x="6041345" y="4806315"/>
            <a:ext cx="2544036" cy="67926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福祉サービス</a:t>
            </a:r>
            <a:endParaRPr kumimoji="1" lang="ja-JP" altLang="en-US" sz="2800" dirty="0"/>
          </a:p>
        </p:txBody>
      </p:sp>
      <p:sp>
        <p:nvSpPr>
          <p:cNvPr id="33" name="上矢印 32"/>
          <p:cNvSpPr/>
          <p:nvPr/>
        </p:nvSpPr>
        <p:spPr>
          <a:xfrm>
            <a:off x="3664132" y="4138472"/>
            <a:ext cx="587828" cy="67188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上矢印 33"/>
          <p:cNvSpPr/>
          <p:nvPr/>
        </p:nvSpPr>
        <p:spPr>
          <a:xfrm>
            <a:off x="6826885" y="4150718"/>
            <a:ext cx="587828" cy="67188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Rectangle 14"/>
          <p:cNvSpPr>
            <a:spLocks noChangeArrowheads="1"/>
          </p:cNvSpPr>
          <p:nvPr/>
        </p:nvSpPr>
        <p:spPr bwMode="auto">
          <a:xfrm>
            <a:off x="584644" y="19050"/>
            <a:ext cx="6480175" cy="934539"/>
          </a:xfrm>
          <a:prstGeom prst="rect">
            <a:avLst/>
          </a:prstGeom>
          <a:noFill/>
          <a:ln w="9525">
            <a:noFill/>
            <a:miter lim="800000"/>
            <a:headEnd/>
            <a:tailEnd/>
          </a:ln>
        </p:spPr>
        <p:txBody>
          <a:bodyPr anchor="ctr"/>
          <a:lstStyle/>
          <a:p>
            <a:pPr>
              <a:lnSpc>
                <a:spcPct val="85000"/>
              </a:lnSpc>
              <a:defRPr/>
            </a:pPr>
            <a:r>
              <a:rPr kumimoji="0" lang="ja-JP" altLang="en-US" sz="4000" dirty="0" smtClean="0">
                <a:solidFill>
                  <a:srgbClr val="00B0F0"/>
                </a:solidFill>
                <a:latin typeface="+mj-ea"/>
                <a:ea typeface="+mj-ea"/>
              </a:rPr>
              <a:t>障害のタイプ</a:t>
            </a:r>
            <a:endParaRPr kumimoji="0" lang="ja-JP" altLang="en-US" dirty="0">
              <a:solidFill>
                <a:srgbClr val="00B0F0"/>
              </a:solidFill>
              <a:latin typeface="+mj-ea"/>
              <a:ea typeface="+mj-ea"/>
            </a:endParaRPr>
          </a:p>
        </p:txBody>
      </p:sp>
      <p:graphicFrame>
        <p:nvGraphicFramePr>
          <p:cNvPr id="7" name="表 6"/>
          <p:cNvGraphicFramePr>
            <a:graphicFrameLocks noGrp="1"/>
          </p:cNvGraphicFramePr>
          <p:nvPr>
            <p:extLst/>
          </p:nvPr>
        </p:nvGraphicFramePr>
        <p:xfrm>
          <a:off x="3334113" y="5929812"/>
          <a:ext cx="5251268" cy="640080"/>
        </p:xfrm>
        <a:graphic>
          <a:graphicData uri="http://schemas.openxmlformats.org/drawingml/2006/table">
            <a:tbl>
              <a:tblPr firstRow="1" bandRow="1">
                <a:tableStyleId>{5C22544A-7EE6-4342-B048-85BDC9FD1C3A}</a:tableStyleId>
              </a:tblPr>
              <a:tblGrid>
                <a:gridCol w="1267096"/>
                <a:gridCol w="3984172"/>
              </a:tblGrid>
              <a:tr h="370840">
                <a:tc>
                  <a:txBody>
                    <a:bodyPr/>
                    <a:lstStyle/>
                    <a:p>
                      <a:pPr algn="ctr"/>
                      <a:r>
                        <a:rPr kumimoji="1" lang="ja-JP" altLang="en-US" sz="3200" dirty="0" smtClean="0">
                          <a:solidFill>
                            <a:schemeClr val="tx1"/>
                          </a:solidFill>
                        </a:rPr>
                        <a:t>固定</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ja-JP" altLang="en-US" dirty="0" smtClean="0">
                          <a:solidFill>
                            <a:schemeClr val="tx1"/>
                          </a:solidFill>
                        </a:rPr>
                        <a:t>これ以上、治療しても良くならない、</a:t>
                      </a:r>
                      <a:endParaRPr kumimoji="1" lang="en-US" altLang="ja-JP" dirty="0" smtClean="0">
                        <a:solidFill>
                          <a:schemeClr val="tx1"/>
                        </a:solidFill>
                      </a:endParaRPr>
                    </a:p>
                    <a:p>
                      <a:r>
                        <a:rPr kumimoji="1" lang="ja-JP" altLang="en-US" dirty="0" smtClean="0">
                          <a:solidFill>
                            <a:schemeClr val="tx1"/>
                          </a:solidFill>
                        </a:rPr>
                        <a:t>けれども、悪くもならない状態。</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72199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9" name="テキスト ボックス 26"/>
          <p:cNvSpPr txBox="1">
            <a:spLocks noChangeArrowheads="1"/>
          </p:cNvSpPr>
          <p:nvPr/>
        </p:nvSpPr>
        <p:spPr bwMode="auto">
          <a:xfrm>
            <a:off x="482737" y="5773395"/>
            <a:ext cx="82261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Monotype Sorts" pitchFamily="2" charset="2"/>
              <a:buChar char="u"/>
              <a:defRPr kumimoji="1" sz="3200">
                <a:solidFill>
                  <a:schemeClr val="tx1"/>
                </a:solidFill>
                <a:latin typeface="Times New Roman" pitchFamily="18" charset="0"/>
                <a:ea typeface="ＭＳ Ｐゴシック" charset="-128"/>
              </a:defRPr>
            </a:lvl1pPr>
            <a:lvl2pPr marL="742950" indent="-285750" eaLnBrk="0" hangingPunct="0">
              <a:spcBef>
                <a:spcPct val="20000"/>
              </a:spcBef>
              <a:buSzPct val="70000"/>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SzPct val="70000"/>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en-US" altLang="ja-JP" sz="2800" dirty="0">
                <a:latin typeface="Tahoma" pitchFamily="34" charset="0"/>
              </a:rPr>
              <a:t>※</a:t>
            </a:r>
            <a:r>
              <a:rPr lang="ja-JP" altLang="en-US" sz="2800" dirty="0">
                <a:latin typeface="Tahoma" pitchFamily="34" charset="0"/>
              </a:rPr>
              <a:t>　発達障害は、先天的障害であるが、不適応などが表面化して初めて診断されることが大半である。</a:t>
            </a:r>
          </a:p>
        </p:txBody>
      </p:sp>
      <p:sp>
        <p:nvSpPr>
          <p:cNvPr id="27" name="Text Box 6"/>
          <p:cNvSpPr txBox="1">
            <a:spLocks noChangeArrowheads="1"/>
          </p:cNvSpPr>
          <p:nvPr/>
        </p:nvSpPr>
        <p:spPr bwMode="auto">
          <a:xfrm>
            <a:off x="534988" y="1175011"/>
            <a:ext cx="2163082" cy="114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noAutofit/>
          </a:bodyPr>
          <a:lstStyle>
            <a:lvl1pPr eaLnBrk="0" hangingPunct="0">
              <a:spcBef>
                <a:spcPct val="20000"/>
              </a:spcBef>
              <a:buClr>
                <a:schemeClr val="hlink"/>
              </a:buClr>
              <a:buSzPct val="65000"/>
              <a:buFont typeface="Monotype Sorts" pitchFamily="2" charset="2"/>
              <a:buChar char="u"/>
              <a:defRPr kumimoji="1" sz="3200">
                <a:solidFill>
                  <a:schemeClr val="tx1"/>
                </a:solidFill>
                <a:latin typeface="Times New Roman" pitchFamily="18" charset="0"/>
                <a:ea typeface="ＭＳ Ｐゴシック" charset="-128"/>
              </a:defRPr>
            </a:lvl1pPr>
            <a:lvl2pPr marL="742950" indent="-285750" eaLnBrk="0" hangingPunct="0">
              <a:spcBef>
                <a:spcPct val="20000"/>
              </a:spcBef>
              <a:buSzPct val="70000"/>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SzPct val="70000"/>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9pPr>
          </a:lstStyle>
          <a:p>
            <a:pPr eaLnBrk="1" hangingPunct="1">
              <a:buClrTx/>
              <a:buSzTx/>
              <a:buFont typeface="Wingdings" pitchFamily="2" charset="2"/>
              <a:buNone/>
            </a:pPr>
            <a:r>
              <a:rPr lang="ja-JP" altLang="en-US" sz="2800" dirty="0" smtClean="0">
                <a:latin typeface="Calibri" pitchFamily="34" charset="0"/>
              </a:rPr>
              <a:t>統合失調症</a:t>
            </a:r>
            <a:endParaRPr lang="ja-JP" altLang="en-US" sz="2800" dirty="0">
              <a:latin typeface="Calibri" pitchFamily="34" charset="0"/>
            </a:endParaRPr>
          </a:p>
        </p:txBody>
      </p:sp>
      <p:sp>
        <p:nvSpPr>
          <p:cNvPr id="30" name="正方形/長方形 24"/>
          <p:cNvSpPr>
            <a:spLocks noChangeArrowheads="1"/>
          </p:cNvSpPr>
          <p:nvPr/>
        </p:nvSpPr>
        <p:spPr bwMode="auto">
          <a:xfrm>
            <a:off x="2698070" y="1175012"/>
            <a:ext cx="720408" cy="1149531"/>
          </a:xfrm>
          <a:prstGeom prst="rect">
            <a:avLst/>
          </a:prstGeom>
          <a:solidFill>
            <a:schemeClr val="bg1"/>
          </a:solidFill>
          <a:ln w="9525" cap="sq" algn="ctr">
            <a:solidFill>
              <a:schemeClr val="tx1"/>
            </a:solidFill>
            <a:round/>
            <a:headEnd type="none" w="sm" len="sm"/>
            <a:tailEnd type="none" w="sm" len="sm"/>
          </a:ln>
        </p:spPr>
        <p:txBody>
          <a:bodyPr/>
          <a:lstStyle>
            <a:lvl1pPr eaLnBrk="0" hangingPunct="0">
              <a:spcBef>
                <a:spcPct val="20000"/>
              </a:spcBef>
              <a:buClr>
                <a:schemeClr val="hlink"/>
              </a:buClr>
              <a:buSzPct val="65000"/>
              <a:buFont typeface="Monotype Sorts" pitchFamily="2" charset="2"/>
              <a:buChar char="u"/>
              <a:defRPr kumimoji="1" sz="3200">
                <a:solidFill>
                  <a:schemeClr val="tx1"/>
                </a:solidFill>
                <a:latin typeface="Times New Roman" pitchFamily="18" charset="0"/>
                <a:ea typeface="ＭＳ Ｐゴシック" charset="-128"/>
              </a:defRPr>
            </a:lvl1pPr>
            <a:lvl2pPr marL="742950" indent="-285750" eaLnBrk="0" hangingPunct="0">
              <a:spcBef>
                <a:spcPct val="20000"/>
              </a:spcBef>
              <a:buSzPct val="70000"/>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SzPct val="70000"/>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9pPr>
          </a:lstStyle>
          <a:p>
            <a:pPr>
              <a:spcBef>
                <a:spcPct val="0"/>
              </a:spcBef>
              <a:buClrTx/>
              <a:buSzTx/>
              <a:buFontTx/>
              <a:buNone/>
            </a:pPr>
            <a:endParaRPr kumimoji="0" lang="ja-JP" altLang="en-US" sz="2400"/>
          </a:p>
        </p:txBody>
      </p:sp>
      <p:sp>
        <p:nvSpPr>
          <p:cNvPr id="31" name="正方形/長方形 30"/>
          <p:cNvSpPr/>
          <p:nvPr/>
        </p:nvSpPr>
        <p:spPr>
          <a:xfrm>
            <a:off x="3418478" y="1172560"/>
            <a:ext cx="5225461" cy="11495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病　気</a:t>
            </a:r>
            <a:endParaRPr kumimoji="1" lang="en-US" altLang="ja-JP" sz="2800" dirty="0" smtClean="0"/>
          </a:p>
          <a:p>
            <a:pPr algn="ctr"/>
            <a:endParaRPr kumimoji="1" lang="en-US" altLang="ja-JP" sz="2800" dirty="0" smtClean="0"/>
          </a:p>
        </p:txBody>
      </p:sp>
      <p:sp>
        <p:nvSpPr>
          <p:cNvPr id="32" name="正方形/長方形 31"/>
          <p:cNvSpPr/>
          <p:nvPr/>
        </p:nvSpPr>
        <p:spPr>
          <a:xfrm>
            <a:off x="3991770" y="1864131"/>
            <a:ext cx="4652169" cy="114953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障　害</a:t>
            </a:r>
            <a:endParaRPr kumimoji="1" lang="en-US" altLang="ja-JP" sz="2800" dirty="0" smtClean="0"/>
          </a:p>
          <a:p>
            <a:pPr algn="ctr"/>
            <a:endParaRPr kumimoji="1" lang="ja-JP" altLang="en-US" sz="2800" dirty="0"/>
          </a:p>
        </p:txBody>
      </p:sp>
      <p:sp>
        <p:nvSpPr>
          <p:cNvPr id="29" name="右矢印 28"/>
          <p:cNvSpPr/>
          <p:nvPr/>
        </p:nvSpPr>
        <p:spPr>
          <a:xfrm>
            <a:off x="4195355" y="2459306"/>
            <a:ext cx="4448584" cy="912768"/>
          </a:xfrm>
          <a:prstGeom prst="rightArrow">
            <a:avLst>
              <a:gd name="adj1" fmla="val 72898"/>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rgbClr val="C00000"/>
                </a:solidFill>
              </a:rPr>
              <a:t>病気は、固定しない</a:t>
            </a:r>
          </a:p>
        </p:txBody>
      </p:sp>
      <p:sp>
        <p:nvSpPr>
          <p:cNvPr id="33" name="Text Box 6"/>
          <p:cNvSpPr txBox="1">
            <a:spLocks noChangeArrowheads="1"/>
          </p:cNvSpPr>
          <p:nvPr/>
        </p:nvSpPr>
        <p:spPr bwMode="auto">
          <a:xfrm>
            <a:off x="534989" y="3394940"/>
            <a:ext cx="2163081" cy="114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Clr>
                <a:schemeClr val="hlink"/>
              </a:buClr>
              <a:buSzPct val="65000"/>
              <a:buFont typeface="Monotype Sorts" pitchFamily="2" charset="2"/>
              <a:buChar char="u"/>
              <a:defRPr kumimoji="1" sz="3200">
                <a:solidFill>
                  <a:schemeClr val="tx1"/>
                </a:solidFill>
                <a:latin typeface="Times New Roman" pitchFamily="18" charset="0"/>
                <a:ea typeface="ＭＳ Ｐゴシック" charset="-128"/>
              </a:defRPr>
            </a:lvl1pPr>
            <a:lvl2pPr marL="742950" indent="-285750" eaLnBrk="0" hangingPunct="0">
              <a:spcBef>
                <a:spcPct val="20000"/>
              </a:spcBef>
              <a:buSzPct val="70000"/>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SzPct val="70000"/>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SzPct val="7000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SzPct val="70000"/>
              <a:buChar char="•"/>
              <a:defRPr kumimoji="1" sz="2000">
                <a:solidFill>
                  <a:schemeClr val="tx1"/>
                </a:solidFill>
                <a:latin typeface="Times New Roman" pitchFamily="18" charset="0"/>
                <a:ea typeface="ＭＳ Ｐゴシック" charset="-128"/>
              </a:defRPr>
            </a:lvl9pPr>
          </a:lstStyle>
          <a:p>
            <a:pPr algn="ctr" eaLnBrk="1" hangingPunct="1">
              <a:buClrTx/>
              <a:buSzTx/>
              <a:buFont typeface="Wingdings" pitchFamily="2" charset="2"/>
              <a:buNone/>
            </a:pPr>
            <a:r>
              <a:rPr lang="ja-JP" altLang="en-US" dirty="0" smtClean="0">
                <a:latin typeface="Calibri" pitchFamily="34" charset="0"/>
              </a:rPr>
              <a:t>発達障害</a:t>
            </a:r>
            <a:endParaRPr lang="ja-JP" altLang="en-US" dirty="0">
              <a:latin typeface="Calibri" pitchFamily="34" charset="0"/>
            </a:endParaRPr>
          </a:p>
        </p:txBody>
      </p:sp>
      <p:sp>
        <p:nvSpPr>
          <p:cNvPr id="39" name="正方形/長方形 38"/>
          <p:cNvSpPr/>
          <p:nvPr/>
        </p:nvSpPr>
        <p:spPr>
          <a:xfrm>
            <a:off x="2698070" y="3392488"/>
            <a:ext cx="5849616" cy="114953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障　害</a:t>
            </a:r>
            <a:endParaRPr kumimoji="1" lang="en-US" altLang="ja-JP" sz="2800" dirty="0" smtClean="0"/>
          </a:p>
          <a:p>
            <a:pPr algn="ctr"/>
            <a:endParaRPr kumimoji="1" lang="en-US" altLang="ja-JP" sz="2800" dirty="0" smtClean="0"/>
          </a:p>
        </p:txBody>
      </p:sp>
      <p:sp>
        <p:nvSpPr>
          <p:cNvPr id="41" name="正方形/長方形 40"/>
          <p:cNvSpPr/>
          <p:nvPr/>
        </p:nvSpPr>
        <p:spPr>
          <a:xfrm>
            <a:off x="3991770" y="4084059"/>
            <a:ext cx="4652169" cy="11495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精神症状</a:t>
            </a:r>
            <a:endParaRPr kumimoji="1" lang="en-US" altLang="ja-JP" sz="2800" dirty="0" smtClean="0"/>
          </a:p>
          <a:p>
            <a:pPr algn="ctr"/>
            <a:endParaRPr kumimoji="1" lang="ja-JP" altLang="en-US" sz="2800" dirty="0"/>
          </a:p>
        </p:txBody>
      </p:sp>
      <p:sp>
        <p:nvSpPr>
          <p:cNvPr id="43" name="正方形/長方形 42"/>
          <p:cNvSpPr/>
          <p:nvPr/>
        </p:nvSpPr>
        <p:spPr>
          <a:xfrm>
            <a:off x="4711701" y="4910262"/>
            <a:ext cx="3932238" cy="70494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２ 次 </a:t>
            </a:r>
            <a:r>
              <a:rPr kumimoji="1" lang="ja-JP" altLang="en-US" sz="2800" dirty="0" smtClean="0"/>
              <a:t>障 害</a:t>
            </a:r>
            <a:endParaRPr kumimoji="1" lang="en-US" altLang="ja-JP" sz="2800" dirty="0" smtClean="0"/>
          </a:p>
        </p:txBody>
      </p:sp>
      <p:sp>
        <p:nvSpPr>
          <p:cNvPr id="12" name="Rectangle 14"/>
          <p:cNvSpPr>
            <a:spLocks noChangeArrowheads="1"/>
          </p:cNvSpPr>
          <p:nvPr/>
        </p:nvSpPr>
        <p:spPr bwMode="auto">
          <a:xfrm>
            <a:off x="534989" y="19050"/>
            <a:ext cx="7185159" cy="934539"/>
          </a:xfrm>
          <a:prstGeom prst="rect">
            <a:avLst/>
          </a:prstGeom>
          <a:noFill/>
          <a:ln w="9525">
            <a:noFill/>
            <a:miter lim="800000"/>
            <a:headEnd/>
            <a:tailEnd/>
          </a:ln>
        </p:spPr>
        <p:txBody>
          <a:bodyPr anchor="ctr"/>
          <a:lstStyle/>
          <a:p>
            <a:pPr>
              <a:lnSpc>
                <a:spcPct val="85000"/>
              </a:lnSpc>
              <a:defRPr/>
            </a:pPr>
            <a:r>
              <a:rPr kumimoji="0" lang="ja-JP" altLang="en-US" sz="4000" dirty="0" smtClean="0">
                <a:solidFill>
                  <a:srgbClr val="00B0F0"/>
                </a:solidFill>
                <a:latin typeface="+mj-ea"/>
                <a:ea typeface="+mj-ea"/>
              </a:rPr>
              <a:t>統合失調症と発達障害の比較</a:t>
            </a:r>
            <a:endParaRPr kumimoji="0" lang="ja-JP" altLang="en-US" dirty="0">
              <a:solidFill>
                <a:srgbClr val="00B0F0"/>
              </a:solidFill>
              <a:latin typeface="+mj-ea"/>
              <a:ea typeface="+mj-ea"/>
            </a:endParaRPr>
          </a:p>
        </p:txBody>
      </p:sp>
    </p:spTree>
    <p:extLst>
      <p:ext uri="{BB962C8B-B14F-4D97-AF65-F5344CB8AC3E}">
        <p14:creationId xmlns:p14="http://schemas.microsoft.com/office/powerpoint/2010/main" val="1476667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6017" y="2288092"/>
            <a:ext cx="167483" cy="4444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9"/>
          <p:cNvSpPr>
            <a:spLocks noGrp="1"/>
          </p:cNvSpPr>
          <p:nvPr>
            <p:ph type="title" idx="4294967295"/>
          </p:nvPr>
        </p:nvSpPr>
        <p:spPr>
          <a:xfrm>
            <a:off x="611188" y="0"/>
            <a:ext cx="6556375" cy="857250"/>
          </a:xfrm>
        </p:spPr>
        <p:txBody>
          <a:bodyPr>
            <a:normAutofit/>
          </a:bodyPr>
          <a:lstStyle/>
          <a:p>
            <a:r>
              <a:rPr kumimoji="1" lang="ja-JP" altLang="en-US" sz="4000" dirty="0" smtClean="0">
                <a:solidFill>
                  <a:srgbClr val="00B0F0"/>
                </a:solidFill>
              </a:rPr>
              <a:t>統合失調症と発達障害</a:t>
            </a:r>
            <a:endParaRPr kumimoji="1" lang="ja-JP" altLang="en-US" sz="4000" dirty="0">
              <a:solidFill>
                <a:srgbClr val="00B0F0"/>
              </a:solidFill>
            </a:endParaRPr>
          </a:p>
        </p:txBody>
      </p:sp>
      <p:sp>
        <p:nvSpPr>
          <p:cNvPr id="11" name="テキスト ボックス 10"/>
          <p:cNvSpPr txBox="1"/>
          <p:nvPr/>
        </p:nvSpPr>
        <p:spPr>
          <a:xfrm>
            <a:off x="312454" y="5771140"/>
            <a:ext cx="8323546" cy="830997"/>
          </a:xfrm>
          <a:prstGeom prst="rect">
            <a:avLst/>
          </a:prstGeom>
          <a:solidFill>
            <a:schemeClr val="bg1"/>
          </a:solidFill>
          <a:ln>
            <a:solidFill>
              <a:srgbClr val="FF0000"/>
            </a:solidFill>
          </a:ln>
        </p:spPr>
        <p:txBody>
          <a:bodyPr wrap="square" rtlCol="0">
            <a:spAutoFit/>
          </a:bodyPr>
          <a:lstStyle/>
          <a:p>
            <a:r>
              <a:rPr kumimoji="1" lang="ja-JP" altLang="en-US" sz="2400" dirty="0" smtClean="0"/>
              <a:t>日本の「精神障害」支援のモデルは、統合失調症。</a:t>
            </a:r>
            <a:endParaRPr kumimoji="1" lang="en-US" altLang="ja-JP" sz="2400" dirty="0" smtClean="0"/>
          </a:p>
          <a:p>
            <a:r>
              <a:rPr lang="ja-JP" altLang="en-US" sz="2400" dirty="0" smtClean="0"/>
              <a:t>発達</a:t>
            </a:r>
            <a:r>
              <a:rPr lang="ja-JP" altLang="en-US" sz="2400" dirty="0"/>
              <a:t>障害者</a:t>
            </a:r>
            <a:r>
              <a:rPr lang="ja-JP" altLang="en-US" sz="2400" dirty="0" smtClean="0"/>
              <a:t>には、必ずしも、適切でないことがある。</a:t>
            </a:r>
            <a:endParaRPr kumimoji="1" lang="ja-JP" altLang="en-US" sz="2400" dirty="0"/>
          </a:p>
        </p:txBody>
      </p:sp>
      <p:sp>
        <p:nvSpPr>
          <p:cNvPr id="33" name="正方形/長方形 32"/>
          <p:cNvSpPr/>
          <p:nvPr/>
        </p:nvSpPr>
        <p:spPr>
          <a:xfrm>
            <a:off x="4022465" y="3309935"/>
            <a:ext cx="4200106" cy="1919794"/>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attFill prst="ltUpDiag">
                <a:fgClr>
                  <a:srgbClr val="7030A0"/>
                </a:fgClr>
                <a:bgClr>
                  <a:schemeClr val="bg1"/>
                </a:bgClr>
              </a:pattFill>
            </a:endParaRPr>
          </a:p>
        </p:txBody>
      </p:sp>
      <p:sp>
        <p:nvSpPr>
          <p:cNvPr id="35" name="正方形/長方形 34"/>
          <p:cNvSpPr/>
          <p:nvPr/>
        </p:nvSpPr>
        <p:spPr>
          <a:xfrm>
            <a:off x="3950004" y="1116126"/>
            <a:ext cx="2003463" cy="1919794"/>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attFill prst="ltUpDiag">
                <a:fgClr>
                  <a:srgbClr val="7030A0"/>
                </a:fgClr>
                <a:bgClr>
                  <a:schemeClr val="bg1"/>
                </a:bgClr>
              </a:pattFill>
            </a:endParaRPr>
          </a:p>
        </p:txBody>
      </p:sp>
      <p:sp>
        <p:nvSpPr>
          <p:cNvPr id="40" name="上矢印 39"/>
          <p:cNvSpPr/>
          <p:nvPr/>
        </p:nvSpPr>
        <p:spPr>
          <a:xfrm>
            <a:off x="3976845" y="2066505"/>
            <a:ext cx="168329" cy="406751"/>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rotWithShape="1">
          <a:blip r:embed="rId3" cstate="screen">
            <a:extLst>
              <a:ext uri="{28A0092B-C50C-407E-A947-70E740481C1C}">
                <a14:useLocalDpi xmlns:a14="http://schemas.microsoft.com/office/drawing/2010/main"/>
              </a:ext>
            </a:extLst>
          </a:blip>
          <a:srcRect l="26135" r="51260"/>
          <a:stretch/>
        </p:blipFill>
        <p:spPr>
          <a:xfrm>
            <a:off x="4501835" y="4248992"/>
            <a:ext cx="4349918" cy="707197"/>
          </a:xfrm>
          <a:prstGeom prst="rect">
            <a:avLst/>
          </a:prstGeom>
        </p:spPr>
      </p:pic>
      <p:pic>
        <p:nvPicPr>
          <p:cNvPr id="42" name="図 41"/>
          <p:cNvPicPr>
            <a:picLocks noChangeAspect="1"/>
          </p:cNvPicPr>
          <p:nvPr/>
        </p:nvPicPr>
        <p:blipFill>
          <a:blip r:embed="rId4"/>
          <a:stretch>
            <a:fillRect/>
          </a:stretch>
        </p:blipFill>
        <p:spPr>
          <a:xfrm>
            <a:off x="4028004" y="1137405"/>
            <a:ext cx="4823749" cy="929102"/>
          </a:xfrm>
          <a:prstGeom prst="rect">
            <a:avLst/>
          </a:prstGeom>
        </p:spPr>
      </p:pic>
      <p:pic>
        <p:nvPicPr>
          <p:cNvPr id="46" name="図 45"/>
          <p:cNvPicPr>
            <a:picLocks noChangeAspect="1"/>
          </p:cNvPicPr>
          <p:nvPr/>
        </p:nvPicPr>
        <p:blipFill>
          <a:blip r:embed="rId5"/>
          <a:stretch>
            <a:fillRect/>
          </a:stretch>
        </p:blipFill>
        <p:spPr>
          <a:xfrm>
            <a:off x="4548983" y="2066507"/>
            <a:ext cx="4310245" cy="929103"/>
          </a:xfrm>
          <a:prstGeom prst="rect">
            <a:avLst/>
          </a:prstGeom>
        </p:spPr>
      </p:pic>
      <p:pic>
        <p:nvPicPr>
          <p:cNvPr id="47" name="図 46"/>
          <p:cNvPicPr>
            <a:picLocks noChangeAspect="1"/>
          </p:cNvPicPr>
          <p:nvPr/>
        </p:nvPicPr>
        <p:blipFill rotWithShape="1">
          <a:blip r:embed="rId6" cstate="screen">
            <a:extLst>
              <a:ext uri="{28A0092B-C50C-407E-A947-70E740481C1C}">
                <a14:useLocalDpi xmlns:a14="http://schemas.microsoft.com/office/drawing/2010/main"/>
              </a:ext>
            </a:extLst>
          </a:blip>
          <a:srcRect l="5267" r="34098"/>
          <a:stretch/>
        </p:blipFill>
        <p:spPr>
          <a:xfrm>
            <a:off x="2153628" y="4269831"/>
            <a:ext cx="6705600" cy="481626"/>
          </a:xfrm>
          <a:prstGeom prst="rect">
            <a:avLst/>
          </a:prstGeom>
        </p:spPr>
      </p:pic>
      <p:sp>
        <p:nvSpPr>
          <p:cNvPr id="48" name="二等辺三角形 47"/>
          <p:cNvSpPr/>
          <p:nvPr/>
        </p:nvSpPr>
        <p:spPr>
          <a:xfrm>
            <a:off x="4112002" y="3458027"/>
            <a:ext cx="779665" cy="80624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p:cNvSpPr/>
          <p:nvPr/>
        </p:nvSpPr>
        <p:spPr>
          <a:xfrm>
            <a:off x="5342853" y="3892529"/>
            <a:ext cx="779665" cy="36396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p:cNvCxnSpPr/>
          <p:nvPr/>
        </p:nvCxnSpPr>
        <p:spPr>
          <a:xfrm>
            <a:off x="2146153" y="2066507"/>
            <a:ext cx="6705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2153628" y="4269832"/>
            <a:ext cx="6705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304243" y="1826427"/>
            <a:ext cx="1723549" cy="461665"/>
          </a:xfrm>
          <a:prstGeom prst="rect">
            <a:avLst/>
          </a:prstGeom>
          <a:solidFill>
            <a:srgbClr val="00B050"/>
          </a:solidFill>
          <a:ln>
            <a:solidFill>
              <a:srgbClr val="00B050"/>
            </a:solidFill>
          </a:ln>
        </p:spPr>
        <p:txBody>
          <a:bodyPr wrap="none" rtlCol="0">
            <a:spAutoFit/>
          </a:bodyPr>
          <a:lstStyle/>
          <a:p>
            <a:r>
              <a:rPr kumimoji="1" lang="ja-JP" altLang="en-US" sz="2400" dirty="0" smtClean="0">
                <a:solidFill>
                  <a:schemeClr val="bg1"/>
                </a:solidFill>
              </a:rPr>
              <a:t>統合失調症</a:t>
            </a:r>
            <a:endParaRPr kumimoji="1" lang="ja-JP" altLang="en-US" sz="2400" dirty="0">
              <a:solidFill>
                <a:schemeClr val="bg1"/>
              </a:solidFill>
            </a:endParaRPr>
          </a:p>
        </p:txBody>
      </p:sp>
      <p:sp>
        <p:nvSpPr>
          <p:cNvPr id="53" name="テキスト ボックス 52"/>
          <p:cNvSpPr txBox="1"/>
          <p:nvPr/>
        </p:nvSpPr>
        <p:spPr>
          <a:xfrm>
            <a:off x="283811" y="4063447"/>
            <a:ext cx="1723549" cy="461665"/>
          </a:xfrm>
          <a:prstGeom prst="rect">
            <a:avLst/>
          </a:prstGeom>
          <a:solidFill>
            <a:srgbClr val="FF0000"/>
          </a:solidFill>
          <a:ln>
            <a:solidFill>
              <a:srgbClr val="FF0000"/>
            </a:solidFill>
          </a:ln>
        </p:spPr>
        <p:txBody>
          <a:bodyPr wrap="square" rtlCol="0">
            <a:spAutoFit/>
          </a:bodyPr>
          <a:lstStyle/>
          <a:p>
            <a:pPr algn="dist"/>
            <a:r>
              <a:rPr kumimoji="1" lang="ja-JP" altLang="en-US" sz="2400" dirty="0" smtClean="0">
                <a:solidFill>
                  <a:schemeClr val="bg1"/>
                </a:solidFill>
              </a:rPr>
              <a:t>発達障害</a:t>
            </a:r>
            <a:endParaRPr kumimoji="1" lang="ja-JP" altLang="en-US" sz="2400" dirty="0">
              <a:solidFill>
                <a:schemeClr val="bg1"/>
              </a:solidFill>
            </a:endParaRPr>
          </a:p>
        </p:txBody>
      </p:sp>
      <p:sp>
        <p:nvSpPr>
          <p:cNvPr id="54" name="テキスト ボックス 53"/>
          <p:cNvSpPr txBox="1"/>
          <p:nvPr/>
        </p:nvSpPr>
        <p:spPr>
          <a:xfrm>
            <a:off x="3599024" y="2456019"/>
            <a:ext cx="902811" cy="523220"/>
          </a:xfrm>
          <a:prstGeom prst="rect">
            <a:avLst/>
          </a:prstGeom>
          <a:solidFill>
            <a:schemeClr val="bg1"/>
          </a:solidFill>
          <a:ln>
            <a:solidFill>
              <a:srgbClr val="FF0000"/>
            </a:solidFill>
          </a:ln>
        </p:spPr>
        <p:txBody>
          <a:bodyPr wrap="none" rtlCol="0">
            <a:spAutoFit/>
          </a:bodyPr>
          <a:lstStyle/>
          <a:p>
            <a:pPr algn="ctr"/>
            <a:r>
              <a:rPr kumimoji="1" lang="ja-JP" altLang="en-US" sz="2800" dirty="0" smtClean="0"/>
              <a:t>発症</a:t>
            </a:r>
            <a:endParaRPr kumimoji="1" lang="ja-JP" altLang="en-US" sz="2800" dirty="0"/>
          </a:p>
        </p:txBody>
      </p:sp>
      <p:sp>
        <p:nvSpPr>
          <p:cNvPr id="55" name="テキスト ボックス 54"/>
          <p:cNvSpPr txBox="1"/>
          <p:nvPr/>
        </p:nvSpPr>
        <p:spPr>
          <a:xfrm>
            <a:off x="5119541" y="3354108"/>
            <a:ext cx="1105029" cy="369332"/>
          </a:xfrm>
          <a:prstGeom prst="rect">
            <a:avLst/>
          </a:prstGeom>
          <a:solidFill>
            <a:schemeClr val="bg1"/>
          </a:solidFill>
          <a:ln>
            <a:solidFill>
              <a:srgbClr val="FF0000"/>
            </a:solidFill>
          </a:ln>
        </p:spPr>
        <p:txBody>
          <a:bodyPr wrap="square" rtlCol="0">
            <a:spAutoFit/>
          </a:bodyPr>
          <a:lstStyle/>
          <a:p>
            <a:r>
              <a:rPr kumimoji="1" lang="ja-JP" altLang="en-US" dirty="0" smtClean="0"/>
              <a:t>精神症状</a:t>
            </a:r>
            <a:endParaRPr kumimoji="1" lang="ja-JP" altLang="en-US" dirty="0"/>
          </a:p>
        </p:txBody>
      </p:sp>
      <p:sp>
        <p:nvSpPr>
          <p:cNvPr id="57" name="上矢印 56"/>
          <p:cNvSpPr/>
          <p:nvPr/>
        </p:nvSpPr>
        <p:spPr>
          <a:xfrm flipV="1">
            <a:off x="6817818" y="4083234"/>
            <a:ext cx="244615" cy="525552"/>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565515" y="3551289"/>
            <a:ext cx="1507144" cy="523220"/>
          </a:xfrm>
          <a:prstGeom prst="rect">
            <a:avLst/>
          </a:prstGeom>
          <a:solidFill>
            <a:schemeClr val="bg1"/>
          </a:solidFill>
          <a:ln>
            <a:solidFill>
              <a:srgbClr val="00B050"/>
            </a:solidFill>
          </a:ln>
        </p:spPr>
        <p:txBody>
          <a:bodyPr wrap="none" rtlCol="0">
            <a:spAutoFit/>
          </a:bodyPr>
          <a:lstStyle/>
          <a:p>
            <a:pPr algn="ctr"/>
            <a:r>
              <a:rPr kumimoji="1" lang="ja-JP" altLang="en-US" sz="2800" dirty="0" smtClean="0"/>
              <a:t>２次障害</a:t>
            </a:r>
            <a:endParaRPr kumimoji="1" lang="ja-JP" altLang="en-US" sz="2800" dirty="0"/>
          </a:p>
        </p:txBody>
      </p:sp>
      <p:sp>
        <p:nvSpPr>
          <p:cNvPr id="59" name="テキスト ボックス 58"/>
          <p:cNvSpPr txBox="1"/>
          <p:nvPr/>
        </p:nvSpPr>
        <p:spPr>
          <a:xfrm>
            <a:off x="2080043" y="1160378"/>
            <a:ext cx="2085827" cy="923330"/>
          </a:xfrm>
          <a:prstGeom prst="rect">
            <a:avLst/>
          </a:prstGeom>
          <a:noFill/>
        </p:spPr>
        <p:txBody>
          <a:bodyPr wrap="none" rtlCol="0">
            <a:spAutoFit/>
          </a:bodyPr>
          <a:lstStyle/>
          <a:p>
            <a:r>
              <a:rPr kumimoji="1" lang="ja-JP" altLang="en-US" dirty="0" smtClean="0"/>
              <a:t>もともとは、</a:t>
            </a:r>
            <a:endParaRPr kumimoji="1" lang="en-US" altLang="ja-JP" dirty="0" smtClean="0"/>
          </a:p>
          <a:p>
            <a:r>
              <a:rPr lang="ja-JP" altLang="en-US" dirty="0"/>
              <a:t>対人関係</a:t>
            </a:r>
            <a:r>
              <a:rPr lang="ja-JP" altLang="en-US" dirty="0" smtClean="0"/>
              <a:t>も持てる。</a:t>
            </a:r>
            <a:endParaRPr lang="en-US" altLang="ja-JP" dirty="0" smtClean="0"/>
          </a:p>
          <a:p>
            <a:r>
              <a:rPr kumimoji="1" lang="ja-JP" altLang="en-US" dirty="0"/>
              <a:t>集団に</a:t>
            </a:r>
            <a:r>
              <a:rPr kumimoji="1" lang="ja-JP" altLang="en-US" dirty="0" smtClean="0"/>
              <a:t>も</a:t>
            </a:r>
            <a:r>
              <a:rPr kumimoji="1" lang="ja-JP" altLang="en-US" dirty="0"/>
              <a:t>適応</a:t>
            </a:r>
            <a:r>
              <a:rPr kumimoji="1" lang="ja-JP" altLang="en-US" dirty="0" smtClean="0"/>
              <a:t>。</a:t>
            </a:r>
            <a:endParaRPr kumimoji="1" lang="en-US" altLang="ja-JP" dirty="0" smtClean="0"/>
          </a:p>
        </p:txBody>
      </p:sp>
      <p:sp>
        <p:nvSpPr>
          <p:cNvPr id="60" name="テキスト ボックス 59"/>
          <p:cNvSpPr txBox="1"/>
          <p:nvPr/>
        </p:nvSpPr>
        <p:spPr>
          <a:xfrm>
            <a:off x="5334849" y="2622714"/>
            <a:ext cx="2395495" cy="369332"/>
          </a:xfrm>
          <a:prstGeom prst="rect">
            <a:avLst/>
          </a:prstGeom>
          <a:noFill/>
        </p:spPr>
        <p:txBody>
          <a:bodyPr wrap="square" rtlCol="0">
            <a:spAutoFit/>
          </a:bodyPr>
          <a:lstStyle/>
          <a:p>
            <a:r>
              <a:rPr kumimoji="1" lang="ja-JP" altLang="en-US" dirty="0" smtClean="0"/>
              <a:t>精神障害</a:t>
            </a:r>
            <a:r>
              <a:rPr kumimoji="1" lang="en-US" altLang="ja-JP" dirty="0" smtClean="0"/>
              <a:t>(</a:t>
            </a:r>
            <a:r>
              <a:rPr kumimoji="1" lang="ja-JP" altLang="en-US" dirty="0" smtClean="0"/>
              <a:t>陰性症状）</a:t>
            </a:r>
            <a:endParaRPr kumimoji="1" lang="ja-JP" altLang="en-US" dirty="0"/>
          </a:p>
        </p:txBody>
      </p:sp>
      <p:sp>
        <p:nvSpPr>
          <p:cNvPr id="61" name="テキスト ボックス 60"/>
          <p:cNvSpPr txBox="1"/>
          <p:nvPr/>
        </p:nvSpPr>
        <p:spPr>
          <a:xfrm>
            <a:off x="2096314" y="3333160"/>
            <a:ext cx="2073003" cy="923330"/>
          </a:xfrm>
          <a:prstGeom prst="rect">
            <a:avLst/>
          </a:prstGeom>
          <a:noFill/>
        </p:spPr>
        <p:txBody>
          <a:bodyPr wrap="none" rtlCol="0">
            <a:spAutoFit/>
          </a:bodyPr>
          <a:lstStyle/>
          <a:p>
            <a:r>
              <a:rPr kumimoji="1" lang="ja-JP" altLang="en-US" dirty="0" smtClean="0"/>
              <a:t>もともとは、</a:t>
            </a:r>
            <a:endParaRPr kumimoji="1" lang="en-US" altLang="ja-JP" dirty="0" smtClean="0"/>
          </a:p>
          <a:p>
            <a:r>
              <a:rPr lang="ja-JP" altLang="en-US" dirty="0"/>
              <a:t>対人</a:t>
            </a:r>
            <a:r>
              <a:rPr lang="ja-JP" altLang="en-US" dirty="0" smtClean="0"/>
              <a:t>関係は苦手。</a:t>
            </a:r>
            <a:endParaRPr lang="en-US" altLang="ja-JP" dirty="0" smtClean="0"/>
          </a:p>
          <a:p>
            <a:r>
              <a:rPr kumimoji="1" lang="ja-JP" altLang="en-US" dirty="0" smtClean="0"/>
              <a:t>集団適応も難しい。</a:t>
            </a:r>
            <a:endParaRPr kumimoji="1" lang="en-US" altLang="ja-JP" dirty="0" smtClean="0"/>
          </a:p>
        </p:txBody>
      </p:sp>
      <p:sp>
        <p:nvSpPr>
          <p:cNvPr id="62" name="テキスト ボックス 61"/>
          <p:cNvSpPr txBox="1"/>
          <p:nvPr/>
        </p:nvSpPr>
        <p:spPr>
          <a:xfrm>
            <a:off x="5049029" y="1059445"/>
            <a:ext cx="1105029" cy="369332"/>
          </a:xfrm>
          <a:prstGeom prst="rect">
            <a:avLst/>
          </a:prstGeom>
          <a:solidFill>
            <a:schemeClr val="bg1"/>
          </a:solidFill>
          <a:ln>
            <a:solidFill>
              <a:srgbClr val="FF0000"/>
            </a:solidFill>
          </a:ln>
        </p:spPr>
        <p:txBody>
          <a:bodyPr wrap="square" rtlCol="0">
            <a:spAutoFit/>
          </a:bodyPr>
          <a:lstStyle/>
          <a:p>
            <a:r>
              <a:rPr kumimoji="1" lang="ja-JP" altLang="en-US" dirty="0" smtClean="0"/>
              <a:t>精神症状</a:t>
            </a:r>
            <a:endParaRPr kumimoji="1" lang="ja-JP" altLang="en-US" dirty="0"/>
          </a:p>
        </p:txBody>
      </p:sp>
      <p:sp>
        <p:nvSpPr>
          <p:cNvPr id="27" name="テキスト ボックス 26"/>
          <p:cNvSpPr txBox="1"/>
          <p:nvPr/>
        </p:nvSpPr>
        <p:spPr>
          <a:xfrm>
            <a:off x="304243" y="2732556"/>
            <a:ext cx="2253356" cy="461665"/>
          </a:xfrm>
          <a:prstGeom prst="rect">
            <a:avLst/>
          </a:prstGeom>
          <a:solidFill>
            <a:srgbClr val="00B050"/>
          </a:solidFill>
          <a:ln>
            <a:solidFill>
              <a:srgbClr val="00B050"/>
            </a:solidFill>
          </a:ln>
        </p:spPr>
        <p:txBody>
          <a:bodyPr wrap="square" rtlCol="0">
            <a:spAutoFit/>
          </a:bodyPr>
          <a:lstStyle/>
          <a:p>
            <a:pPr algn="dist"/>
            <a:r>
              <a:rPr kumimoji="1" lang="ja-JP" altLang="en-US" sz="2400" dirty="0" smtClean="0">
                <a:solidFill>
                  <a:schemeClr val="bg1"/>
                </a:solidFill>
              </a:rPr>
              <a:t>後天的障害</a:t>
            </a:r>
            <a:endParaRPr kumimoji="1" lang="ja-JP" altLang="en-US" sz="2400" dirty="0">
              <a:solidFill>
                <a:schemeClr val="bg1"/>
              </a:solidFill>
            </a:endParaRPr>
          </a:p>
        </p:txBody>
      </p:sp>
      <p:sp>
        <p:nvSpPr>
          <p:cNvPr id="29" name="正方形/長方形 28"/>
          <p:cNvSpPr/>
          <p:nvPr/>
        </p:nvSpPr>
        <p:spPr>
          <a:xfrm>
            <a:off x="1166017" y="4516588"/>
            <a:ext cx="167483" cy="4444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04243" y="4961052"/>
            <a:ext cx="2253356" cy="461665"/>
          </a:xfrm>
          <a:prstGeom prst="rect">
            <a:avLst/>
          </a:prstGeom>
          <a:solidFill>
            <a:srgbClr val="FF0000"/>
          </a:solidFill>
          <a:ln>
            <a:solidFill>
              <a:srgbClr val="FF0000"/>
            </a:solidFill>
          </a:ln>
        </p:spPr>
        <p:txBody>
          <a:bodyPr wrap="square" rtlCol="0">
            <a:spAutoFit/>
          </a:bodyPr>
          <a:lstStyle/>
          <a:p>
            <a:pPr algn="dist"/>
            <a:r>
              <a:rPr lang="ja-JP" altLang="en-US" sz="2400" dirty="0" smtClean="0">
                <a:solidFill>
                  <a:schemeClr val="bg1"/>
                </a:solidFill>
              </a:rPr>
              <a:t>先天</a:t>
            </a:r>
            <a:r>
              <a:rPr kumimoji="1" lang="ja-JP" altLang="en-US" sz="2400" dirty="0" smtClean="0">
                <a:solidFill>
                  <a:schemeClr val="bg1"/>
                </a:solidFill>
              </a:rPr>
              <a:t>的障害</a:t>
            </a:r>
            <a:endParaRPr kumimoji="1" lang="ja-JP" altLang="en-US" sz="2400" dirty="0">
              <a:solidFill>
                <a:schemeClr val="bg1"/>
              </a:solidFill>
            </a:endParaRPr>
          </a:p>
        </p:txBody>
      </p:sp>
      <p:sp>
        <p:nvSpPr>
          <p:cNvPr id="3" name="テキスト ボックス 2"/>
          <p:cNvSpPr txBox="1"/>
          <p:nvPr/>
        </p:nvSpPr>
        <p:spPr>
          <a:xfrm>
            <a:off x="4928884" y="5084434"/>
            <a:ext cx="3922869" cy="461665"/>
          </a:xfrm>
          <a:prstGeom prst="rect">
            <a:avLst/>
          </a:prstGeom>
          <a:solidFill>
            <a:srgbClr val="FF0000"/>
          </a:solidFill>
          <a:ln>
            <a:solidFill>
              <a:srgbClr val="FF0000"/>
            </a:solidFill>
          </a:ln>
        </p:spPr>
        <p:txBody>
          <a:bodyPr wrap="none" rtlCol="0">
            <a:spAutoFit/>
          </a:bodyPr>
          <a:lstStyle/>
          <a:p>
            <a:r>
              <a:rPr kumimoji="1" lang="ja-JP" altLang="en-US" sz="2400" dirty="0" smtClean="0">
                <a:solidFill>
                  <a:schemeClr val="bg1"/>
                </a:solidFill>
              </a:rPr>
              <a:t>支援には、ここに配慮が必要</a:t>
            </a:r>
            <a:endParaRPr kumimoji="1" lang="ja-JP" altLang="en-US" sz="2400" dirty="0">
              <a:solidFill>
                <a:schemeClr val="bg1"/>
              </a:solidFill>
            </a:endParaRPr>
          </a:p>
        </p:txBody>
      </p:sp>
    </p:spTree>
    <p:extLst>
      <p:ext uri="{BB962C8B-B14F-4D97-AF65-F5344CB8AC3E}">
        <p14:creationId xmlns:p14="http://schemas.microsoft.com/office/powerpoint/2010/main" val="2041986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392317" y="1175657"/>
          <a:ext cx="8359366" cy="5303520"/>
        </p:xfrm>
        <a:graphic>
          <a:graphicData uri="http://schemas.openxmlformats.org/drawingml/2006/table">
            <a:tbl>
              <a:tblPr firstRow="1" bandRow="1">
                <a:tableStyleId>{00A15C55-8517-42AA-B614-E9B94910E393}</a:tableStyleId>
              </a:tblPr>
              <a:tblGrid>
                <a:gridCol w="1723436"/>
                <a:gridCol w="3317965"/>
                <a:gridCol w="3317965"/>
              </a:tblGrid>
              <a:tr h="0">
                <a:tc>
                  <a:txBody>
                    <a:bodyPr/>
                    <a:lstStyle/>
                    <a:p>
                      <a:endParaRPr kumimoji="1" lang="ja-JP" altLang="en-US" sz="20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smtClean="0">
                          <a:solidFill>
                            <a:schemeClr val="tx1"/>
                          </a:solidFill>
                        </a:rPr>
                        <a:t>統合失調症</a:t>
                      </a:r>
                      <a:endParaRPr kumimoji="1" lang="ja-JP" altLang="en-US" sz="20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smtClean="0">
                          <a:solidFill>
                            <a:schemeClr val="tx1"/>
                          </a:solidFill>
                        </a:rPr>
                        <a:t>発達障害</a:t>
                      </a:r>
                      <a:endParaRPr kumimoji="1" lang="ja-JP" altLang="en-US" sz="20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ja-JP" altLang="en-US" sz="2000" dirty="0" smtClean="0">
                          <a:solidFill>
                            <a:schemeClr val="tx1"/>
                          </a:solidFill>
                        </a:rPr>
                        <a:t>対人関係</a:t>
                      </a:r>
                      <a:endParaRPr kumimoji="1" lang="ja-JP" altLang="en-US" sz="20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r>
                        <a:rPr kumimoji="1" lang="ja-JP" altLang="en-US" sz="2000" b="1" dirty="0" smtClean="0">
                          <a:solidFill>
                            <a:srgbClr val="00B050"/>
                          </a:solidFill>
                        </a:rPr>
                        <a:t>もともと、できていた</a:t>
                      </a:r>
                      <a:endParaRPr kumimoji="1" lang="ja-JP" altLang="en-US" sz="2000" b="1" dirty="0">
                        <a:solidFill>
                          <a:srgbClr val="00B050"/>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r>
                        <a:rPr kumimoji="1" lang="ja-JP" altLang="en-US" sz="2000" b="1" dirty="0" smtClean="0">
                          <a:solidFill>
                            <a:srgbClr val="FF0000"/>
                          </a:solidFill>
                        </a:rPr>
                        <a:t>もともと、苦手</a:t>
                      </a:r>
                      <a:endParaRPr kumimoji="1" lang="ja-JP" altLang="en-US" sz="2000" b="1" dirty="0">
                        <a:solidFill>
                          <a:srgbClr val="FF0000"/>
                        </a:solidFill>
                      </a:endParaRPr>
                    </a:p>
                  </a:txBody>
                  <a:tcPr anchor="ctr">
                    <a:lnT w="12700" cap="flat" cmpd="sng" algn="ctr">
                      <a:solidFill>
                        <a:schemeClr val="tx1"/>
                      </a:solidFill>
                      <a:prstDash val="solid"/>
                      <a:round/>
                      <a:headEnd type="none" w="med" len="med"/>
                      <a:tailEnd type="none" w="med" len="med"/>
                    </a:lnT>
                    <a:solidFill>
                      <a:schemeClr val="bg1"/>
                    </a:solidFill>
                  </a:tcPr>
                </a:tc>
              </a:tr>
              <a:tr h="370840">
                <a:tc>
                  <a:txBody>
                    <a:bodyPr/>
                    <a:lstStyle/>
                    <a:p>
                      <a:r>
                        <a:rPr kumimoji="1" lang="ja-JP" altLang="en-US" sz="2000" dirty="0" smtClean="0">
                          <a:solidFill>
                            <a:schemeClr val="tx1"/>
                          </a:solidFill>
                        </a:rPr>
                        <a:t>集団生活</a:t>
                      </a:r>
                      <a:endParaRPr kumimoji="1" lang="ja-JP" altLang="en-US" sz="2000" dirty="0">
                        <a:solidFill>
                          <a:schemeClr val="tx1"/>
                        </a:solidFill>
                      </a:endParaRPr>
                    </a:p>
                  </a:txBody>
                  <a:tcPr anchor="ctr">
                    <a:solidFill>
                      <a:schemeClr val="bg1"/>
                    </a:solidFill>
                  </a:tcPr>
                </a:tc>
                <a:tc>
                  <a:txBody>
                    <a:bodyPr/>
                    <a:lstStyle/>
                    <a:p>
                      <a:r>
                        <a:rPr kumimoji="1" lang="ja-JP" altLang="en-US" sz="2000" b="1" dirty="0" smtClean="0">
                          <a:solidFill>
                            <a:srgbClr val="00B050"/>
                          </a:solidFill>
                        </a:rPr>
                        <a:t>もともと、できていた</a:t>
                      </a:r>
                      <a:endParaRPr kumimoji="1" lang="ja-JP" altLang="en-US" sz="2000" b="1" dirty="0">
                        <a:solidFill>
                          <a:srgbClr val="00B050"/>
                        </a:solidFill>
                      </a:endParaRPr>
                    </a:p>
                  </a:txBody>
                  <a:tcPr anchor="ctr">
                    <a:solidFill>
                      <a:schemeClr val="bg1"/>
                    </a:solidFill>
                  </a:tcPr>
                </a:tc>
                <a:tc>
                  <a:txBody>
                    <a:bodyPr/>
                    <a:lstStyle/>
                    <a:p>
                      <a:r>
                        <a:rPr kumimoji="1" lang="ja-JP" altLang="en-US" sz="2000" b="1" dirty="0" smtClean="0">
                          <a:solidFill>
                            <a:srgbClr val="FF0000"/>
                          </a:solidFill>
                        </a:rPr>
                        <a:t>もともと、苦手</a:t>
                      </a:r>
                      <a:endParaRPr kumimoji="1" lang="ja-JP" altLang="en-US" sz="2000" b="1" dirty="0">
                        <a:solidFill>
                          <a:srgbClr val="FF0000"/>
                        </a:solidFill>
                      </a:endParaRPr>
                    </a:p>
                  </a:txBody>
                  <a:tcPr anchor="ctr">
                    <a:solidFill>
                      <a:schemeClr val="bg1"/>
                    </a:solidFill>
                  </a:tcPr>
                </a:tc>
              </a:tr>
              <a:tr h="370840">
                <a:tc>
                  <a:txBody>
                    <a:bodyPr/>
                    <a:lstStyle/>
                    <a:p>
                      <a:r>
                        <a:rPr kumimoji="1" lang="ja-JP" altLang="en-US" sz="2000" dirty="0" smtClean="0">
                          <a:solidFill>
                            <a:schemeClr val="tx1"/>
                          </a:solidFill>
                        </a:rPr>
                        <a:t>入院</a:t>
                      </a:r>
                      <a:endParaRPr kumimoji="1" lang="en-US" altLang="ja-JP" sz="2000" dirty="0" smtClean="0">
                        <a:solidFill>
                          <a:schemeClr val="tx1"/>
                        </a:solidFill>
                      </a:endParaRPr>
                    </a:p>
                    <a:p>
                      <a:r>
                        <a:rPr kumimoji="1" lang="ja-JP" altLang="en-US" sz="2000" dirty="0" smtClean="0">
                          <a:solidFill>
                            <a:schemeClr val="tx1"/>
                          </a:solidFill>
                        </a:rPr>
                        <a:t>薬物療法</a:t>
                      </a:r>
                      <a:endParaRPr kumimoji="1" lang="ja-JP" altLang="en-US" sz="2000" dirty="0">
                        <a:solidFill>
                          <a:schemeClr val="tx1"/>
                        </a:solidFill>
                      </a:endParaRPr>
                    </a:p>
                  </a:txBody>
                  <a:tcPr anchor="ctr">
                    <a:solidFill>
                      <a:schemeClr val="bg1"/>
                    </a:solidFill>
                  </a:tcPr>
                </a:tc>
                <a:tc>
                  <a:txBody>
                    <a:bodyPr/>
                    <a:lstStyle/>
                    <a:p>
                      <a:r>
                        <a:rPr kumimoji="1" lang="ja-JP" altLang="en-US" sz="2000" dirty="0" smtClean="0">
                          <a:solidFill>
                            <a:schemeClr val="tx1"/>
                          </a:solidFill>
                        </a:rPr>
                        <a:t>効果的</a:t>
                      </a:r>
                      <a:endParaRPr kumimoji="1" lang="ja-JP" altLang="en-US" sz="2000" dirty="0">
                        <a:solidFill>
                          <a:schemeClr val="tx1"/>
                        </a:solidFill>
                      </a:endParaRPr>
                    </a:p>
                  </a:txBody>
                  <a:tcPr anchor="ctr">
                    <a:solidFill>
                      <a:schemeClr val="bg1"/>
                    </a:solidFill>
                  </a:tcPr>
                </a:tc>
                <a:tc>
                  <a:txBody>
                    <a:bodyPr/>
                    <a:lstStyle/>
                    <a:p>
                      <a:r>
                        <a:rPr kumimoji="1" lang="ja-JP" altLang="en-US" sz="2000" dirty="0" smtClean="0">
                          <a:solidFill>
                            <a:schemeClr val="tx1"/>
                          </a:solidFill>
                        </a:rPr>
                        <a:t>事例によって異なる</a:t>
                      </a:r>
                      <a:endParaRPr kumimoji="1" lang="ja-JP" altLang="en-US" sz="2000" dirty="0">
                        <a:solidFill>
                          <a:schemeClr val="tx1"/>
                        </a:solidFill>
                      </a:endParaRPr>
                    </a:p>
                  </a:txBody>
                  <a:tcPr anchor="ctr">
                    <a:solidFill>
                      <a:schemeClr val="bg1"/>
                    </a:solidFill>
                  </a:tcPr>
                </a:tc>
              </a:tr>
              <a:tr h="370840">
                <a:tc>
                  <a:txBody>
                    <a:bodyPr/>
                    <a:lstStyle/>
                    <a:p>
                      <a:r>
                        <a:rPr kumimoji="1" lang="ja-JP" altLang="en-US" sz="2000" dirty="0" smtClean="0">
                          <a:solidFill>
                            <a:schemeClr val="tx1"/>
                          </a:solidFill>
                        </a:rPr>
                        <a:t>リハビリ</a:t>
                      </a:r>
                      <a:endParaRPr kumimoji="1" lang="ja-JP" altLang="en-US" sz="2000" dirty="0">
                        <a:solidFill>
                          <a:schemeClr val="tx1"/>
                        </a:solidFill>
                      </a:endParaRPr>
                    </a:p>
                  </a:txBody>
                  <a:tcPr anchor="ctr">
                    <a:solidFill>
                      <a:schemeClr val="bg1"/>
                    </a:solidFill>
                  </a:tcPr>
                </a:tc>
                <a:tc>
                  <a:txBody>
                    <a:bodyPr/>
                    <a:lstStyle/>
                    <a:p>
                      <a:r>
                        <a:rPr kumimoji="1" lang="ja-JP" altLang="en-US" sz="2000" dirty="0" smtClean="0">
                          <a:solidFill>
                            <a:schemeClr val="tx1"/>
                          </a:solidFill>
                        </a:rPr>
                        <a:t>回復リハビリ</a:t>
                      </a:r>
                      <a:endParaRPr kumimoji="1" lang="en-US" altLang="ja-JP" sz="2000" dirty="0" smtClean="0">
                        <a:solidFill>
                          <a:schemeClr val="tx1"/>
                        </a:solidFill>
                      </a:endParaRPr>
                    </a:p>
                    <a:p>
                      <a:r>
                        <a:rPr kumimoji="1" lang="ja-JP" altLang="en-US" sz="2000" dirty="0" smtClean="0">
                          <a:solidFill>
                            <a:schemeClr val="tx1"/>
                          </a:solidFill>
                        </a:rPr>
                        <a:t>（以前はできていた）</a:t>
                      </a:r>
                      <a:endParaRPr kumimoji="1" lang="ja-JP" altLang="en-US" sz="2000" dirty="0">
                        <a:solidFill>
                          <a:schemeClr val="tx1"/>
                        </a:solidFill>
                      </a:endParaRPr>
                    </a:p>
                  </a:txBody>
                  <a:tcPr anchor="ctr">
                    <a:solidFill>
                      <a:schemeClr val="bg1"/>
                    </a:solidFill>
                  </a:tcPr>
                </a:tc>
                <a:tc>
                  <a:txBody>
                    <a:bodyPr/>
                    <a:lstStyle/>
                    <a:p>
                      <a:r>
                        <a:rPr kumimoji="1" lang="ja-JP" altLang="en-US" sz="2000" dirty="0" smtClean="0">
                          <a:solidFill>
                            <a:schemeClr val="tx1"/>
                          </a:solidFill>
                        </a:rPr>
                        <a:t>教育・訓練的？</a:t>
                      </a:r>
                      <a:endParaRPr kumimoji="1" lang="en-US" altLang="ja-JP" sz="2000" dirty="0" smtClean="0">
                        <a:solidFill>
                          <a:schemeClr val="tx1"/>
                        </a:solidFill>
                      </a:endParaRPr>
                    </a:p>
                    <a:p>
                      <a:r>
                        <a:rPr kumimoji="1" lang="ja-JP" altLang="en-US" sz="2000" dirty="0" smtClean="0">
                          <a:solidFill>
                            <a:srgbClr val="FF0000"/>
                          </a:solidFill>
                        </a:rPr>
                        <a:t>適応・効果は、事例によって異なる</a:t>
                      </a:r>
                      <a:endParaRPr kumimoji="1" lang="en-US" altLang="ja-JP" sz="2000" dirty="0" smtClean="0">
                        <a:solidFill>
                          <a:srgbClr val="FF0000"/>
                        </a:solidFill>
                      </a:endParaRPr>
                    </a:p>
                  </a:txBody>
                  <a:tcPr anchor="ctr">
                    <a:solidFill>
                      <a:schemeClr val="bg1"/>
                    </a:solidFill>
                  </a:tcPr>
                </a:tc>
              </a:tr>
              <a:tr h="370840">
                <a:tc>
                  <a:txBody>
                    <a:bodyPr/>
                    <a:lstStyle/>
                    <a:p>
                      <a:r>
                        <a:rPr kumimoji="1" lang="ja-JP" altLang="en-US" sz="2000" dirty="0" smtClean="0">
                          <a:solidFill>
                            <a:schemeClr val="tx1"/>
                          </a:solidFill>
                        </a:rPr>
                        <a:t>支援の</a:t>
                      </a:r>
                      <a:endParaRPr kumimoji="1" lang="en-US" altLang="ja-JP" sz="2000" dirty="0" smtClean="0">
                        <a:solidFill>
                          <a:schemeClr val="tx1"/>
                        </a:solidFill>
                      </a:endParaRPr>
                    </a:p>
                    <a:p>
                      <a:r>
                        <a:rPr kumimoji="1" lang="ja-JP" altLang="en-US" sz="2000" dirty="0" smtClean="0">
                          <a:solidFill>
                            <a:schemeClr val="tx1"/>
                          </a:solidFill>
                        </a:rPr>
                        <a:t>受け入れ</a:t>
                      </a:r>
                      <a:endParaRPr kumimoji="1" lang="ja-JP" altLang="en-US" sz="2000"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dirty="0" smtClean="0">
                          <a:solidFill>
                            <a:schemeClr val="tx1"/>
                          </a:solidFill>
                        </a:rPr>
                        <a:t>安定すれば良好</a:t>
                      </a:r>
                      <a:endParaRPr kumimoji="1" lang="ja-JP" altLang="en-US" sz="2000"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dirty="0" smtClean="0">
                          <a:solidFill>
                            <a:schemeClr val="tx1"/>
                          </a:solidFill>
                        </a:rPr>
                        <a:t>ときに、</a:t>
                      </a:r>
                      <a:r>
                        <a:rPr kumimoji="1" lang="ja-JP" altLang="en-US" sz="2000" dirty="0" smtClean="0">
                          <a:solidFill>
                            <a:srgbClr val="FF0000"/>
                          </a:solidFill>
                        </a:rPr>
                        <a:t>強い拒否</a:t>
                      </a:r>
                      <a:endParaRPr kumimoji="1" lang="en-US" altLang="ja-JP" sz="2000" dirty="0" smtClean="0">
                        <a:solidFill>
                          <a:srgbClr val="FF0000"/>
                        </a:solidFill>
                      </a:endParaRPr>
                    </a:p>
                  </a:txBody>
                  <a:tcPr anchor="ctr">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ja-JP" altLang="en-US" sz="2000" dirty="0" smtClean="0">
                          <a:solidFill>
                            <a:schemeClr val="tx1"/>
                          </a:solidFill>
                        </a:rPr>
                        <a:t>悪化の要因</a:t>
                      </a:r>
                      <a:endParaRPr kumimoji="1" lang="en-US" altLang="ja-JP" sz="2000" dirty="0" smtClean="0">
                        <a:solidFill>
                          <a:schemeClr val="tx1"/>
                        </a:solidFill>
                      </a:endParaRPr>
                    </a:p>
                    <a:p>
                      <a:endParaRPr kumimoji="1" lang="ja-JP" altLang="en-US" sz="20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1" dirty="0" smtClean="0">
                          <a:solidFill>
                            <a:srgbClr val="00B050"/>
                          </a:solidFill>
                        </a:rPr>
                        <a:t>薬物の中断</a:t>
                      </a:r>
                    </a:p>
                    <a:p>
                      <a:r>
                        <a:rPr kumimoji="1" lang="ja-JP" altLang="en-US" sz="2000" dirty="0" smtClean="0">
                          <a:solidFill>
                            <a:schemeClr val="tx1"/>
                          </a:solidFill>
                        </a:rPr>
                        <a:t>環境ストレス</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1" dirty="0" smtClean="0">
                          <a:solidFill>
                            <a:srgbClr val="FF0000"/>
                          </a:solidFill>
                        </a:rPr>
                        <a:t>環境ストレス</a:t>
                      </a:r>
                    </a:p>
                    <a:p>
                      <a:r>
                        <a:rPr kumimoji="1" lang="ja-JP" altLang="en-US" sz="2000" b="1" dirty="0" smtClean="0">
                          <a:solidFill>
                            <a:srgbClr val="FF0000"/>
                          </a:solidFill>
                        </a:rPr>
                        <a:t>　（特に、人間関係）</a:t>
                      </a:r>
                      <a:endParaRPr kumimoji="1" lang="ja-JP" altLang="en-US" sz="2000" b="1" dirty="0">
                        <a:solidFill>
                          <a:srgbClr val="FF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ja-JP" altLang="en-US" sz="2000" dirty="0" smtClean="0">
                          <a:solidFill>
                            <a:schemeClr val="tx1"/>
                          </a:solidFill>
                        </a:rPr>
                        <a:t>悪化時</a:t>
                      </a:r>
                      <a:endParaRPr kumimoji="1" lang="ja-JP" altLang="en-US" sz="20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dirty="0" smtClean="0">
                          <a:solidFill>
                            <a:srgbClr val="FF0000"/>
                          </a:solidFill>
                        </a:rPr>
                        <a:t>薬物調整</a:t>
                      </a:r>
                      <a:endParaRPr kumimoji="1" lang="en-US" altLang="ja-JP" sz="2000" dirty="0" smtClean="0">
                        <a:solidFill>
                          <a:srgbClr val="FF0000"/>
                        </a:solidFill>
                      </a:endParaRPr>
                    </a:p>
                    <a:p>
                      <a:r>
                        <a:rPr kumimoji="1" lang="ja-JP" altLang="en-US" sz="2000" dirty="0" smtClean="0">
                          <a:solidFill>
                            <a:schemeClr val="tx1"/>
                          </a:solidFill>
                        </a:rPr>
                        <a:t>環境調整</a:t>
                      </a:r>
                      <a:endParaRPr kumimoji="1" lang="en-US" altLang="ja-JP" sz="2000" dirty="0" smtClean="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1" dirty="0" smtClean="0">
                          <a:solidFill>
                            <a:srgbClr val="FF0000"/>
                          </a:solidFill>
                        </a:rPr>
                        <a:t>環境調整・刺激の除去</a:t>
                      </a:r>
                      <a:endParaRPr kumimoji="1" lang="en-US" altLang="ja-JP" sz="2000" b="1" dirty="0" smtClean="0">
                        <a:solidFill>
                          <a:srgbClr val="FF0000"/>
                        </a:solidFill>
                      </a:endParaRPr>
                    </a:p>
                    <a:p>
                      <a:r>
                        <a:rPr kumimoji="1" lang="ja-JP" altLang="en-US" sz="2000" b="1" dirty="0" smtClean="0">
                          <a:solidFill>
                            <a:srgbClr val="FF0000"/>
                          </a:solidFill>
                        </a:rPr>
                        <a:t>（クールダウン）</a:t>
                      </a:r>
                      <a:endParaRPr kumimoji="1" lang="en-US" altLang="ja-JP" sz="2000" b="1" dirty="0" smtClean="0">
                        <a:solidFill>
                          <a:srgbClr val="FF0000"/>
                        </a:solidFill>
                      </a:endParaRPr>
                    </a:p>
                    <a:p>
                      <a:r>
                        <a:rPr kumimoji="1" lang="ja-JP" altLang="en-US" sz="2000" b="0" dirty="0" smtClean="0">
                          <a:solidFill>
                            <a:srgbClr val="FF0000"/>
                          </a:solidFill>
                        </a:rPr>
                        <a:t>補助的に、薬物療法</a:t>
                      </a:r>
                      <a:endParaRPr kumimoji="1" lang="ja-JP" altLang="en-US" sz="2000" b="0" dirty="0">
                        <a:solidFill>
                          <a:srgbClr val="FF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8" name="テキスト ボックス 27"/>
          <p:cNvSpPr txBox="1"/>
          <p:nvPr/>
        </p:nvSpPr>
        <p:spPr>
          <a:xfrm>
            <a:off x="570271" y="9832"/>
            <a:ext cx="6678254" cy="914728"/>
          </a:xfrm>
          <a:prstGeom prst="rect">
            <a:avLst/>
          </a:prstGeom>
          <a:noFill/>
        </p:spPr>
        <p:txBody>
          <a:bodyPr wrap="square" rtlCol="0" anchor="ctr">
            <a:noAutofit/>
          </a:bodyPr>
          <a:lstStyle/>
          <a:p>
            <a:r>
              <a:rPr lang="ja-JP" altLang="en-US" sz="3600" dirty="0" smtClean="0">
                <a:solidFill>
                  <a:srgbClr val="00B0F0"/>
                </a:solidFill>
                <a:latin typeface="+mj-ea"/>
                <a:ea typeface="+mj-ea"/>
              </a:rPr>
              <a:t>統合失調症との違い</a:t>
            </a:r>
            <a:endParaRPr kumimoji="1" lang="ja-JP" altLang="en-US" sz="3600" dirty="0">
              <a:solidFill>
                <a:srgbClr val="00B0F0"/>
              </a:solidFill>
              <a:latin typeface="+mj-ea"/>
              <a:ea typeface="+mj-ea"/>
            </a:endParaRPr>
          </a:p>
        </p:txBody>
      </p:sp>
    </p:spTree>
    <p:extLst>
      <p:ext uri="{BB962C8B-B14F-4D97-AF65-F5344CB8AC3E}">
        <p14:creationId xmlns:p14="http://schemas.microsoft.com/office/powerpoint/2010/main" val="4255769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68313" y="1484784"/>
            <a:ext cx="7056784" cy="2677656"/>
          </a:xfrm>
          <a:prstGeom prst="rect">
            <a:avLst/>
          </a:prstGeom>
          <a:noFill/>
        </p:spPr>
        <p:txBody>
          <a:bodyPr wrap="square" rtlCol="0">
            <a:spAutoFit/>
          </a:bodyPr>
          <a:lstStyle/>
          <a:p>
            <a:r>
              <a:rPr lang="ja-JP" altLang="en-US" sz="2800" dirty="0" smtClean="0">
                <a:solidFill>
                  <a:prstClr val="black"/>
                </a:solidFill>
                <a:latin typeface="ＭＳ Ｐゴシック" panose="020B0600070205080204" pitchFamily="50" charset="-128"/>
              </a:rPr>
              <a:t>「自閉症、アスペルガー症候群その他の広汎性発達障害、学習障害、注意欠陥多動性障害その他これに類する脳機能の障害であってその症状が通常低年齢において発現するものとして政令で定めるもの」</a:t>
            </a:r>
            <a:endParaRPr lang="en-US" altLang="ja-JP" sz="2800" dirty="0" smtClean="0">
              <a:solidFill>
                <a:prstClr val="black"/>
              </a:solidFill>
              <a:latin typeface="ＭＳ Ｐゴシック" panose="020B0600070205080204" pitchFamily="50" charset="-128"/>
            </a:endParaRPr>
          </a:p>
          <a:p>
            <a:r>
              <a:rPr lang="ja-JP" altLang="en-US" sz="2800" dirty="0" smtClean="0">
                <a:solidFill>
                  <a:prstClr val="black"/>
                </a:solidFill>
                <a:latin typeface="ＭＳ Ｐゴシック" panose="020B0600070205080204" pitchFamily="50" charset="-128"/>
              </a:rPr>
              <a:t>　　　　（発達障害者支援法）</a:t>
            </a:r>
            <a:endParaRPr lang="ja-JP" altLang="en-US" sz="2800" dirty="0">
              <a:solidFill>
                <a:prstClr val="black"/>
              </a:solidFill>
              <a:latin typeface="ＭＳ Ｐゴシック" panose="020B0600070205080204" pitchFamily="50" charset="-128"/>
            </a:endParaRPr>
          </a:p>
        </p:txBody>
      </p:sp>
      <p:sp>
        <p:nvSpPr>
          <p:cNvPr id="6" name="タイトル 1"/>
          <p:cNvSpPr txBox="1">
            <a:spLocks/>
          </p:cNvSpPr>
          <p:nvPr/>
        </p:nvSpPr>
        <p:spPr>
          <a:xfrm>
            <a:off x="611187" y="0"/>
            <a:ext cx="4897437" cy="908720"/>
          </a:xfrm>
          <a:prstGeom prst="rect">
            <a:avLst/>
          </a:prstGeom>
        </p:spPr>
        <p:txBody>
          <a:bodyPr anchor="ctr"/>
          <a:lstStyle/>
          <a:p>
            <a:pPr>
              <a:defRPr/>
            </a:pPr>
            <a:r>
              <a:rPr lang="ja-JP" altLang="en-US" sz="4000" dirty="0" smtClean="0">
                <a:solidFill>
                  <a:srgbClr val="00B0F0"/>
                </a:solidFill>
                <a:latin typeface="+mj-ea"/>
                <a:ea typeface="+mj-ea"/>
              </a:rPr>
              <a:t>発達障害とは</a:t>
            </a:r>
            <a:endParaRPr lang="ja-JP" altLang="en-US" sz="4000" dirty="0">
              <a:solidFill>
                <a:srgbClr val="00B0F0"/>
              </a:solidFill>
              <a:latin typeface="+mj-ea"/>
              <a:ea typeface="+mj-ea"/>
            </a:endParaRPr>
          </a:p>
        </p:txBody>
      </p:sp>
      <p:sp>
        <p:nvSpPr>
          <p:cNvPr id="7" name="テキスト ボックス 6"/>
          <p:cNvSpPr txBox="1"/>
          <p:nvPr/>
        </p:nvSpPr>
        <p:spPr>
          <a:xfrm>
            <a:off x="468313" y="4509244"/>
            <a:ext cx="6120680" cy="1656606"/>
          </a:xfrm>
          <a:prstGeom prst="rect">
            <a:avLst/>
          </a:prstGeom>
          <a:noFill/>
        </p:spPr>
        <p:txBody>
          <a:bodyPr wrap="square" rtlCol="0">
            <a:noAutofit/>
          </a:bodyPr>
          <a:lstStyle/>
          <a:p>
            <a:r>
              <a:rPr lang="ja-JP" altLang="en-US" sz="2400" dirty="0" smtClean="0">
                <a:solidFill>
                  <a:prstClr val="black"/>
                </a:solidFill>
                <a:latin typeface="ＭＳ Ｐゴシック" panose="020B0600070205080204" pitchFamily="50" charset="-128"/>
              </a:rPr>
              <a:t>　認知、情緒、行動、知能、知覚などの発達に、生まれ持っての問題があり、そのことで日常生活に支障をきたし、時に、社会的支援を必要とする状態にある。</a:t>
            </a:r>
            <a:endParaRPr lang="ja-JP" altLang="en-US" sz="2400" dirty="0">
              <a:solidFill>
                <a:prstClr val="black"/>
              </a:solidFill>
              <a:latin typeface="ＭＳ Ｐゴシック" panose="020B0600070205080204" pitchFamily="50" charset="-128"/>
            </a:endParaRPr>
          </a:p>
        </p:txBody>
      </p:sp>
      <p:pic>
        <p:nvPicPr>
          <p:cNvPr id="8" name="図 7" descr="CST101.gif"/>
          <p:cNvPicPr>
            <a:picLocks noChangeAspect="1"/>
          </p:cNvPicPr>
          <p:nvPr/>
        </p:nvPicPr>
        <p:blipFill>
          <a:blip r:embed="rId2" cstate="print"/>
          <a:stretch>
            <a:fillRect/>
          </a:stretch>
        </p:blipFill>
        <p:spPr>
          <a:xfrm>
            <a:off x="6948264" y="3305394"/>
            <a:ext cx="1728192" cy="2860456"/>
          </a:xfrm>
          <a:prstGeom prst="rect">
            <a:avLst/>
          </a:prstGeom>
        </p:spPr>
      </p:pic>
    </p:spTree>
    <p:extLst>
      <p:ext uri="{BB962C8B-B14F-4D97-AF65-F5344CB8AC3E}">
        <p14:creationId xmlns:p14="http://schemas.microsoft.com/office/powerpoint/2010/main" val="3523532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4670425" y="1274763"/>
          <a:ext cx="3532188" cy="1920056"/>
        </p:xfrm>
        <a:graphic>
          <a:graphicData uri="http://schemas.openxmlformats.org/drawingml/2006/table">
            <a:tbl>
              <a:tblPr/>
              <a:tblGrid>
                <a:gridCol w="3532188"/>
              </a:tblGrid>
              <a:tr h="8225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2400" b="1" i="0" u="none" strike="noStrike" cap="none" normalizeH="0" baseline="0" dirty="0" smtClean="0">
                          <a:ln>
                            <a:noFill/>
                          </a:ln>
                          <a:solidFill>
                            <a:schemeClr val="tx1"/>
                          </a:solidFill>
                          <a:effectLst/>
                          <a:latin typeface="ＭＳ Ｐゴシック" pitchFamily="50" charset="-128"/>
                          <a:ea typeface="ＭＳ Ｐゴシック" pitchFamily="50" charset="-128"/>
                        </a:rPr>
                        <a:t>注意欠陥多動性障害</a:t>
                      </a:r>
                      <a:endParaRPr kumimoji="1" lang="en-US" altLang="ja-JP" sz="2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ＭＳ Ｐゴシック" pitchFamily="50" charset="-128"/>
                          <a:ea typeface="ＭＳ Ｐゴシック" pitchFamily="50" charset="-128"/>
                        </a:rPr>
                        <a:t>（ＡＤ／ＨＤ）</a:t>
                      </a:r>
                    </a:p>
                  </a:txBody>
                  <a:tcPr marL="91450" marR="91450" marT="45697" marB="45697"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00"/>
                    </a:solidFill>
                  </a:tcPr>
                </a:tc>
              </a:tr>
              <a:tr h="365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①多動性</a:t>
                      </a:r>
                    </a:p>
                  </a:txBody>
                  <a:tcPr marL="91450" marR="91450" marT="45697" marB="45697"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CCCD"/>
                    </a:solidFill>
                  </a:tcPr>
                </a:tc>
              </a:tr>
              <a:tr h="365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②不注意</a:t>
                      </a:r>
                    </a:p>
                  </a:txBody>
                  <a:tcPr marL="91450" marR="91450" marT="45697" marB="45697"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7E8"/>
                    </a:solidFill>
                  </a:tcPr>
                </a:tc>
              </a:tr>
              <a:tr h="365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③衝動性</a:t>
                      </a:r>
                    </a:p>
                  </a:txBody>
                  <a:tcPr marL="91450" marR="91450" marT="45697" marB="45697"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1CCCD"/>
                    </a:solidFill>
                  </a:tcPr>
                </a:tc>
              </a:tr>
            </a:tbl>
          </a:graphicData>
        </a:graphic>
      </p:graphicFrame>
      <p:pic>
        <p:nvPicPr>
          <p:cNvPr id="11278" name="図 2" descr="CST06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11621" y="1887538"/>
            <a:ext cx="9493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 4"/>
          <p:cNvGraphicFramePr>
            <a:graphicFrameLocks noGrp="1"/>
          </p:cNvGraphicFramePr>
          <p:nvPr/>
        </p:nvGraphicFramePr>
        <p:xfrm>
          <a:off x="382588" y="2030413"/>
          <a:ext cx="3452812" cy="1371600"/>
        </p:xfrm>
        <a:graphic>
          <a:graphicData uri="http://schemas.openxmlformats.org/drawingml/2006/table">
            <a:tbl>
              <a:tblPr/>
              <a:tblGrid>
                <a:gridCol w="3452812"/>
              </a:tblGrid>
              <a:tr h="263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bg1"/>
                          </a:solidFill>
                          <a:effectLst/>
                          <a:latin typeface="Times New Roman" pitchFamily="18" charset="0"/>
                          <a:ea typeface="ＭＳ Ｐゴシック" pitchFamily="50" charset="-128"/>
                        </a:rPr>
                        <a:t>学習障害（ＬＤ）</a:t>
                      </a:r>
                    </a:p>
                  </a:txBody>
                  <a:tcPr marL="91460" marR="91460"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rgbClr val="002060"/>
                    </a:solidFill>
                  </a:tcPr>
                </a:tc>
              </a:tr>
              <a:tr h="638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rgbClr val="000000"/>
                          </a:solidFill>
                          <a:effectLst/>
                          <a:latin typeface="Times New Roman" pitchFamily="18" charset="0"/>
                          <a:ea typeface="ＭＳ Ｐゴシック" pitchFamily="50" charset="-128"/>
                        </a:rPr>
                        <a:t>聞く、話す、読む、書く、計算する、推論する能力の一部だけの著しい遅れ</a:t>
                      </a:r>
                    </a:p>
                  </a:txBody>
                  <a:tcPr marL="91460" marR="91460"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rgbClr val="CDE0E8"/>
                    </a:solidFill>
                  </a:tcPr>
                </a:tc>
              </a:tr>
            </a:tbl>
          </a:graphicData>
        </a:graphic>
      </p:graphicFrame>
      <p:graphicFrame>
        <p:nvGraphicFramePr>
          <p:cNvPr id="7" name="表 6"/>
          <p:cNvGraphicFramePr>
            <a:graphicFrameLocks noGrp="1"/>
          </p:cNvGraphicFramePr>
          <p:nvPr>
            <p:extLst/>
          </p:nvPr>
        </p:nvGraphicFramePr>
        <p:xfrm>
          <a:off x="5006975" y="3486150"/>
          <a:ext cx="3241675" cy="2377440"/>
        </p:xfrm>
        <a:graphic>
          <a:graphicData uri="http://schemas.openxmlformats.org/drawingml/2006/table">
            <a:tbl>
              <a:tblPr/>
              <a:tblGrid>
                <a:gridCol w="3241675"/>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bg1"/>
                          </a:solidFill>
                          <a:effectLst/>
                          <a:latin typeface="+mn-ea"/>
                          <a:ea typeface="+mn-ea"/>
                        </a:rPr>
                        <a:t>自閉性障害</a:t>
                      </a:r>
                    </a:p>
                  </a:txBody>
                  <a:tcPr marL="91477" marR="914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7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mn-ea"/>
                          <a:ea typeface="+mn-ea"/>
                        </a:rPr>
                        <a:t>カナー型</a:t>
                      </a:r>
                    </a:p>
                  </a:txBody>
                  <a:tcPr marL="91477" marR="914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7D3CC"/>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mn-ea"/>
                          <a:ea typeface="+mn-ea"/>
                        </a:rPr>
                        <a:t>アスペルガー症候群</a:t>
                      </a:r>
                    </a:p>
                  </a:txBody>
                  <a:tcPr marL="91477" marR="914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BEAE7"/>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rgbClr val="FF0000"/>
                          </a:solidFill>
                          <a:effectLst/>
                          <a:latin typeface="+mn-ea"/>
                          <a:ea typeface="+mn-ea"/>
                        </a:rPr>
                        <a:t>　</a:t>
                      </a:r>
                    </a:p>
                  </a:txBody>
                  <a:tcPr marL="91477" marR="914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bg1"/>
                          </a:solidFill>
                          <a:effectLst/>
                          <a:latin typeface="+mn-ea"/>
                          <a:ea typeface="+mn-ea"/>
                        </a:rPr>
                        <a:t>自閉スペクトラム症</a:t>
                      </a:r>
                      <a:endParaRPr kumimoji="1" lang="en-US" altLang="ja-JP" sz="2400" b="1" i="0" u="none" strike="noStrike" cap="none" normalizeH="0" baseline="0" dirty="0" smtClean="0">
                        <a:ln>
                          <a:noFill/>
                        </a:ln>
                        <a:solidFill>
                          <a:schemeClr val="bg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bg1"/>
                          </a:solidFill>
                          <a:effectLst/>
                          <a:latin typeface="+mn-ea"/>
                          <a:ea typeface="+mn-ea"/>
                        </a:rPr>
                        <a:t>（ＡＳＤ）</a:t>
                      </a:r>
                    </a:p>
                  </a:txBody>
                  <a:tcPr marL="91477" marR="914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11" name="表 10"/>
          <p:cNvGraphicFramePr>
            <a:graphicFrameLocks noGrp="1"/>
          </p:cNvGraphicFramePr>
          <p:nvPr>
            <p:extLst/>
          </p:nvPr>
        </p:nvGraphicFramePr>
        <p:xfrm>
          <a:off x="534988" y="5374323"/>
          <a:ext cx="3305175" cy="1280108"/>
        </p:xfrm>
        <a:graphic>
          <a:graphicData uri="http://schemas.openxmlformats.org/drawingml/2006/table">
            <a:tbl>
              <a:tblPr/>
              <a:tblGrid>
                <a:gridCol w="3305175"/>
              </a:tblGrid>
              <a:tr h="700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rPr>
                        <a:t>知的障害</a:t>
                      </a:r>
                      <a:endParaRPr kumimoji="1" lang="en-US" altLang="ja-JP" sz="2400" b="0" i="0" u="none" strike="noStrike" cap="none" normalizeH="0" baseline="0" dirty="0" smtClean="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rPr>
                        <a:t>（精神発達遅滞）</a:t>
                      </a:r>
                    </a:p>
                  </a:txBody>
                  <a:tcPr marL="91428" marR="91428"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96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rPr>
                        <a:t>発達性協調運動障害</a:t>
                      </a:r>
                    </a:p>
                  </a:txBody>
                  <a:tcPr marL="91428" marR="91428"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pic>
        <p:nvPicPr>
          <p:cNvPr id="11301" name="図 10" descr="CST078.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6413" y="1339850"/>
            <a:ext cx="78898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2" name="図 3" descr="CST10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4767" y="4487863"/>
            <a:ext cx="75723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3" name="テキスト ボックス 12"/>
          <p:cNvSpPr txBox="1">
            <a:spLocks noChangeArrowheads="1"/>
          </p:cNvSpPr>
          <p:nvPr/>
        </p:nvSpPr>
        <p:spPr bwMode="auto">
          <a:xfrm>
            <a:off x="501174" y="3703638"/>
            <a:ext cx="4248150" cy="13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solidFill>
                  <a:prstClr val="black"/>
                </a:solidFill>
              </a:rPr>
              <a:t>　小学校低学年では、ＬＤ、ＡＤ</a:t>
            </a:r>
            <a:r>
              <a:rPr lang="en-US" altLang="ja-JP" sz="2000" dirty="0">
                <a:solidFill>
                  <a:prstClr val="black"/>
                </a:solidFill>
              </a:rPr>
              <a:t>/</a:t>
            </a:r>
            <a:r>
              <a:rPr lang="ja-JP" altLang="en-US" sz="2000" dirty="0">
                <a:solidFill>
                  <a:prstClr val="black"/>
                </a:solidFill>
              </a:rPr>
              <a:t>ＨＤと診断されていても、学年が上がるにつれ、強迫症状等が表面化し、ＡＳＤに診断が変わるのは、珍しくない。</a:t>
            </a:r>
          </a:p>
        </p:txBody>
      </p:sp>
      <p:sp>
        <p:nvSpPr>
          <p:cNvPr id="4" name="下矢印 3"/>
          <p:cNvSpPr/>
          <p:nvPr/>
        </p:nvSpPr>
        <p:spPr>
          <a:xfrm>
            <a:off x="6172200" y="4640263"/>
            <a:ext cx="328613" cy="279400"/>
          </a:xfrm>
          <a:prstGeom prst="down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4" name="タイトル 1"/>
          <p:cNvSpPr txBox="1">
            <a:spLocks/>
          </p:cNvSpPr>
          <p:nvPr/>
        </p:nvSpPr>
        <p:spPr>
          <a:xfrm>
            <a:off x="611187" y="1"/>
            <a:ext cx="4897437" cy="908720"/>
          </a:xfrm>
          <a:prstGeom prst="rect">
            <a:avLst/>
          </a:prstGeom>
        </p:spPr>
        <p:txBody>
          <a:bodyPr anchor="ctr"/>
          <a:lstStyle/>
          <a:p>
            <a:pPr>
              <a:defRPr/>
            </a:pPr>
            <a:r>
              <a:rPr lang="ja-JP" altLang="en-US" sz="4000" dirty="0" smtClean="0">
                <a:solidFill>
                  <a:srgbClr val="00B0F0"/>
                </a:solidFill>
                <a:latin typeface="+mj-ea"/>
                <a:ea typeface="+mj-ea"/>
              </a:rPr>
              <a:t>発達障害の</a:t>
            </a:r>
            <a:r>
              <a:rPr lang="ja-JP" altLang="en-US" sz="4000" dirty="0">
                <a:solidFill>
                  <a:srgbClr val="00B0F0"/>
                </a:solidFill>
                <a:latin typeface="+mj-ea"/>
                <a:ea typeface="+mj-ea"/>
              </a:rPr>
              <a:t>分類</a:t>
            </a:r>
          </a:p>
        </p:txBody>
      </p:sp>
    </p:spTree>
    <p:extLst>
      <p:ext uri="{BB962C8B-B14F-4D97-AF65-F5344CB8AC3E}">
        <p14:creationId xmlns:p14="http://schemas.microsoft.com/office/powerpoint/2010/main" val="766469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l="16119" t="3345" r="14640" b="44220"/>
          <a:stretch/>
        </p:blipFill>
        <p:spPr>
          <a:xfrm>
            <a:off x="1378830" y="2505074"/>
            <a:ext cx="6386339" cy="3343276"/>
          </a:xfrm>
          <a:prstGeom prst="rect">
            <a:avLst/>
          </a:prstGeom>
        </p:spPr>
      </p:pic>
      <p:pic>
        <p:nvPicPr>
          <p:cNvPr id="11" name="図 10"/>
          <p:cNvPicPr>
            <a:picLocks noChangeAspect="1"/>
          </p:cNvPicPr>
          <p:nvPr/>
        </p:nvPicPr>
        <p:blipFill>
          <a:blip r:embed="rId3"/>
          <a:stretch>
            <a:fillRect/>
          </a:stretch>
        </p:blipFill>
        <p:spPr>
          <a:xfrm>
            <a:off x="3311583" y="2505074"/>
            <a:ext cx="2520834" cy="727188"/>
          </a:xfrm>
          <a:prstGeom prst="rect">
            <a:avLst/>
          </a:prstGeom>
        </p:spPr>
      </p:pic>
      <p:sp>
        <p:nvSpPr>
          <p:cNvPr id="12" name="テキスト ボックス 11"/>
          <p:cNvSpPr txBox="1"/>
          <p:nvPr/>
        </p:nvSpPr>
        <p:spPr>
          <a:xfrm>
            <a:off x="561703" y="1162594"/>
            <a:ext cx="8138160" cy="1342480"/>
          </a:xfrm>
          <a:prstGeom prst="rect">
            <a:avLst/>
          </a:prstGeom>
          <a:noFill/>
        </p:spPr>
        <p:txBody>
          <a:bodyPr wrap="square" rtlCol="0">
            <a:noAutofit/>
          </a:bodyPr>
          <a:lstStyle/>
          <a:p>
            <a:r>
              <a:rPr kumimoji="1" lang="ja-JP" altLang="en-US" sz="2400" dirty="0" smtClean="0"/>
              <a:t>　この領域は、医師によっても、診断等の判断が異なるのが現状である。</a:t>
            </a:r>
            <a:r>
              <a:rPr lang="ja-JP" altLang="en-US" sz="2400" dirty="0" smtClean="0"/>
              <a:t>しかし、この領域の事例の方が、時に、周囲の理解等を得ることが難しく、２次障害を有し、問題が長期化することが少なくない。</a:t>
            </a:r>
            <a:endParaRPr kumimoji="1" lang="ja-JP" altLang="en-US" sz="2400" dirty="0"/>
          </a:p>
        </p:txBody>
      </p:sp>
      <p:sp>
        <p:nvSpPr>
          <p:cNvPr id="3" name="タイトル 2"/>
          <p:cNvSpPr>
            <a:spLocks noGrp="1"/>
          </p:cNvSpPr>
          <p:nvPr>
            <p:ph type="title" idx="4294967295"/>
          </p:nvPr>
        </p:nvSpPr>
        <p:spPr>
          <a:xfrm>
            <a:off x="561702" y="0"/>
            <a:ext cx="8053977" cy="857250"/>
          </a:xfrm>
        </p:spPr>
        <p:txBody>
          <a:bodyPr>
            <a:normAutofit fontScale="90000"/>
          </a:bodyPr>
          <a:lstStyle/>
          <a:p>
            <a:r>
              <a:rPr kumimoji="1" lang="ja-JP" altLang="en-US" dirty="0" smtClean="0">
                <a:solidFill>
                  <a:srgbClr val="00B0F0"/>
                </a:solidFill>
              </a:rPr>
              <a:t>成人の発達障害者の診断の困難さ</a:t>
            </a:r>
            <a:endParaRPr kumimoji="1" lang="ja-JP" altLang="en-US" dirty="0">
              <a:solidFill>
                <a:srgbClr val="00B0F0"/>
              </a:solidFill>
            </a:endParaRPr>
          </a:p>
        </p:txBody>
      </p:sp>
      <p:sp>
        <p:nvSpPr>
          <p:cNvPr id="6" name="テキスト ボックス 5"/>
          <p:cNvSpPr txBox="1"/>
          <p:nvPr/>
        </p:nvSpPr>
        <p:spPr>
          <a:xfrm>
            <a:off x="860442" y="5979258"/>
            <a:ext cx="7449475" cy="646331"/>
          </a:xfrm>
          <a:prstGeom prst="rect">
            <a:avLst/>
          </a:prstGeom>
          <a:noFill/>
        </p:spPr>
        <p:txBody>
          <a:bodyPr wrap="none" rtlCol="0" anchor="ctr">
            <a:spAutoFit/>
          </a:bodyPr>
          <a:lstStyle/>
          <a:p>
            <a:pPr algn="ctr"/>
            <a:r>
              <a:rPr kumimoji="1" lang="ja-JP" altLang="en-US" dirty="0" smtClean="0"/>
              <a:t>家族も、「他の人とは少し違っている」「何かの配慮が必要」と感じる一方で、</a:t>
            </a:r>
            <a:endParaRPr kumimoji="1" lang="en-US" altLang="ja-JP" dirty="0" smtClean="0"/>
          </a:p>
          <a:p>
            <a:pPr algn="ctr"/>
            <a:r>
              <a:rPr kumimoji="1" lang="ja-JP" altLang="en-US" dirty="0" smtClean="0"/>
              <a:t>「障害である」とは、直ぐには認めたくない気持ち。</a:t>
            </a:r>
            <a:endParaRPr kumimoji="1" lang="ja-JP" altLang="en-US" dirty="0"/>
          </a:p>
        </p:txBody>
      </p:sp>
    </p:spTree>
    <p:extLst>
      <p:ext uri="{BB962C8B-B14F-4D97-AF65-F5344CB8AC3E}">
        <p14:creationId xmlns:p14="http://schemas.microsoft.com/office/powerpoint/2010/main" val="3331268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971550" y="2492375"/>
            <a:ext cx="4968875" cy="954088"/>
          </a:xfrm>
          <a:prstGeom prst="roundRect">
            <a:avLst/>
          </a:prstGeom>
          <a:solidFill>
            <a:srgbClr val="FFFF99"/>
          </a:solid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dirty="0">
                <a:solidFill>
                  <a:schemeClr val="tx1"/>
                </a:solidFill>
                <a:latin typeface="+mn-ea"/>
              </a:rPr>
              <a:t>他者と</a:t>
            </a:r>
            <a:endParaRPr lang="en-US" altLang="ja-JP" dirty="0">
              <a:solidFill>
                <a:schemeClr val="tx1"/>
              </a:solidFill>
              <a:latin typeface="+mn-ea"/>
            </a:endParaRPr>
          </a:p>
          <a:p>
            <a:pPr algn="r">
              <a:defRPr/>
            </a:pPr>
            <a:r>
              <a:rPr lang="ja-JP" altLang="en-US" dirty="0">
                <a:solidFill>
                  <a:schemeClr val="tx1"/>
                </a:solidFill>
                <a:latin typeface="+mn-ea"/>
              </a:rPr>
              <a:t>交わる場所</a:t>
            </a:r>
          </a:p>
        </p:txBody>
      </p:sp>
      <p:sp>
        <p:nvSpPr>
          <p:cNvPr id="3" name="角丸四角形 2"/>
          <p:cNvSpPr/>
          <p:nvPr/>
        </p:nvSpPr>
        <p:spPr>
          <a:xfrm>
            <a:off x="1042988" y="2592388"/>
            <a:ext cx="3024187" cy="755650"/>
          </a:xfrm>
          <a:prstGeom prst="roundRect">
            <a:avLst/>
          </a:prstGeom>
          <a:solidFill>
            <a:srgbClr val="FFFF66"/>
          </a:solidFill>
          <a:ln w="2857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dirty="0">
                <a:solidFill>
                  <a:schemeClr val="tx1"/>
                </a:solidFill>
                <a:latin typeface="+mn-ea"/>
              </a:rPr>
              <a:t>他者と</a:t>
            </a:r>
            <a:endParaRPr lang="en-US" altLang="ja-JP" dirty="0">
              <a:solidFill>
                <a:schemeClr val="tx1"/>
              </a:solidFill>
              <a:latin typeface="+mn-ea"/>
            </a:endParaRPr>
          </a:p>
          <a:p>
            <a:pPr algn="r">
              <a:defRPr/>
            </a:pPr>
            <a:r>
              <a:rPr lang="ja-JP" altLang="en-US" dirty="0">
                <a:solidFill>
                  <a:schemeClr val="tx1"/>
                </a:solidFill>
                <a:latin typeface="+mn-ea"/>
              </a:rPr>
              <a:t>交わらない場所</a:t>
            </a:r>
          </a:p>
        </p:txBody>
      </p:sp>
      <p:sp>
        <p:nvSpPr>
          <p:cNvPr id="2" name="角丸四角形 1"/>
          <p:cNvSpPr/>
          <p:nvPr/>
        </p:nvSpPr>
        <p:spPr>
          <a:xfrm>
            <a:off x="1114425" y="2681288"/>
            <a:ext cx="1081088" cy="576262"/>
          </a:xfrm>
          <a:prstGeom prst="roundRect">
            <a:avLst/>
          </a:prstGeom>
          <a:solidFill>
            <a:srgbClr val="FFFF00"/>
          </a:solid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n-ea"/>
              </a:rPr>
              <a:t>自宅</a:t>
            </a:r>
          </a:p>
        </p:txBody>
      </p:sp>
      <p:sp>
        <p:nvSpPr>
          <p:cNvPr id="6" name="角丸四角形 5"/>
          <p:cNvSpPr/>
          <p:nvPr/>
        </p:nvSpPr>
        <p:spPr>
          <a:xfrm>
            <a:off x="971550" y="4219575"/>
            <a:ext cx="4968875" cy="952500"/>
          </a:xfrm>
          <a:prstGeom prst="roundRect">
            <a:avLst/>
          </a:prstGeom>
          <a:solidFill>
            <a:srgbClr val="FFFF99"/>
          </a:solid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dirty="0">
                <a:solidFill>
                  <a:schemeClr val="tx1"/>
                </a:solidFill>
                <a:latin typeface="+mn-ea"/>
              </a:rPr>
              <a:t>ｺﾐｭﾆｹｰｼｮﾝを</a:t>
            </a:r>
            <a:endParaRPr lang="en-US" altLang="ja-JP" dirty="0">
              <a:solidFill>
                <a:schemeClr val="tx1"/>
              </a:solidFill>
              <a:latin typeface="+mn-ea"/>
            </a:endParaRPr>
          </a:p>
          <a:p>
            <a:pPr algn="r">
              <a:defRPr/>
            </a:pPr>
            <a:r>
              <a:rPr lang="ja-JP" altLang="en-US" dirty="0">
                <a:solidFill>
                  <a:schemeClr val="tx1"/>
                </a:solidFill>
                <a:latin typeface="+mn-ea"/>
              </a:rPr>
              <a:t>する相手</a:t>
            </a:r>
          </a:p>
        </p:txBody>
      </p:sp>
      <p:sp>
        <p:nvSpPr>
          <p:cNvPr id="7" name="角丸四角形 6"/>
          <p:cNvSpPr/>
          <p:nvPr/>
        </p:nvSpPr>
        <p:spPr>
          <a:xfrm>
            <a:off x="1042988" y="4318000"/>
            <a:ext cx="3024187" cy="755650"/>
          </a:xfrm>
          <a:prstGeom prst="roundRect">
            <a:avLst/>
          </a:prstGeom>
          <a:solidFill>
            <a:srgbClr val="FFFF66"/>
          </a:solidFill>
          <a:ln w="2857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dirty="0">
                <a:solidFill>
                  <a:schemeClr val="tx1"/>
                </a:solidFill>
                <a:latin typeface="+mn-ea"/>
              </a:rPr>
              <a:t>ｺﾐｭﾆｹｰｼｮﾝ</a:t>
            </a:r>
            <a:r>
              <a:rPr lang="en-US" altLang="ja-JP" dirty="0">
                <a:solidFill>
                  <a:schemeClr val="tx1"/>
                </a:solidFill>
                <a:latin typeface="+mn-ea"/>
              </a:rPr>
              <a:t> </a:t>
            </a:r>
            <a:r>
              <a:rPr lang="ja-JP" altLang="en-US" dirty="0">
                <a:solidFill>
                  <a:schemeClr val="tx1"/>
                </a:solidFill>
                <a:latin typeface="+mn-ea"/>
              </a:rPr>
              <a:t>を　　　</a:t>
            </a:r>
            <a:endParaRPr lang="en-US" altLang="ja-JP" dirty="0">
              <a:solidFill>
                <a:schemeClr val="tx1"/>
              </a:solidFill>
              <a:latin typeface="+mn-ea"/>
            </a:endParaRPr>
          </a:p>
          <a:p>
            <a:pPr algn="r">
              <a:defRPr/>
            </a:pPr>
            <a:r>
              <a:rPr lang="ja-JP" altLang="en-US" dirty="0">
                <a:solidFill>
                  <a:schemeClr val="tx1"/>
                </a:solidFill>
                <a:latin typeface="+mn-ea"/>
              </a:rPr>
              <a:t>要しない相手</a:t>
            </a:r>
          </a:p>
        </p:txBody>
      </p:sp>
      <p:sp>
        <p:nvSpPr>
          <p:cNvPr id="8" name="角丸四角形 7"/>
          <p:cNvSpPr/>
          <p:nvPr/>
        </p:nvSpPr>
        <p:spPr>
          <a:xfrm>
            <a:off x="1114425" y="4408488"/>
            <a:ext cx="1081088" cy="576262"/>
          </a:xfrm>
          <a:prstGeom prst="roundRect">
            <a:avLst/>
          </a:prstGeom>
          <a:solidFill>
            <a:srgbClr val="FFFF00"/>
          </a:solid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n-ea"/>
              </a:rPr>
              <a:t>同居</a:t>
            </a:r>
            <a:endParaRPr lang="en-US" altLang="ja-JP" dirty="0">
              <a:solidFill>
                <a:schemeClr val="tx1"/>
              </a:solidFill>
              <a:latin typeface="+mn-ea"/>
            </a:endParaRPr>
          </a:p>
          <a:p>
            <a:pPr algn="ctr">
              <a:defRPr/>
            </a:pPr>
            <a:r>
              <a:rPr lang="ja-JP" altLang="en-US" dirty="0">
                <a:solidFill>
                  <a:schemeClr val="tx1"/>
                </a:solidFill>
                <a:latin typeface="+mn-ea"/>
              </a:rPr>
              <a:t>家族</a:t>
            </a:r>
          </a:p>
        </p:txBody>
      </p:sp>
      <p:sp>
        <p:nvSpPr>
          <p:cNvPr id="9" name="正方形/長方形 8"/>
          <p:cNvSpPr/>
          <p:nvPr/>
        </p:nvSpPr>
        <p:spPr>
          <a:xfrm>
            <a:off x="8027988" y="1268413"/>
            <a:ext cx="792162" cy="25923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algn="ctr">
              <a:defRPr/>
            </a:pPr>
            <a:r>
              <a:rPr lang="ja-JP" altLang="en-US" dirty="0">
                <a:solidFill>
                  <a:schemeClr val="tx1"/>
                </a:solidFill>
                <a:latin typeface="+mn-ea"/>
              </a:rPr>
              <a:t>就職・就学・訓練</a:t>
            </a:r>
          </a:p>
        </p:txBody>
      </p:sp>
      <p:sp>
        <p:nvSpPr>
          <p:cNvPr id="10" name="正方形/長方形 9"/>
          <p:cNvSpPr/>
          <p:nvPr/>
        </p:nvSpPr>
        <p:spPr>
          <a:xfrm>
            <a:off x="828675" y="1916113"/>
            <a:ext cx="3455988" cy="18002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80000"/>
          <a:lstStyle/>
          <a:p>
            <a:pPr algn="ctr">
              <a:defRPr/>
            </a:pPr>
            <a:endParaRPr lang="ja-JP" altLang="en-US" dirty="0">
              <a:solidFill>
                <a:schemeClr val="tx1"/>
              </a:solidFill>
              <a:latin typeface="+mn-ea"/>
            </a:endParaRPr>
          </a:p>
        </p:txBody>
      </p:sp>
      <p:sp>
        <p:nvSpPr>
          <p:cNvPr id="12" name="正方形/長方形 11"/>
          <p:cNvSpPr/>
          <p:nvPr/>
        </p:nvSpPr>
        <p:spPr>
          <a:xfrm>
            <a:off x="684213" y="1411957"/>
            <a:ext cx="5616575" cy="244884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a:lstStyle/>
          <a:p>
            <a:pPr algn="ctr">
              <a:defRPr/>
            </a:pPr>
            <a:endParaRPr lang="ja-JP" altLang="en-US" dirty="0">
              <a:solidFill>
                <a:schemeClr val="tx1"/>
              </a:solidFill>
              <a:latin typeface="+mn-ea"/>
            </a:endParaRPr>
          </a:p>
        </p:txBody>
      </p:sp>
      <p:cxnSp>
        <p:nvCxnSpPr>
          <p:cNvPr id="14" name="直線コネクタ 13"/>
          <p:cNvCxnSpPr>
            <a:stCxn id="2" idx="2"/>
            <a:endCxn id="8" idx="0"/>
          </p:cNvCxnSpPr>
          <p:nvPr/>
        </p:nvCxnSpPr>
        <p:spPr>
          <a:xfrm>
            <a:off x="1655763" y="3257550"/>
            <a:ext cx="0" cy="1150938"/>
          </a:xfrm>
          <a:prstGeom prst="line">
            <a:avLst/>
          </a:prstGeom>
          <a:ln w="28575">
            <a:solidFill>
              <a:schemeClr val="accent3">
                <a:lumMod val="60000"/>
                <a:lumOff val="40000"/>
              </a:schemeClr>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3" idx="2"/>
            <a:endCxn id="7" idx="0"/>
          </p:cNvCxnSpPr>
          <p:nvPr/>
        </p:nvCxnSpPr>
        <p:spPr>
          <a:xfrm>
            <a:off x="2555875" y="3348038"/>
            <a:ext cx="0" cy="969962"/>
          </a:xfrm>
          <a:prstGeom prst="line">
            <a:avLst/>
          </a:prstGeom>
          <a:ln w="28575">
            <a:solidFill>
              <a:schemeClr val="accent6">
                <a:lumMod val="60000"/>
                <a:lumOff val="40000"/>
              </a:schemeClr>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4" idx="2"/>
            <a:endCxn id="6" idx="0"/>
          </p:cNvCxnSpPr>
          <p:nvPr/>
        </p:nvCxnSpPr>
        <p:spPr>
          <a:xfrm>
            <a:off x="3455988" y="3446463"/>
            <a:ext cx="0" cy="773112"/>
          </a:xfrm>
          <a:prstGeom prst="line">
            <a:avLst/>
          </a:prstGeom>
          <a:ln w="28575">
            <a:solidFill>
              <a:srgbClr val="00B050"/>
            </a:solidFill>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5375" name="テキスト ボックス 14"/>
          <p:cNvSpPr txBox="1">
            <a:spLocks noChangeArrowheads="1"/>
          </p:cNvSpPr>
          <p:nvPr/>
        </p:nvSpPr>
        <p:spPr bwMode="auto">
          <a:xfrm>
            <a:off x="6516216" y="2924944"/>
            <a:ext cx="1296144" cy="646331"/>
          </a:xfrm>
          <a:prstGeom prst="rect">
            <a:avLst/>
          </a:prstGeom>
          <a:noFill/>
          <a:ln w="9525">
            <a:noFill/>
            <a:miter lim="800000"/>
            <a:headEnd/>
            <a:tailEnd/>
          </a:ln>
        </p:spPr>
        <p:txBody>
          <a:bodyPr wrap="square">
            <a:spAutoFit/>
          </a:bodyPr>
          <a:lstStyle/>
          <a:p>
            <a:r>
              <a:rPr lang="ja-JP" altLang="en-US" dirty="0">
                <a:latin typeface="+mn-ea"/>
                <a:ea typeface="+mn-ea"/>
              </a:rPr>
              <a:t>求職</a:t>
            </a:r>
            <a:r>
              <a:rPr lang="ja-JP" altLang="en-US" dirty="0" smtClean="0">
                <a:latin typeface="+mn-ea"/>
                <a:ea typeface="+mn-ea"/>
              </a:rPr>
              <a:t>活動を</a:t>
            </a:r>
            <a:endParaRPr lang="en-US" altLang="ja-JP" dirty="0" smtClean="0">
              <a:latin typeface="+mn-ea"/>
              <a:ea typeface="+mn-ea"/>
            </a:endParaRPr>
          </a:p>
          <a:p>
            <a:r>
              <a:rPr lang="ja-JP" altLang="en-US" dirty="0" smtClean="0">
                <a:latin typeface="+mn-ea"/>
                <a:ea typeface="+mn-ea"/>
              </a:rPr>
              <a:t>している。</a:t>
            </a:r>
            <a:endParaRPr lang="ja-JP" altLang="en-US" dirty="0">
              <a:latin typeface="+mn-ea"/>
              <a:ea typeface="+mn-ea"/>
            </a:endParaRPr>
          </a:p>
        </p:txBody>
      </p:sp>
      <p:sp>
        <p:nvSpPr>
          <p:cNvPr id="16" name="正方形/長方形 15"/>
          <p:cNvSpPr/>
          <p:nvPr/>
        </p:nvSpPr>
        <p:spPr>
          <a:xfrm>
            <a:off x="6445250" y="2132856"/>
            <a:ext cx="1366838" cy="14390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0"/>
          <a:lstStyle/>
          <a:p>
            <a:pPr algn="ctr">
              <a:defRPr/>
            </a:pPr>
            <a:endParaRPr lang="ja-JP" altLang="en-US" dirty="0">
              <a:solidFill>
                <a:schemeClr val="tx1"/>
              </a:solidFill>
              <a:latin typeface="+mn-ea"/>
            </a:endParaRPr>
          </a:p>
        </p:txBody>
      </p:sp>
      <p:sp>
        <p:nvSpPr>
          <p:cNvPr id="22" name="線吹き出し 2 (枠付き) 21"/>
          <p:cNvSpPr/>
          <p:nvPr/>
        </p:nvSpPr>
        <p:spPr>
          <a:xfrm>
            <a:off x="2124075" y="5589588"/>
            <a:ext cx="6553200" cy="936625"/>
          </a:xfrm>
          <a:prstGeom prst="borderCallout2">
            <a:avLst>
              <a:gd name="adj1" fmla="val 48985"/>
              <a:gd name="adj2" fmla="val -27"/>
              <a:gd name="adj3" fmla="val 48987"/>
              <a:gd name="adj4" fmla="val -6700"/>
              <a:gd name="adj5" fmla="val -16960"/>
              <a:gd name="adj6" fmla="val -736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dirty="0">
                <a:solidFill>
                  <a:schemeClr val="tx1"/>
                </a:solidFill>
                <a:latin typeface="+mn-ea"/>
              </a:rPr>
              <a:t>「ひきこもり」の定義は、場所（生活空間）をもとにしているが、多くは、その背景にある個人の持つ対人不安・対人恐怖、コミュニケーション能力の低下などが課題となる。</a:t>
            </a:r>
          </a:p>
        </p:txBody>
      </p:sp>
      <p:sp>
        <p:nvSpPr>
          <p:cNvPr id="15378" name="テキスト ボックス 17"/>
          <p:cNvSpPr txBox="1">
            <a:spLocks noChangeArrowheads="1"/>
          </p:cNvSpPr>
          <p:nvPr/>
        </p:nvSpPr>
        <p:spPr bwMode="auto">
          <a:xfrm>
            <a:off x="179388" y="2635250"/>
            <a:ext cx="431800" cy="649288"/>
          </a:xfrm>
          <a:prstGeom prst="rect">
            <a:avLst/>
          </a:prstGeom>
          <a:noFill/>
          <a:ln w="9525">
            <a:noFill/>
            <a:miter lim="800000"/>
            <a:headEnd/>
            <a:tailEnd/>
          </a:ln>
        </p:spPr>
        <p:txBody>
          <a:bodyPr vert="eaVert" anchor="ctr"/>
          <a:lstStyle/>
          <a:p>
            <a:r>
              <a:rPr lang="ja-JP" altLang="en-US">
                <a:latin typeface="+mn-ea"/>
                <a:ea typeface="+mn-ea"/>
              </a:rPr>
              <a:t>場所</a:t>
            </a:r>
          </a:p>
        </p:txBody>
      </p:sp>
      <p:sp>
        <p:nvSpPr>
          <p:cNvPr id="15379" name="テキスト ボックス 18"/>
          <p:cNvSpPr txBox="1">
            <a:spLocks noChangeArrowheads="1"/>
          </p:cNvSpPr>
          <p:nvPr/>
        </p:nvSpPr>
        <p:spPr bwMode="auto">
          <a:xfrm>
            <a:off x="179388" y="4508500"/>
            <a:ext cx="431800" cy="647700"/>
          </a:xfrm>
          <a:prstGeom prst="rect">
            <a:avLst/>
          </a:prstGeom>
          <a:noFill/>
          <a:ln w="9525">
            <a:noFill/>
            <a:miter lim="800000"/>
            <a:headEnd/>
            <a:tailEnd/>
          </a:ln>
        </p:spPr>
        <p:txBody>
          <a:bodyPr vert="eaVert" anchor="ctr"/>
          <a:lstStyle/>
          <a:p>
            <a:r>
              <a:rPr lang="ja-JP" altLang="en-US">
                <a:latin typeface="+mn-ea"/>
                <a:ea typeface="+mn-ea"/>
              </a:rPr>
              <a:t>人</a:t>
            </a:r>
          </a:p>
        </p:txBody>
      </p:sp>
      <p:sp>
        <p:nvSpPr>
          <p:cNvPr id="21" name="正方形/長方形 20"/>
          <p:cNvSpPr/>
          <p:nvPr/>
        </p:nvSpPr>
        <p:spPr>
          <a:xfrm>
            <a:off x="827088" y="4005263"/>
            <a:ext cx="3455987" cy="14398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80000"/>
          <a:lstStyle/>
          <a:p>
            <a:pPr algn="ctr">
              <a:defRPr/>
            </a:pPr>
            <a:endParaRPr lang="ja-JP" altLang="en-US" dirty="0">
              <a:solidFill>
                <a:schemeClr val="tx1"/>
              </a:solidFill>
              <a:latin typeface="+mn-ea"/>
            </a:endParaRPr>
          </a:p>
        </p:txBody>
      </p:sp>
      <p:sp>
        <p:nvSpPr>
          <p:cNvPr id="23" name="Rectangle 4"/>
          <p:cNvSpPr txBox="1">
            <a:spLocks noChangeArrowheads="1"/>
          </p:cNvSpPr>
          <p:nvPr/>
        </p:nvSpPr>
        <p:spPr bwMode="auto">
          <a:xfrm>
            <a:off x="577056" y="44451"/>
            <a:ext cx="8100219" cy="814052"/>
          </a:xfrm>
          <a:prstGeom prst="rect">
            <a:avLst/>
          </a:prstGeom>
          <a:noFill/>
          <a:ln w="9525">
            <a:noFill/>
            <a:miter lim="800000"/>
            <a:headEnd/>
            <a:tailEnd/>
          </a:ln>
        </p:spPr>
        <p:txBody>
          <a:bodyPr anchor="ctr"/>
          <a:lstStyle/>
          <a:p>
            <a:pPr>
              <a:defRPr/>
            </a:pPr>
            <a:r>
              <a:rPr lang="ja-JP" altLang="en-US" sz="4000" dirty="0">
                <a:solidFill>
                  <a:srgbClr val="00B0F0"/>
                </a:solidFill>
                <a:latin typeface="+mj-ea"/>
                <a:ea typeface="+mj-ea"/>
                <a:cs typeface="+mj-cs"/>
              </a:rPr>
              <a:t>「ひきこもり」「</a:t>
            </a:r>
            <a:r>
              <a:rPr lang="en-US" altLang="ja-JP" sz="4000" dirty="0">
                <a:solidFill>
                  <a:srgbClr val="00B0F0"/>
                </a:solidFill>
                <a:latin typeface="+mj-ea"/>
                <a:ea typeface="+mj-ea"/>
                <a:cs typeface="+mj-cs"/>
              </a:rPr>
              <a:t>NEET</a:t>
            </a:r>
            <a:r>
              <a:rPr lang="ja-JP" altLang="en-US" sz="4000" dirty="0">
                <a:solidFill>
                  <a:srgbClr val="00B0F0"/>
                </a:solidFill>
                <a:latin typeface="+mj-ea"/>
                <a:ea typeface="+mj-ea"/>
                <a:cs typeface="+mj-cs"/>
              </a:rPr>
              <a:t>／ニート」の比較</a:t>
            </a:r>
          </a:p>
        </p:txBody>
      </p:sp>
      <p:sp>
        <p:nvSpPr>
          <p:cNvPr id="24" name="正方形/長方形 23"/>
          <p:cNvSpPr/>
          <p:nvPr/>
        </p:nvSpPr>
        <p:spPr>
          <a:xfrm>
            <a:off x="1493838" y="1628775"/>
            <a:ext cx="2124075" cy="50482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n-ea"/>
              </a:rPr>
              <a:t>ひきこもり</a:t>
            </a:r>
          </a:p>
        </p:txBody>
      </p:sp>
      <p:sp>
        <p:nvSpPr>
          <p:cNvPr id="25" name="正方形/長方形 24"/>
          <p:cNvSpPr/>
          <p:nvPr/>
        </p:nvSpPr>
        <p:spPr>
          <a:xfrm>
            <a:off x="4373959" y="1159544"/>
            <a:ext cx="1295400" cy="504825"/>
          </a:xfrm>
          <a:prstGeom prst="rect">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n-ea"/>
              </a:rPr>
              <a:t>ニート</a:t>
            </a:r>
          </a:p>
        </p:txBody>
      </p:sp>
      <p:sp>
        <p:nvSpPr>
          <p:cNvPr id="26" name="正方形/長方形 25"/>
          <p:cNvSpPr/>
          <p:nvPr/>
        </p:nvSpPr>
        <p:spPr>
          <a:xfrm>
            <a:off x="6660232" y="1916832"/>
            <a:ext cx="1008112"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smtClean="0">
                <a:solidFill>
                  <a:schemeClr val="tx1"/>
                </a:solidFill>
                <a:latin typeface="+mn-ea"/>
              </a:rPr>
              <a:t>失業者</a:t>
            </a:r>
            <a:endParaRPr lang="ja-JP" altLang="en-US" dirty="0">
              <a:solidFill>
                <a:schemeClr val="tx1"/>
              </a:solidFill>
              <a:latin typeface="+mn-ea"/>
            </a:endParaRPr>
          </a:p>
        </p:txBody>
      </p:sp>
      <p:sp>
        <p:nvSpPr>
          <p:cNvPr id="11" name="右矢印 10"/>
          <p:cNvSpPr/>
          <p:nvPr/>
        </p:nvSpPr>
        <p:spPr>
          <a:xfrm>
            <a:off x="6227763" y="2635250"/>
            <a:ext cx="1871662" cy="217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mn-ea"/>
            </a:endParaRPr>
          </a:p>
        </p:txBody>
      </p:sp>
    </p:spTree>
    <p:extLst>
      <p:ext uri="{BB962C8B-B14F-4D97-AF65-F5344CB8AC3E}">
        <p14:creationId xmlns:p14="http://schemas.microsoft.com/office/powerpoint/2010/main" val="15595087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93956" y="1205503"/>
            <a:ext cx="3884613" cy="831850"/>
          </a:xfrm>
          <a:prstGeom prst="rect">
            <a:avLst/>
          </a:prstGeom>
          <a:noFill/>
        </p:spPr>
        <p:txBody>
          <a:bodyPr wrap="none">
            <a:spAutoFit/>
          </a:bodyPr>
          <a:lstStyle/>
          <a:p>
            <a:pPr eaLnBrk="1" hangingPunct="1">
              <a:defRPr/>
            </a:pPr>
            <a:r>
              <a:rPr lang="ja-JP" altLang="en-US" sz="2400" dirty="0">
                <a:solidFill>
                  <a:srgbClr val="FF0000"/>
                </a:solidFill>
                <a:latin typeface="+mn-ea"/>
                <a:ea typeface="+mn-ea"/>
              </a:rPr>
              <a:t>人と合わせることに、</a:t>
            </a:r>
            <a:endParaRPr lang="en-US" altLang="ja-JP" sz="2400" dirty="0">
              <a:solidFill>
                <a:srgbClr val="FF0000"/>
              </a:solidFill>
              <a:latin typeface="+mn-ea"/>
              <a:ea typeface="+mn-ea"/>
            </a:endParaRPr>
          </a:p>
          <a:p>
            <a:pPr eaLnBrk="1" hangingPunct="1">
              <a:defRPr/>
            </a:pPr>
            <a:r>
              <a:rPr lang="ja-JP" altLang="en-US" sz="2400" dirty="0">
                <a:solidFill>
                  <a:srgbClr val="FF0000"/>
                </a:solidFill>
                <a:latin typeface="+mn-ea"/>
                <a:ea typeface="+mn-ea"/>
              </a:rPr>
              <a:t>多くのエネルギーを消費する</a:t>
            </a:r>
          </a:p>
        </p:txBody>
      </p:sp>
      <p:sp>
        <p:nvSpPr>
          <p:cNvPr id="3" name="角丸四角形 2"/>
          <p:cNvSpPr/>
          <p:nvPr/>
        </p:nvSpPr>
        <p:spPr>
          <a:xfrm>
            <a:off x="1153831" y="1321390"/>
            <a:ext cx="2881313" cy="576263"/>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bg1"/>
                </a:solidFill>
                <a:latin typeface="+mn-ea"/>
              </a:rPr>
              <a:t>知覚過敏</a:t>
            </a:r>
          </a:p>
        </p:txBody>
      </p:sp>
      <p:sp>
        <p:nvSpPr>
          <p:cNvPr id="4" name="角丸四角形 3"/>
          <p:cNvSpPr/>
          <p:nvPr/>
        </p:nvSpPr>
        <p:spPr>
          <a:xfrm>
            <a:off x="1153831" y="2042115"/>
            <a:ext cx="3265488" cy="574675"/>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bg1"/>
                </a:solidFill>
                <a:latin typeface="+mn-ea"/>
              </a:rPr>
              <a:t>抽象概念の困難</a:t>
            </a:r>
          </a:p>
        </p:txBody>
      </p:sp>
      <p:sp>
        <p:nvSpPr>
          <p:cNvPr id="5" name="角丸四角形 4"/>
          <p:cNvSpPr/>
          <p:nvPr/>
        </p:nvSpPr>
        <p:spPr>
          <a:xfrm>
            <a:off x="1153831" y="2761253"/>
            <a:ext cx="3937000" cy="57626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bg1"/>
                </a:solidFill>
                <a:latin typeface="+mn-ea"/>
              </a:rPr>
              <a:t>反復で限定的な行動</a:t>
            </a:r>
          </a:p>
        </p:txBody>
      </p:sp>
      <p:sp>
        <p:nvSpPr>
          <p:cNvPr id="8" name="テキスト ボックス 7"/>
          <p:cNvSpPr txBox="1"/>
          <p:nvPr/>
        </p:nvSpPr>
        <p:spPr>
          <a:xfrm>
            <a:off x="5214238" y="2954749"/>
            <a:ext cx="2844048" cy="1200329"/>
          </a:xfrm>
          <a:prstGeom prst="rect">
            <a:avLst/>
          </a:prstGeom>
          <a:noFill/>
        </p:spPr>
        <p:txBody>
          <a:bodyPr wrap="none">
            <a:spAutoFit/>
          </a:bodyPr>
          <a:lstStyle/>
          <a:p>
            <a:pPr eaLnBrk="1" hangingPunct="1">
              <a:defRPr/>
            </a:pPr>
            <a:r>
              <a:rPr lang="ja-JP" altLang="en-US" sz="2400" dirty="0" smtClean="0">
                <a:latin typeface="+mn-ea"/>
                <a:ea typeface="+mn-ea"/>
              </a:rPr>
              <a:t>・こだわりが強い</a:t>
            </a:r>
            <a:endParaRPr lang="en-US" altLang="ja-JP" sz="2400" dirty="0">
              <a:latin typeface="+mn-ea"/>
              <a:ea typeface="+mn-ea"/>
            </a:endParaRPr>
          </a:p>
          <a:p>
            <a:pPr eaLnBrk="1" hangingPunct="1">
              <a:defRPr/>
            </a:pPr>
            <a:r>
              <a:rPr lang="ja-JP" altLang="en-US" sz="2400" dirty="0">
                <a:latin typeface="+mn-ea"/>
                <a:ea typeface="+mn-ea"/>
              </a:rPr>
              <a:t>・同時に２つのことが</a:t>
            </a:r>
            <a:endParaRPr lang="en-US" altLang="ja-JP" sz="2400" dirty="0">
              <a:latin typeface="+mn-ea"/>
              <a:ea typeface="+mn-ea"/>
            </a:endParaRPr>
          </a:p>
          <a:p>
            <a:pPr eaLnBrk="1" hangingPunct="1">
              <a:defRPr/>
            </a:pPr>
            <a:r>
              <a:rPr lang="ja-JP" altLang="en-US" sz="2400" dirty="0">
                <a:latin typeface="+mn-ea"/>
                <a:ea typeface="+mn-ea"/>
              </a:rPr>
              <a:t>　　できない</a:t>
            </a:r>
            <a:endParaRPr lang="en-US" altLang="ja-JP" sz="2400" dirty="0">
              <a:latin typeface="+mn-ea"/>
              <a:ea typeface="+mn-ea"/>
            </a:endParaRPr>
          </a:p>
        </p:txBody>
      </p:sp>
      <p:sp>
        <p:nvSpPr>
          <p:cNvPr id="9" name="角丸四角形 8"/>
          <p:cNvSpPr/>
          <p:nvPr/>
        </p:nvSpPr>
        <p:spPr>
          <a:xfrm>
            <a:off x="1155419" y="3481978"/>
            <a:ext cx="2881312" cy="57626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n-ea"/>
              </a:rPr>
              <a:t>認知障害</a:t>
            </a:r>
          </a:p>
        </p:txBody>
      </p:sp>
      <p:sp>
        <p:nvSpPr>
          <p:cNvPr id="10" name="角丸四角形 9"/>
          <p:cNvSpPr/>
          <p:nvPr/>
        </p:nvSpPr>
        <p:spPr>
          <a:xfrm>
            <a:off x="2233331" y="4469403"/>
            <a:ext cx="3313113" cy="576262"/>
          </a:xfrm>
          <a:prstGeom prst="round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bg1"/>
                </a:solidFill>
                <a:latin typeface="+mn-ea"/>
              </a:rPr>
              <a:t>多動・衝動性</a:t>
            </a:r>
          </a:p>
        </p:txBody>
      </p:sp>
      <p:sp>
        <p:nvSpPr>
          <p:cNvPr id="11" name="角丸四角形 10"/>
          <p:cNvSpPr/>
          <p:nvPr/>
        </p:nvSpPr>
        <p:spPr>
          <a:xfrm>
            <a:off x="2233331" y="5190128"/>
            <a:ext cx="3313113" cy="574675"/>
          </a:xfrm>
          <a:prstGeom prst="round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bg1"/>
                </a:solidFill>
                <a:latin typeface="+mn-ea"/>
              </a:rPr>
              <a:t>協調運動障害</a:t>
            </a:r>
          </a:p>
        </p:txBody>
      </p:sp>
      <p:sp>
        <p:nvSpPr>
          <p:cNvPr id="12" name="角丸四角形 11"/>
          <p:cNvSpPr/>
          <p:nvPr/>
        </p:nvSpPr>
        <p:spPr>
          <a:xfrm>
            <a:off x="2233331" y="5909265"/>
            <a:ext cx="3313113" cy="576263"/>
          </a:xfrm>
          <a:prstGeom prst="round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bg1"/>
                </a:solidFill>
                <a:latin typeface="+mn-ea"/>
              </a:rPr>
              <a:t>２次障害</a:t>
            </a:r>
          </a:p>
        </p:txBody>
      </p:sp>
      <p:sp>
        <p:nvSpPr>
          <p:cNvPr id="22" name="タイトル 1"/>
          <p:cNvSpPr txBox="1">
            <a:spLocks/>
          </p:cNvSpPr>
          <p:nvPr/>
        </p:nvSpPr>
        <p:spPr>
          <a:xfrm>
            <a:off x="611187" y="1"/>
            <a:ext cx="6927533" cy="908720"/>
          </a:xfrm>
          <a:prstGeom prst="rect">
            <a:avLst/>
          </a:prstGeom>
        </p:spPr>
        <p:txBody>
          <a:bodyPr anchor="ctr"/>
          <a:lstStyle/>
          <a:p>
            <a:pPr eaLnBrk="1" fontAlgn="auto" hangingPunct="1">
              <a:spcBef>
                <a:spcPts val="0"/>
              </a:spcBef>
              <a:spcAft>
                <a:spcPts val="0"/>
              </a:spcAft>
              <a:defRPr/>
            </a:pPr>
            <a:r>
              <a:rPr lang="ja-JP" altLang="en-US" sz="4000" dirty="0">
                <a:solidFill>
                  <a:srgbClr val="00B0F0"/>
                </a:solidFill>
                <a:latin typeface="+mj-ea"/>
                <a:ea typeface="+mj-ea"/>
                <a:cs typeface="+mj-cs"/>
              </a:rPr>
              <a:t>自閉スペクトラム症の症状</a:t>
            </a:r>
          </a:p>
        </p:txBody>
      </p:sp>
      <p:sp>
        <p:nvSpPr>
          <p:cNvPr id="23" name="テキスト ボックス 22"/>
          <p:cNvSpPr txBox="1"/>
          <p:nvPr/>
        </p:nvSpPr>
        <p:spPr>
          <a:xfrm>
            <a:off x="55281" y="2042115"/>
            <a:ext cx="595313" cy="584200"/>
          </a:xfrm>
          <a:prstGeom prst="rect">
            <a:avLst/>
          </a:prstGeom>
          <a:noFill/>
        </p:spPr>
        <p:txBody>
          <a:bodyPr wrap="none" anchor="ctr">
            <a:spAutoFit/>
          </a:bodyPr>
          <a:lstStyle/>
          <a:p>
            <a:pPr eaLnBrk="1" hangingPunct="1">
              <a:defRPr/>
            </a:pPr>
            <a:r>
              <a:rPr lang="ja-JP" altLang="en-US" sz="3200" dirty="0">
                <a:solidFill>
                  <a:srgbClr val="FF0000"/>
                </a:solidFill>
                <a:latin typeface="+mn-ea"/>
                <a:ea typeface="+mn-ea"/>
              </a:rPr>
              <a:t>①</a:t>
            </a:r>
          </a:p>
        </p:txBody>
      </p:sp>
      <p:sp>
        <p:nvSpPr>
          <p:cNvPr id="24" name="テキスト ボックス 23"/>
          <p:cNvSpPr txBox="1"/>
          <p:nvPr/>
        </p:nvSpPr>
        <p:spPr>
          <a:xfrm>
            <a:off x="1155419" y="5253628"/>
            <a:ext cx="595312" cy="584200"/>
          </a:xfrm>
          <a:prstGeom prst="rect">
            <a:avLst/>
          </a:prstGeom>
          <a:noFill/>
        </p:spPr>
        <p:txBody>
          <a:bodyPr wrap="none" anchor="ctr">
            <a:spAutoFit/>
          </a:bodyPr>
          <a:lstStyle/>
          <a:p>
            <a:pPr eaLnBrk="1" hangingPunct="1">
              <a:defRPr/>
            </a:pPr>
            <a:r>
              <a:rPr lang="ja-JP" altLang="en-US" sz="3200" dirty="0">
                <a:solidFill>
                  <a:srgbClr val="33CC33"/>
                </a:solidFill>
                <a:latin typeface="+mn-ea"/>
                <a:ea typeface="+mn-ea"/>
              </a:rPr>
              <a:t>②</a:t>
            </a:r>
          </a:p>
        </p:txBody>
      </p:sp>
      <p:pic>
        <p:nvPicPr>
          <p:cNvPr id="13326" name="図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719" y="1615078"/>
            <a:ext cx="5302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図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3106" y="4804365"/>
            <a:ext cx="5302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5214238" y="2054225"/>
            <a:ext cx="3661580" cy="830997"/>
          </a:xfrm>
          <a:prstGeom prst="rect">
            <a:avLst/>
          </a:prstGeom>
          <a:noFill/>
          <a:ln>
            <a:solidFill>
              <a:srgbClr val="FF0000"/>
            </a:solidFill>
            <a:prstDash val="sysDash"/>
          </a:ln>
        </p:spPr>
        <p:txBody>
          <a:bodyPr wrap="none" rtlCol="0">
            <a:spAutoFit/>
          </a:bodyPr>
          <a:lstStyle/>
          <a:p>
            <a:r>
              <a:rPr lang="ja-JP" altLang="en-US" sz="2400" b="1" dirty="0" smtClean="0">
                <a:solidFill>
                  <a:srgbClr val="FF0000"/>
                </a:solidFill>
              </a:rPr>
              <a:t>他者とのコミュニケーション</a:t>
            </a:r>
            <a:endParaRPr lang="en-US" altLang="ja-JP" sz="2400" b="1" dirty="0" smtClean="0">
              <a:solidFill>
                <a:srgbClr val="FF0000"/>
              </a:solidFill>
            </a:endParaRPr>
          </a:p>
          <a:p>
            <a:r>
              <a:rPr lang="ja-JP" altLang="en-US" sz="2400" b="1" dirty="0" smtClean="0">
                <a:solidFill>
                  <a:srgbClr val="FF0000"/>
                </a:solidFill>
              </a:rPr>
              <a:t>が、上手く</a:t>
            </a:r>
            <a:r>
              <a:rPr lang="ja-JP" altLang="en-US" sz="2400" b="1" dirty="0">
                <a:solidFill>
                  <a:srgbClr val="FF0000"/>
                </a:solidFill>
              </a:rPr>
              <a:t>できない</a:t>
            </a:r>
            <a:r>
              <a:rPr lang="ja-JP" altLang="en-US" sz="2400" b="1" dirty="0" smtClean="0">
                <a:solidFill>
                  <a:srgbClr val="FF0000"/>
                </a:solidFill>
              </a:rPr>
              <a:t>。</a:t>
            </a:r>
            <a:endParaRPr lang="en-US" altLang="ja-JP" sz="2400" b="1" dirty="0">
              <a:solidFill>
                <a:srgbClr val="FF0000"/>
              </a:solidFill>
            </a:endParaRPr>
          </a:p>
        </p:txBody>
      </p:sp>
    </p:spTree>
    <p:extLst>
      <p:ext uri="{BB962C8B-B14F-4D97-AF65-F5344CB8AC3E}">
        <p14:creationId xmlns:p14="http://schemas.microsoft.com/office/powerpoint/2010/main" val="1700639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682625" y="1381125"/>
            <a:ext cx="3240088" cy="1944688"/>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12291" name="図 2" descr="CTE036.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352550"/>
            <a:ext cx="763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2555875" y="2192338"/>
            <a:ext cx="6313488" cy="1200150"/>
          </a:xfrm>
          <a:prstGeom prst="rect">
            <a:avLst/>
          </a:prstGeom>
          <a:noFill/>
        </p:spPr>
        <p:txBody>
          <a:bodyPr wrap="none">
            <a:spAutoFit/>
          </a:bodyPr>
          <a:lstStyle/>
          <a:p>
            <a:pPr eaLnBrk="1" fontAlgn="auto" hangingPunct="1">
              <a:spcBef>
                <a:spcPts val="0"/>
              </a:spcBef>
              <a:spcAft>
                <a:spcPts val="0"/>
              </a:spcAft>
              <a:defRPr/>
            </a:pPr>
            <a:r>
              <a:rPr lang="ja-JP" altLang="en-US" sz="3600" dirty="0">
                <a:solidFill>
                  <a:srgbClr val="FF0000"/>
                </a:solidFill>
                <a:latin typeface="+mj-ea"/>
                <a:ea typeface="+mj-ea"/>
              </a:rPr>
              <a:t>周囲に合わせるのに</a:t>
            </a:r>
            <a:endParaRPr lang="en-US" altLang="ja-JP" sz="3600" dirty="0">
              <a:solidFill>
                <a:srgbClr val="FF0000"/>
              </a:solidFill>
              <a:latin typeface="+mj-ea"/>
              <a:ea typeface="+mj-ea"/>
            </a:endParaRPr>
          </a:p>
          <a:p>
            <a:pPr eaLnBrk="1" fontAlgn="auto" hangingPunct="1">
              <a:spcBef>
                <a:spcPts val="0"/>
              </a:spcBef>
              <a:spcAft>
                <a:spcPts val="0"/>
              </a:spcAft>
              <a:defRPr/>
            </a:pPr>
            <a:r>
              <a:rPr lang="ja-JP" altLang="en-US" sz="3600" dirty="0">
                <a:solidFill>
                  <a:srgbClr val="FF0000"/>
                </a:solidFill>
                <a:latin typeface="+mj-ea"/>
                <a:ea typeface="+mj-ea"/>
              </a:rPr>
              <a:t>　人一倍、強いエネルギーを使う</a:t>
            </a:r>
          </a:p>
        </p:txBody>
      </p:sp>
      <p:sp>
        <p:nvSpPr>
          <p:cNvPr id="16" name="テキスト ボックス 15"/>
          <p:cNvSpPr txBox="1"/>
          <p:nvPr/>
        </p:nvSpPr>
        <p:spPr>
          <a:xfrm>
            <a:off x="471488" y="4005263"/>
            <a:ext cx="8208962" cy="2016125"/>
          </a:xfrm>
          <a:prstGeom prst="rect">
            <a:avLst/>
          </a:prstGeom>
          <a:noFill/>
        </p:spPr>
        <p:txBody>
          <a:bodyPr anchor="ctr"/>
          <a:lstStyle/>
          <a:p>
            <a:pPr eaLnBrk="1" fontAlgn="auto" hangingPunct="1">
              <a:spcBef>
                <a:spcPts val="0"/>
              </a:spcBef>
              <a:spcAft>
                <a:spcPts val="0"/>
              </a:spcAft>
              <a:defRPr/>
            </a:pPr>
            <a:r>
              <a:rPr lang="ja-JP" altLang="en-US" sz="2400" b="1" dirty="0">
                <a:latin typeface="+mn-ea"/>
                <a:ea typeface="+mn-ea"/>
              </a:rPr>
              <a:t>・見かけ上は、それ程、気を使っているように見えないことも</a:t>
            </a:r>
            <a:endParaRPr lang="en-US" altLang="ja-JP" sz="2400" b="1" dirty="0">
              <a:latin typeface="+mn-ea"/>
              <a:ea typeface="+mn-ea"/>
            </a:endParaRPr>
          </a:p>
          <a:p>
            <a:pPr eaLnBrk="1" fontAlgn="auto" hangingPunct="1">
              <a:spcBef>
                <a:spcPts val="0"/>
              </a:spcBef>
              <a:spcAft>
                <a:spcPts val="0"/>
              </a:spcAft>
              <a:defRPr/>
            </a:pPr>
            <a:r>
              <a:rPr lang="ja-JP" altLang="en-US" sz="2400" b="1" dirty="0">
                <a:latin typeface="+mn-ea"/>
                <a:ea typeface="+mn-ea"/>
              </a:rPr>
              <a:t>・小学校時代からの友だちは、分かっているので大丈夫</a:t>
            </a:r>
            <a:endParaRPr lang="en-US" altLang="ja-JP" sz="2400" b="1" dirty="0">
              <a:latin typeface="+mn-ea"/>
              <a:ea typeface="+mn-ea"/>
            </a:endParaRPr>
          </a:p>
          <a:p>
            <a:pPr eaLnBrk="1" fontAlgn="auto" hangingPunct="1">
              <a:spcBef>
                <a:spcPts val="0"/>
              </a:spcBef>
              <a:spcAft>
                <a:spcPts val="0"/>
              </a:spcAft>
              <a:defRPr/>
            </a:pPr>
            <a:r>
              <a:rPr lang="ja-JP" altLang="en-US" sz="2400" b="1" dirty="0">
                <a:latin typeface="+mn-ea"/>
                <a:ea typeface="+mn-ea"/>
              </a:rPr>
              <a:t>・高校・大学・職場などでの、新しい集団には強いエネルギーがいる</a:t>
            </a:r>
            <a:endParaRPr lang="en-US" altLang="ja-JP" sz="2400" b="1" dirty="0">
              <a:latin typeface="+mn-ea"/>
              <a:ea typeface="+mn-ea"/>
            </a:endParaRPr>
          </a:p>
          <a:p>
            <a:pPr eaLnBrk="1" fontAlgn="auto" hangingPunct="1">
              <a:spcBef>
                <a:spcPts val="0"/>
              </a:spcBef>
              <a:spcAft>
                <a:spcPts val="0"/>
              </a:spcAft>
              <a:defRPr/>
            </a:pPr>
            <a:r>
              <a:rPr lang="ja-JP" altLang="en-US" sz="2400" b="1" dirty="0">
                <a:latin typeface="+mn-ea"/>
                <a:ea typeface="+mn-ea"/>
              </a:rPr>
              <a:t>・自分がリーダーのときは、意外と大丈夫</a:t>
            </a:r>
          </a:p>
        </p:txBody>
      </p:sp>
      <p:sp>
        <p:nvSpPr>
          <p:cNvPr id="7" name="タイトル 1"/>
          <p:cNvSpPr txBox="1">
            <a:spLocks/>
          </p:cNvSpPr>
          <p:nvPr/>
        </p:nvSpPr>
        <p:spPr>
          <a:xfrm>
            <a:off x="468313" y="-30480"/>
            <a:ext cx="5040312" cy="890905"/>
          </a:xfrm>
          <a:prstGeom prst="rect">
            <a:avLst/>
          </a:prstGeom>
        </p:spPr>
        <p:txBody>
          <a:bodyPr anchor="ctr"/>
          <a:lstStyle/>
          <a:p>
            <a:pPr eaLnBrk="1" fontAlgn="auto" hangingPunct="1">
              <a:spcBef>
                <a:spcPts val="0"/>
              </a:spcBef>
              <a:spcAft>
                <a:spcPts val="0"/>
              </a:spcAft>
              <a:defRPr/>
            </a:pPr>
            <a:r>
              <a:rPr lang="ja-JP" altLang="en-US" sz="3600" dirty="0">
                <a:solidFill>
                  <a:srgbClr val="00B0F0"/>
                </a:solidFill>
                <a:latin typeface="+mj-ea"/>
                <a:ea typeface="+mj-ea"/>
                <a:cs typeface="+mj-cs"/>
              </a:rPr>
              <a:t>発達障害の特性</a:t>
            </a:r>
          </a:p>
        </p:txBody>
      </p:sp>
    </p:spTree>
    <p:extLst>
      <p:ext uri="{BB962C8B-B14F-4D97-AF65-F5344CB8AC3E}">
        <p14:creationId xmlns:p14="http://schemas.microsoft.com/office/powerpoint/2010/main" val="1863574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8" descr="NEG006.gif"/>
          <p:cNvPicPr>
            <a:picLocks noChangeAspect="1"/>
          </p:cNvPicPr>
          <p:nvPr/>
        </p:nvPicPr>
        <p:blipFill>
          <a:blip r:embed="rId2" cstate="print"/>
          <a:srcRect/>
          <a:stretch>
            <a:fillRect/>
          </a:stretch>
        </p:blipFill>
        <p:spPr bwMode="auto">
          <a:xfrm>
            <a:off x="1171183" y="1870431"/>
            <a:ext cx="1618394" cy="1512168"/>
          </a:xfrm>
          <a:prstGeom prst="rect">
            <a:avLst/>
          </a:prstGeom>
          <a:noFill/>
          <a:ln w="9525">
            <a:noFill/>
            <a:miter lim="800000"/>
            <a:headEnd/>
            <a:tailEnd/>
          </a:ln>
        </p:spPr>
      </p:pic>
      <p:pic>
        <p:nvPicPr>
          <p:cNvPr id="5" name="Picture 2" descr="SST031"/>
          <p:cNvPicPr>
            <a:picLocks noChangeAspect="1" noChangeArrowheads="1"/>
          </p:cNvPicPr>
          <p:nvPr/>
        </p:nvPicPr>
        <p:blipFill>
          <a:blip r:embed="rId3" cstate="print"/>
          <a:srcRect/>
          <a:stretch>
            <a:fillRect/>
          </a:stretch>
        </p:blipFill>
        <p:spPr bwMode="auto">
          <a:xfrm>
            <a:off x="5148064" y="1772816"/>
            <a:ext cx="1656184" cy="1674823"/>
          </a:xfrm>
          <a:prstGeom prst="rect">
            <a:avLst/>
          </a:prstGeom>
          <a:noFill/>
          <a:ln w="9525">
            <a:noFill/>
            <a:miter lim="800000"/>
            <a:headEnd/>
            <a:tailEnd/>
          </a:ln>
        </p:spPr>
      </p:pic>
      <p:pic>
        <p:nvPicPr>
          <p:cNvPr id="6" name="Picture 6" descr="CST116"/>
          <p:cNvPicPr>
            <a:picLocks noChangeAspect="1" noChangeArrowheads="1"/>
          </p:cNvPicPr>
          <p:nvPr/>
        </p:nvPicPr>
        <p:blipFill>
          <a:blip r:embed="rId4" cstate="print"/>
          <a:srcRect/>
          <a:stretch>
            <a:fillRect/>
          </a:stretch>
        </p:blipFill>
        <p:spPr bwMode="auto">
          <a:xfrm>
            <a:off x="2396268" y="4880676"/>
            <a:ext cx="1259197" cy="1716676"/>
          </a:xfrm>
          <a:prstGeom prst="rect">
            <a:avLst/>
          </a:prstGeom>
          <a:noFill/>
          <a:ln w="9525">
            <a:noFill/>
            <a:miter lim="800000"/>
            <a:headEnd/>
            <a:tailEnd/>
          </a:ln>
        </p:spPr>
      </p:pic>
      <p:pic>
        <p:nvPicPr>
          <p:cNvPr id="7" name="Picture 4" descr="CST026"/>
          <p:cNvPicPr>
            <a:picLocks noChangeAspect="1" noChangeArrowheads="1"/>
          </p:cNvPicPr>
          <p:nvPr/>
        </p:nvPicPr>
        <p:blipFill>
          <a:blip r:embed="rId5" cstate="print"/>
          <a:srcRect/>
          <a:stretch>
            <a:fillRect/>
          </a:stretch>
        </p:blipFill>
        <p:spPr bwMode="auto">
          <a:xfrm>
            <a:off x="900281" y="4656538"/>
            <a:ext cx="1440240" cy="1691932"/>
          </a:xfrm>
          <a:prstGeom prst="rect">
            <a:avLst/>
          </a:prstGeom>
          <a:noFill/>
          <a:ln w="9525">
            <a:noFill/>
            <a:miter lim="800000"/>
            <a:headEnd/>
            <a:tailEnd/>
          </a:ln>
        </p:spPr>
      </p:pic>
      <p:pic>
        <p:nvPicPr>
          <p:cNvPr id="9" name="図 8" descr="PFJ010.wmf"/>
          <p:cNvPicPr>
            <a:picLocks noChangeAspect="1"/>
          </p:cNvPicPr>
          <p:nvPr/>
        </p:nvPicPr>
        <p:blipFill>
          <a:blip r:embed="rId6" cstate="print"/>
          <a:stretch>
            <a:fillRect/>
          </a:stretch>
        </p:blipFill>
        <p:spPr>
          <a:xfrm>
            <a:off x="3347864" y="1700808"/>
            <a:ext cx="1368152" cy="1541743"/>
          </a:xfrm>
          <a:prstGeom prst="rect">
            <a:avLst/>
          </a:prstGeom>
        </p:spPr>
      </p:pic>
      <p:pic>
        <p:nvPicPr>
          <p:cNvPr id="10" name="図 9" descr="PFJ012.wmf"/>
          <p:cNvPicPr>
            <a:picLocks noChangeAspect="1"/>
          </p:cNvPicPr>
          <p:nvPr/>
        </p:nvPicPr>
        <p:blipFill>
          <a:blip r:embed="rId7" cstate="print"/>
          <a:stretch>
            <a:fillRect/>
          </a:stretch>
        </p:blipFill>
        <p:spPr>
          <a:xfrm>
            <a:off x="7236296" y="1916832"/>
            <a:ext cx="1197181" cy="1613929"/>
          </a:xfrm>
          <a:prstGeom prst="rect">
            <a:avLst/>
          </a:prstGeom>
        </p:spPr>
      </p:pic>
      <p:sp>
        <p:nvSpPr>
          <p:cNvPr id="12" name="テキスト ボックス 11"/>
          <p:cNvSpPr txBox="1"/>
          <p:nvPr/>
        </p:nvSpPr>
        <p:spPr>
          <a:xfrm rot="20885804">
            <a:off x="738778" y="1491070"/>
            <a:ext cx="1620957" cy="523220"/>
          </a:xfrm>
          <a:prstGeom prst="rect">
            <a:avLst/>
          </a:prstGeom>
          <a:noFill/>
        </p:spPr>
        <p:txBody>
          <a:bodyPr wrap="none" rtlCol="0">
            <a:spAutoFit/>
          </a:bodyPr>
          <a:lstStyle/>
          <a:p>
            <a:r>
              <a:rPr kumimoji="1" lang="ja-JP" altLang="en-US" sz="2800" dirty="0" smtClean="0">
                <a:latin typeface="+mj-ea"/>
                <a:ea typeface="+mj-ea"/>
              </a:rPr>
              <a:t>騒がしい</a:t>
            </a:r>
            <a:endParaRPr kumimoji="1" lang="ja-JP" altLang="en-US" sz="2800" dirty="0">
              <a:latin typeface="+mj-ea"/>
              <a:ea typeface="+mj-ea"/>
            </a:endParaRPr>
          </a:p>
        </p:txBody>
      </p:sp>
      <p:sp>
        <p:nvSpPr>
          <p:cNvPr id="13" name="テキスト ボックス 12"/>
          <p:cNvSpPr txBox="1"/>
          <p:nvPr/>
        </p:nvSpPr>
        <p:spPr>
          <a:xfrm>
            <a:off x="2987824" y="1340768"/>
            <a:ext cx="1980029" cy="523220"/>
          </a:xfrm>
          <a:prstGeom prst="rect">
            <a:avLst/>
          </a:prstGeom>
          <a:noFill/>
        </p:spPr>
        <p:txBody>
          <a:bodyPr wrap="none" rtlCol="0">
            <a:spAutoFit/>
          </a:bodyPr>
          <a:lstStyle/>
          <a:p>
            <a:r>
              <a:rPr kumimoji="1" lang="ja-JP" altLang="en-US" sz="2800" dirty="0" smtClean="0">
                <a:latin typeface="+mj-ea"/>
                <a:ea typeface="+mj-ea"/>
              </a:rPr>
              <a:t>激しい叱責</a:t>
            </a:r>
            <a:endParaRPr kumimoji="1" lang="ja-JP" altLang="en-US" sz="2800" dirty="0">
              <a:latin typeface="+mj-ea"/>
              <a:ea typeface="+mj-ea"/>
            </a:endParaRPr>
          </a:p>
        </p:txBody>
      </p:sp>
      <p:sp>
        <p:nvSpPr>
          <p:cNvPr id="14" name="テキスト ボックス 13"/>
          <p:cNvSpPr txBox="1"/>
          <p:nvPr/>
        </p:nvSpPr>
        <p:spPr>
          <a:xfrm rot="160111">
            <a:off x="4981641" y="1275840"/>
            <a:ext cx="3057247" cy="523220"/>
          </a:xfrm>
          <a:prstGeom prst="rect">
            <a:avLst/>
          </a:prstGeom>
          <a:noFill/>
        </p:spPr>
        <p:txBody>
          <a:bodyPr wrap="none" rtlCol="0">
            <a:spAutoFit/>
          </a:bodyPr>
          <a:lstStyle/>
          <a:p>
            <a:r>
              <a:rPr kumimoji="1" lang="ja-JP" altLang="en-US" sz="2800" dirty="0" smtClean="0">
                <a:latin typeface="+mj-ea"/>
                <a:ea typeface="+mj-ea"/>
              </a:rPr>
              <a:t>理解できない会話</a:t>
            </a:r>
            <a:endParaRPr kumimoji="1" lang="ja-JP" altLang="en-US" sz="2800" dirty="0">
              <a:latin typeface="+mj-ea"/>
              <a:ea typeface="+mj-ea"/>
            </a:endParaRPr>
          </a:p>
        </p:txBody>
      </p:sp>
      <p:sp>
        <p:nvSpPr>
          <p:cNvPr id="15" name="テキスト ボックス 14"/>
          <p:cNvSpPr txBox="1"/>
          <p:nvPr/>
        </p:nvSpPr>
        <p:spPr>
          <a:xfrm rot="20885804">
            <a:off x="6531694" y="3373764"/>
            <a:ext cx="2339102" cy="523220"/>
          </a:xfrm>
          <a:prstGeom prst="rect">
            <a:avLst/>
          </a:prstGeom>
          <a:noFill/>
        </p:spPr>
        <p:txBody>
          <a:bodyPr wrap="none" rtlCol="0">
            <a:spAutoFit/>
          </a:bodyPr>
          <a:lstStyle/>
          <a:p>
            <a:r>
              <a:rPr kumimoji="1" lang="ja-JP" altLang="en-US" sz="2800" dirty="0" smtClean="0">
                <a:latin typeface="+mj-ea"/>
                <a:ea typeface="+mj-ea"/>
              </a:rPr>
              <a:t>不明瞭な指示</a:t>
            </a:r>
            <a:endParaRPr kumimoji="1" lang="ja-JP" altLang="en-US" sz="2800" dirty="0">
              <a:latin typeface="+mj-ea"/>
              <a:ea typeface="+mj-ea"/>
            </a:endParaRPr>
          </a:p>
        </p:txBody>
      </p:sp>
      <p:sp>
        <p:nvSpPr>
          <p:cNvPr id="16" name="テキスト ボックス 15"/>
          <p:cNvSpPr txBox="1"/>
          <p:nvPr/>
        </p:nvSpPr>
        <p:spPr>
          <a:xfrm>
            <a:off x="4283968" y="4444726"/>
            <a:ext cx="4438273" cy="1792585"/>
          </a:xfrm>
          <a:prstGeom prst="rect">
            <a:avLst/>
          </a:prstGeom>
          <a:noFill/>
        </p:spPr>
        <p:txBody>
          <a:bodyPr wrap="square" rtlCol="0" anchor="ctr">
            <a:noAutofit/>
          </a:bodyPr>
          <a:lstStyle/>
          <a:p>
            <a:r>
              <a:rPr kumimoji="1" lang="ja-JP" altLang="en-US" sz="2400" dirty="0" smtClean="0">
                <a:solidFill>
                  <a:srgbClr val="FF0000"/>
                </a:solidFill>
                <a:latin typeface="+mn-ea"/>
              </a:rPr>
              <a:t>　まだまだ、社会の発達障害に対する理解は不十分。そのため、本人へのアプローチだけではなく、家族や周囲の人々、社会への働きかけが、現状では不可欠。</a:t>
            </a:r>
            <a:endParaRPr kumimoji="1" lang="ja-JP" altLang="en-US" sz="2400" dirty="0">
              <a:solidFill>
                <a:srgbClr val="FF0000"/>
              </a:solidFill>
              <a:latin typeface="+mn-ea"/>
            </a:endParaRPr>
          </a:p>
        </p:txBody>
      </p:sp>
      <p:sp>
        <p:nvSpPr>
          <p:cNvPr id="17" name="タイトル 1"/>
          <p:cNvSpPr txBox="1">
            <a:spLocks/>
          </p:cNvSpPr>
          <p:nvPr/>
        </p:nvSpPr>
        <p:spPr>
          <a:xfrm>
            <a:off x="611188" y="1"/>
            <a:ext cx="8187372" cy="883220"/>
          </a:xfrm>
          <a:prstGeom prst="rect">
            <a:avLst/>
          </a:prstGeom>
        </p:spPr>
        <p:txBody>
          <a:bodyPr anchor="ctr"/>
          <a:lstStyle/>
          <a:p>
            <a:pPr>
              <a:defRPr/>
            </a:pPr>
            <a:r>
              <a:rPr lang="ja-JP" altLang="en-US" sz="3600" dirty="0" smtClean="0">
                <a:solidFill>
                  <a:srgbClr val="00B0F0"/>
                </a:solidFill>
                <a:latin typeface="+mj-ea"/>
                <a:ea typeface="+mj-ea"/>
                <a:cs typeface="+mj-cs"/>
              </a:rPr>
              <a:t>本人だけでなく、周囲へのアプローチも！</a:t>
            </a:r>
            <a:endParaRPr lang="ja-JP" altLang="en-US" sz="3600" dirty="0">
              <a:solidFill>
                <a:srgbClr val="00B0F0"/>
              </a:solidFill>
              <a:latin typeface="+mj-ea"/>
              <a:ea typeface="+mj-ea"/>
              <a:cs typeface="+mj-cs"/>
            </a:endParaRPr>
          </a:p>
        </p:txBody>
      </p:sp>
      <p:sp>
        <p:nvSpPr>
          <p:cNvPr id="19" name="十字形 18"/>
          <p:cNvSpPr/>
          <p:nvPr/>
        </p:nvSpPr>
        <p:spPr>
          <a:xfrm rot="2711087">
            <a:off x="1192739" y="1489900"/>
            <a:ext cx="720080" cy="720080"/>
          </a:xfrm>
          <a:prstGeom prst="plus">
            <a:avLst>
              <a:gd name="adj" fmla="val 34854"/>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0" name="十字形 19"/>
          <p:cNvSpPr/>
          <p:nvPr/>
        </p:nvSpPr>
        <p:spPr>
          <a:xfrm rot="2711087">
            <a:off x="3641011" y="1274669"/>
            <a:ext cx="720080" cy="720080"/>
          </a:xfrm>
          <a:prstGeom prst="plus">
            <a:avLst>
              <a:gd name="adj" fmla="val 34854"/>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1" name="十字形 20"/>
          <p:cNvSpPr/>
          <p:nvPr/>
        </p:nvSpPr>
        <p:spPr>
          <a:xfrm rot="2711087">
            <a:off x="6377314" y="1274669"/>
            <a:ext cx="720080" cy="720080"/>
          </a:xfrm>
          <a:prstGeom prst="plus">
            <a:avLst>
              <a:gd name="adj" fmla="val 34854"/>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2" name="十字形 21"/>
          <p:cNvSpPr/>
          <p:nvPr/>
        </p:nvSpPr>
        <p:spPr>
          <a:xfrm rot="2711087">
            <a:off x="7313420" y="3290099"/>
            <a:ext cx="720080" cy="720080"/>
          </a:xfrm>
          <a:prstGeom prst="plus">
            <a:avLst>
              <a:gd name="adj" fmla="val 34854"/>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3" name="テキスト ボックス 22"/>
          <p:cNvSpPr txBox="1"/>
          <p:nvPr/>
        </p:nvSpPr>
        <p:spPr>
          <a:xfrm>
            <a:off x="900281" y="3484869"/>
            <a:ext cx="4801314" cy="830997"/>
          </a:xfrm>
          <a:prstGeom prst="rect">
            <a:avLst/>
          </a:prstGeom>
          <a:solidFill>
            <a:schemeClr val="bg1"/>
          </a:solidFill>
          <a:ln>
            <a:solidFill>
              <a:srgbClr val="FF0000"/>
            </a:solidFill>
          </a:ln>
        </p:spPr>
        <p:txBody>
          <a:bodyPr wrap="none" rtlCol="0">
            <a:spAutoFit/>
          </a:bodyPr>
          <a:lstStyle/>
          <a:p>
            <a:r>
              <a:rPr kumimoji="1" lang="ja-JP" altLang="en-US" sz="2400" dirty="0" smtClean="0">
                <a:latin typeface="+mj-ea"/>
                <a:ea typeface="+mj-ea"/>
              </a:rPr>
              <a:t>さまざまなストレスへの対処は、</a:t>
            </a:r>
            <a:endParaRPr kumimoji="1" lang="en-US" altLang="ja-JP" sz="2400" dirty="0" smtClean="0">
              <a:latin typeface="+mj-ea"/>
              <a:ea typeface="+mj-ea"/>
            </a:endParaRPr>
          </a:p>
          <a:p>
            <a:r>
              <a:rPr lang="ja-JP" altLang="en-US" sz="2400" dirty="0" smtClean="0">
                <a:latin typeface="+mj-ea"/>
                <a:ea typeface="+mj-ea"/>
              </a:rPr>
              <a:t>本人の努力だけではむずかしい。</a:t>
            </a:r>
            <a:endParaRPr kumimoji="1" lang="ja-JP" altLang="en-US" sz="2400" dirty="0">
              <a:latin typeface="+mj-ea"/>
              <a:ea typeface="+mj-ea"/>
            </a:endParaRPr>
          </a:p>
        </p:txBody>
      </p:sp>
    </p:spTree>
    <p:extLst>
      <p:ext uri="{BB962C8B-B14F-4D97-AF65-F5344CB8AC3E}">
        <p14:creationId xmlns:p14="http://schemas.microsoft.com/office/powerpoint/2010/main" val="221064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500"/>
                                        <p:tgtEl>
                                          <p:spTgt spid="2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animBg="1"/>
      <p:bldP spid="21" grpId="0" animBg="1"/>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506686" y="-32324"/>
            <a:ext cx="7753394" cy="1013052"/>
          </a:xfrm>
          <a:prstGeom prst="rect">
            <a:avLst/>
          </a:prstGeom>
        </p:spPr>
        <p:txBody>
          <a:bodyPr anchor="ctr"/>
          <a:lstStyle/>
          <a:p>
            <a:pPr fontAlgn="auto">
              <a:spcBef>
                <a:spcPts val="0"/>
              </a:spcBef>
              <a:spcAft>
                <a:spcPts val="0"/>
              </a:spcAft>
              <a:defRPr/>
            </a:pPr>
            <a:r>
              <a:rPr lang="ja-JP" altLang="en-US" sz="4000" dirty="0" smtClean="0">
                <a:solidFill>
                  <a:srgbClr val="00B0F0"/>
                </a:solidFill>
                <a:latin typeface="+mj-ea"/>
                <a:ea typeface="+mj-ea"/>
                <a:cs typeface="+mj-cs"/>
              </a:rPr>
              <a:t>自閉スペクトラム症の</a:t>
            </a:r>
            <a:r>
              <a:rPr lang="ja-JP" altLang="en-US" sz="4000" dirty="0">
                <a:solidFill>
                  <a:srgbClr val="00B0F0"/>
                </a:solidFill>
                <a:latin typeface="+mj-ea"/>
                <a:ea typeface="+mj-ea"/>
                <a:cs typeface="+mj-cs"/>
              </a:rPr>
              <a:t>症状①－１</a:t>
            </a:r>
          </a:p>
        </p:txBody>
      </p:sp>
      <p:pic>
        <p:nvPicPr>
          <p:cNvPr id="19461" name="Picture 13" descr="CST026"/>
          <p:cNvPicPr>
            <a:picLocks noChangeAspect="1" noChangeArrowheads="1"/>
          </p:cNvPicPr>
          <p:nvPr/>
        </p:nvPicPr>
        <p:blipFill>
          <a:blip r:embed="rId3" cstate="print"/>
          <a:srcRect/>
          <a:stretch>
            <a:fillRect/>
          </a:stretch>
        </p:blipFill>
        <p:spPr bwMode="auto">
          <a:xfrm>
            <a:off x="7308305" y="1422932"/>
            <a:ext cx="1584176" cy="1862201"/>
          </a:xfrm>
          <a:prstGeom prst="rect">
            <a:avLst/>
          </a:prstGeom>
          <a:noFill/>
          <a:ln w="9525">
            <a:noFill/>
            <a:miter lim="800000"/>
            <a:headEnd/>
            <a:tailEnd/>
          </a:ln>
        </p:spPr>
      </p:pic>
      <p:graphicFrame>
        <p:nvGraphicFramePr>
          <p:cNvPr id="14" name="表 13"/>
          <p:cNvGraphicFramePr>
            <a:graphicFrameLocks noGrp="1"/>
          </p:cNvGraphicFramePr>
          <p:nvPr>
            <p:extLst/>
          </p:nvPr>
        </p:nvGraphicFramePr>
        <p:xfrm>
          <a:off x="488565" y="1341380"/>
          <a:ext cx="4032448" cy="5303520"/>
        </p:xfrm>
        <a:graphic>
          <a:graphicData uri="http://schemas.openxmlformats.org/drawingml/2006/table">
            <a:tbl>
              <a:tblPr firstRow="1" bandRow="1">
                <a:tableStyleId>{F5AB1C69-6EDB-4FF4-983F-18BD219EF322}</a:tableStyleId>
              </a:tblPr>
              <a:tblGrid>
                <a:gridCol w="337831"/>
                <a:gridCol w="291938"/>
                <a:gridCol w="3402679"/>
              </a:tblGrid>
              <a:tr h="370840">
                <a:tc>
                  <a:txBody>
                    <a:bodyPr/>
                    <a:lstStyle/>
                    <a:p>
                      <a:pPr algn="ctr"/>
                      <a:r>
                        <a:rPr kumimoji="1" lang="ja-JP" altLang="en-US" sz="2400" dirty="0" smtClean="0">
                          <a:solidFill>
                            <a:schemeClr val="bg1"/>
                          </a:solidFill>
                        </a:rPr>
                        <a:t>１</a:t>
                      </a:r>
                      <a:endParaRPr kumimoji="1" lang="ja-JP" altLang="en-US" sz="2400" dirty="0">
                        <a:solidFill>
                          <a:schemeClr val="bg1"/>
                        </a:solidFill>
                      </a:endParaRPr>
                    </a:p>
                  </a:txBody>
                  <a:tcPr>
                    <a:solidFill>
                      <a:schemeClr val="accent3">
                        <a:lumMod val="75000"/>
                      </a:schemeClr>
                    </a:solidFill>
                  </a:tcPr>
                </a:tc>
                <a:tc gridSpan="2">
                  <a:txBody>
                    <a:bodyPr/>
                    <a:lstStyle/>
                    <a:p>
                      <a:r>
                        <a:rPr kumimoji="1" lang="ja-JP" altLang="en-US" sz="2400" dirty="0" smtClean="0">
                          <a:solidFill>
                            <a:schemeClr val="bg1"/>
                          </a:solidFill>
                        </a:rPr>
                        <a:t>知覚過敏</a:t>
                      </a:r>
                      <a:endParaRPr kumimoji="1" lang="ja-JP" altLang="en-US" sz="2400" dirty="0">
                        <a:solidFill>
                          <a:schemeClr val="bg1"/>
                        </a:solidFill>
                      </a:endParaRPr>
                    </a:p>
                  </a:txBody>
                  <a:tcPr>
                    <a:solidFill>
                      <a:schemeClr val="accent3">
                        <a:lumMod val="75000"/>
                      </a:schemeClr>
                    </a:solidFill>
                  </a:tcPr>
                </a:tc>
                <a:tc hMerge="1">
                  <a:txBody>
                    <a:bodyPr/>
                    <a:lstStyle/>
                    <a:p>
                      <a:endParaRPr kumimoji="1" lang="ja-JP" altLang="en-US"/>
                    </a:p>
                  </a:txBody>
                  <a:tcPr/>
                </a:tc>
              </a:tr>
              <a:tr h="370840">
                <a:tc gridSpan="3">
                  <a:txBody>
                    <a:bodyPr/>
                    <a:lstStyle/>
                    <a:p>
                      <a:r>
                        <a:rPr kumimoji="1" lang="ja-JP" altLang="en-US" sz="2400" dirty="0" smtClean="0">
                          <a:solidFill>
                            <a:schemeClr val="tx1"/>
                          </a:solidFill>
                        </a:rPr>
                        <a:t>　知覚過敏は、ストレスが高くなると、より過敏性が高まり、悪循環にはいってくる。</a:t>
                      </a:r>
                      <a:endParaRPr kumimoji="1" lang="ja-JP" altLang="en-US" sz="2400" dirty="0">
                        <a:solidFill>
                          <a:schemeClr val="tx1"/>
                        </a:solidFill>
                      </a:endParaRPr>
                    </a:p>
                  </a:txBody>
                  <a:tcPr/>
                </a:tc>
                <a:tc hMerge="1">
                  <a:txBody>
                    <a:bodyPr/>
                    <a:lstStyle/>
                    <a:p>
                      <a:endParaRPr kumimoji="1" lang="ja-JP" altLang="en-US" sz="2000" dirty="0">
                        <a:solidFill>
                          <a:schemeClr val="tx1"/>
                        </a:solidFill>
                      </a:endParaRPr>
                    </a:p>
                  </a:txBody>
                  <a:tcPr/>
                </a:tc>
                <a:tc hMerge="1">
                  <a:txBody>
                    <a:bodyPr/>
                    <a:lstStyle/>
                    <a:p>
                      <a:endParaRPr kumimoji="1" lang="ja-JP" altLang="en-US"/>
                    </a:p>
                  </a:txBody>
                  <a:tcPr/>
                </a:tc>
              </a:tr>
              <a:tr h="370840">
                <a:tc>
                  <a:txBody>
                    <a:bodyPr/>
                    <a:lstStyle/>
                    <a:p>
                      <a:endParaRPr kumimoji="1" lang="ja-JP" altLang="en-US" sz="2400" dirty="0">
                        <a:solidFill>
                          <a:schemeClr val="tx1"/>
                        </a:solidFill>
                      </a:endParaRPr>
                    </a:p>
                  </a:txBody>
                  <a:tcPr/>
                </a:tc>
                <a:tc gridSpan="2">
                  <a:txBody>
                    <a:bodyPr/>
                    <a:lstStyle/>
                    <a:p>
                      <a:r>
                        <a:rPr kumimoji="1" lang="ja-JP" altLang="en-US" sz="2400" dirty="0" smtClean="0">
                          <a:solidFill>
                            <a:schemeClr val="tx1"/>
                          </a:solidFill>
                        </a:rPr>
                        <a:t>聴覚過敏</a:t>
                      </a:r>
                      <a:endParaRPr kumimoji="1" lang="ja-JP" altLang="en-US" sz="2400" dirty="0">
                        <a:solidFill>
                          <a:schemeClr val="tx1"/>
                        </a:solidFill>
                      </a:endParaRPr>
                    </a:p>
                  </a:txBody>
                  <a:tcPr/>
                </a:tc>
                <a:tc hMerge="1">
                  <a:txBody>
                    <a:bodyPr/>
                    <a:lstStyle/>
                    <a:p>
                      <a:endParaRPr kumimoji="1" lang="ja-JP" altLang="en-US"/>
                    </a:p>
                  </a:txBody>
                  <a:tcPr/>
                </a:tc>
              </a:tr>
              <a:tr h="370840">
                <a:tc>
                  <a:txBody>
                    <a:bodyPr/>
                    <a:lstStyle/>
                    <a:p>
                      <a:endParaRPr kumimoji="1" lang="ja-JP" altLang="en-US" sz="2400" dirty="0">
                        <a:solidFill>
                          <a:schemeClr val="tx1"/>
                        </a:solidFill>
                      </a:endParaRPr>
                    </a:p>
                  </a:txBody>
                  <a:tcPr/>
                </a:tc>
                <a:tc>
                  <a:txBody>
                    <a:bodyPr/>
                    <a:lstStyle/>
                    <a:p>
                      <a:endParaRPr kumimoji="1" lang="ja-JP" altLang="en-US" sz="2400" dirty="0">
                        <a:solidFill>
                          <a:schemeClr val="tx1"/>
                        </a:solidFill>
                      </a:endParaRPr>
                    </a:p>
                  </a:txBody>
                  <a:tcPr/>
                </a:tc>
                <a:tc>
                  <a:txBody>
                    <a:bodyPr/>
                    <a:lstStyle/>
                    <a:p>
                      <a:r>
                        <a:rPr kumimoji="1" lang="ja-JP" altLang="en-US" sz="2400" dirty="0" smtClean="0">
                          <a:solidFill>
                            <a:schemeClr val="tx1"/>
                          </a:solidFill>
                        </a:rPr>
                        <a:t>音がよく聞こえる</a:t>
                      </a:r>
                      <a:endParaRPr kumimoji="1" lang="ja-JP" altLang="en-US" sz="2400" dirty="0">
                        <a:solidFill>
                          <a:schemeClr val="tx1"/>
                        </a:solidFill>
                      </a:endParaRPr>
                    </a:p>
                  </a:txBody>
                  <a:tcPr/>
                </a:tc>
              </a:tr>
              <a:tr h="370840">
                <a:tc>
                  <a:txBody>
                    <a:bodyPr/>
                    <a:lstStyle/>
                    <a:p>
                      <a:endParaRPr kumimoji="1" lang="ja-JP" altLang="en-US" sz="2400" dirty="0">
                        <a:solidFill>
                          <a:schemeClr val="tx1"/>
                        </a:solidFill>
                      </a:endParaRPr>
                    </a:p>
                  </a:txBody>
                  <a:tcPr/>
                </a:tc>
                <a:tc>
                  <a:txBody>
                    <a:bodyPr/>
                    <a:lstStyle/>
                    <a:p>
                      <a:endParaRPr kumimoji="1" lang="ja-JP" altLang="en-US" sz="2400" dirty="0">
                        <a:solidFill>
                          <a:schemeClr val="tx1"/>
                        </a:solidFill>
                      </a:endParaRPr>
                    </a:p>
                  </a:txBody>
                  <a:tcPr/>
                </a:tc>
                <a:tc>
                  <a:txBody>
                    <a:bodyPr/>
                    <a:lstStyle/>
                    <a:p>
                      <a:r>
                        <a:rPr kumimoji="1" lang="ja-JP" altLang="en-US" sz="2400" dirty="0" smtClean="0">
                          <a:solidFill>
                            <a:schemeClr val="tx1"/>
                          </a:solidFill>
                        </a:rPr>
                        <a:t>音の選択ができない</a:t>
                      </a:r>
                      <a:endParaRPr kumimoji="1" lang="ja-JP" altLang="en-US" sz="2400" dirty="0">
                        <a:solidFill>
                          <a:schemeClr val="tx1"/>
                        </a:solidFill>
                      </a:endParaRPr>
                    </a:p>
                  </a:txBody>
                  <a:tcPr/>
                </a:tc>
              </a:tr>
              <a:tr h="370840">
                <a:tc>
                  <a:txBody>
                    <a:bodyPr/>
                    <a:lstStyle/>
                    <a:p>
                      <a:endParaRPr kumimoji="1" lang="ja-JP" altLang="en-US" sz="2400" dirty="0">
                        <a:solidFill>
                          <a:schemeClr val="tx1"/>
                        </a:solidFill>
                      </a:endParaRPr>
                    </a:p>
                  </a:txBody>
                  <a:tcPr/>
                </a:tc>
                <a:tc>
                  <a:txBody>
                    <a:bodyPr/>
                    <a:lstStyle/>
                    <a:p>
                      <a:endParaRPr kumimoji="1" lang="ja-JP" altLang="en-US" sz="2400" dirty="0">
                        <a:solidFill>
                          <a:schemeClr val="tx1"/>
                        </a:solidFill>
                      </a:endParaRPr>
                    </a:p>
                  </a:txBody>
                  <a:tcPr/>
                </a:tc>
                <a:tc>
                  <a:txBody>
                    <a:bodyPr/>
                    <a:lstStyle/>
                    <a:p>
                      <a:r>
                        <a:rPr kumimoji="1" lang="ja-JP" altLang="en-US" sz="2400" dirty="0" smtClean="0">
                          <a:solidFill>
                            <a:schemeClr val="tx1"/>
                          </a:solidFill>
                        </a:rPr>
                        <a:t>記憶がよい（理解は？）</a:t>
                      </a:r>
                      <a:endParaRPr kumimoji="1" lang="ja-JP" altLang="en-US" sz="2400" dirty="0">
                        <a:solidFill>
                          <a:schemeClr val="tx1"/>
                        </a:solidFill>
                      </a:endParaRPr>
                    </a:p>
                  </a:txBody>
                  <a:tcPr/>
                </a:tc>
              </a:tr>
              <a:tr h="370840">
                <a:tc>
                  <a:txBody>
                    <a:bodyPr/>
                    <a:lstStyle/>
                    <a:p>
                      <a:endParaRPr kumimoji="1" lang="ja-JP" altLang="en-US" sz="2400" dirty="0">
                        <a:solidFill>
                          <a:schemeClr val="tx1"/>
                        </a:solidFill>
                      </a:endParaRPr>
                    </a:p>
                  </a:txBody>
                  <a:tcPr/>
                </a:tc>
                <a:tc gridSpan="2">
                  <a:txBody>
                    <a:bodyPr/>
                    <a:lstStyle/>
                    <a:p>
                      <a:r>
                        <a:rPr kumimoji="1" lang="ja-JP" altLang="en-US" sz="2400" dirty="0" smtClean="0">
                          <a:solidFill>
                            <a:schemeClr val="tx1"/>
                          </a:solidFill>
                        </a:rPr>
                        <a:t>視覚過敏</a:t>
                      </a:r>
                      <a:endParaRPr kumimoji="1" lang="ja-JP" altLang="en-US" sz="2400" dirty="0">
                        <a:solidFill>
                          <a:schemeClr val="tx1"/>
                        </a:solidFill>
                      </a:endParaRPr>
                    </a:p>
                  </a:txBody>
                  <a:tcPr/>
                </a:tc>
                <a:tc hMerge="1">
                  <a:txBody>
                    <a:bodyPr/>
                    <a:lstStyle/>
                    <a:p>
                      <a:endParaRPr kumimoji="1" lang="ja-JP" altLang="en-US"/>
                    </a:p>
                  </a:txBody>
                  <a:tcPr/>
                </a:tc>
              </a:tr>
              <a:tr h="370840">
                <a:tc>
                  <a:txBody>
                    <a:bodyPr/>
                    <a:lstStyle/>
                    <a:p>
                      <a:endParaRPr kumimoji="1" lang="ja-JP" altLang="en-US" sz="2400" dirty="0">
                        <a:solidFill>
                          <a:schemeClr val="tx1"/>
                        </a:solidFill>
                      </a:endParaRPr>
                    </a:p>
                  </a:txBody>
                  <a:tcPr/>
                </a:tc>
                <a:tc>
                  <a:txBody>
                    <a:bodyPr/>
                    <a:lstStyle/>
                    <a:p>
                      <a:endParaRPr kumimoji="1" lang="ja-JP" altLang="en-US" sz="2400" dirty="0">
                        <a:solidFill>
                          <a:schemeClr val="tx1"/>
                        </a:solidFill>
                      </a:endParaRPr>
                    </a:p>
                  </a:txBody>
                  <a:tcPr/>
                </a:tc>
                <a:tc>
                  <a:txBody>
                    <a:bodyPr/>
                    <a:lstStyle/>
                    <a:p>
                      <a:r>
                        <a:rPr kumimoji="1" lang="ja-JP" altLang="en-US" sz="2400" dirty="0" smtClean="0">
                          <a:solidFill>
                            <a:schemeClr val="tx1"/>
                          </a:solidFill>
                        </a:rPr>
                        <a:t>記憶・理解がよい</a:t>
                      </a:r>
                      <a:endParaRPr kumimoji="1" lang="ja-JP" altLang="en-US" sz="2400" dirty="0">
                        <a:solidFill>
                          <a:schemeClr val="tx1"/>
                        </a:solidFill>
                      </a:endParaRPr>
                    </a:p>
                  </a:txBody>
                  <a:tcPr/>
                </a:tc>
              </a:tr>
              <a:tr h="370840">
                <a:tc>
                  <a:txBody>
                    <a:bodyPr/>
                    <a:lstStyle/>
                    <a:p>
                      <a:endParaRPr kumimoji="1" lang="ja-JP" altLang="en-US" sz="2400" dirty="0">
                        <a:solidFill>
                          <a:schemeClr val="tx1"/>
                        </a:solidFill>
                      </a:endParaRPr>
                    </a:p>
                  </a:txBody>
                  <a:tcPr/>
                </a:tc>
                <a:tc>
                  <a:txBody>
                    <a:bodyPr/>
                    <a:lstStyle/>
                    <a:p>
                      <a:endParaRPr kumimoji="1" lang="ja-JP" altLang="en-US" sz="2400" dirty="0">
                        <a:solidFill>
                          <a:schemeClr val="tx1"/>
                        </a:solidFill>
                      </a:endParaRPr>
                    </a:p>
                  </a:txBody>
                  <a:tcPr/>
                </a:tc>
                <a:tc>
                  <a:txBody>
                    <a:bodyPr/>
                    <a:lstStyle/>
                    <a:p>
                      <a:r>
                        <a:rPr kumimoji="1" lang="ja-JP" altLang="en-US" sz="2400" dirty="0" smtClean="0">
                          <a:solidFill>
                            <a:schemeClr val="tx1"/>
                          </a:solidFill>
                        </a:rPr>
                        <a:t>時に視線恐怖など</a:t>
                      </a:r>
                      <a:endParaRPr kumimoji="1" lang="ja-JP" altLang="en-US" sz="2400" dirty="0">
                        <a:solidFill>
                          <a:schemeClr val="tx1"/>
                        </a:solidFill>
                      </a:endParaRPr>
                    </a:p>
                  </a:txBody>
                  <a:tcPr/>
                </a:tc>
              </a:tr>
              <a:tr h="370840">
                <a:tc>
                  <a:txBody>
                    <a:bodyPr/>
                    <a:lstStyle/>
                    <a:p>
                      <a:endParaRPr kumimoji="1" lang="ja-JP" altLang="en-US" sz="2400" dirty="0">
                        <a:solidFill>
                          <a:schemeClr val="tx1"/>
                        </a:solidFill>
                      </a:endParaRPr>
                    </a:p>
                  </a:txBody>
                  <a:tcPr/>
                </a:tc>
                <a:tc gridSpan="2">
                  <a:txBody>
                    <a:bodyPr/>
                    <a:lstStyle/>
                    <a:p>
                      <a:r>
                        <a:rPr kumimoji="1" lang="ja-JP" altLang="en-US" sz="2400" dirty="0" smtClean="0">
                          <a:solidFill>
                            <a:schemeClr val="tx1"/>
                          </a:solidFill>
                        </a:rPr>
                        <a:t>嗅覚・味覚・触覚など</a:t>
                      </a:r>
                      <a:endParaRPr kumimoji="1" lang="ja-JP" altLang="en-US" sz="2400" dirty="0">
                        <a:solidFill>
                          <a:schemeClr val="tx1"/>
                        </a:solidFill>
                      </a:endParaRPr>
                    </a:p>
                  </a:txBody>
                  <a:tcPr/>
                </a:tc>
                <a:tc hMerge="1">
                  <a:txBody>
                    <a:bodyPr/>
                    <a:lstStyle/>
                    <a:p>
                      <a:endParaRPr kumimoji="1" lang="ja-JP" altLang="en-US"/>
                    </a:p>
                  </a:txBody>
                  <a:tcPr/>
                </a:tc>
              </a:tr>
            </a:tbl>
          </a:graphicData>
        </a:graphic>
      </p:graphicFrame>
      <p:sp>
        <p:nvSpPr>
          <p:cNvPr id="19" name="正方形/長方形 18"/>
          <p:cNvSpPr/>
          <p:nvPr/>
        </p:nvSpPr>
        <p:spPr>
          <a:xfrm>
            <a:off x="5652120" y="4869160"/>
            <a:ext cx="2519363" cy="431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srgbClr val="FF0000"/>
                </a:solidFill>
              </a:rPr>
              <a:t>タイムスリップ</a:t>
            </a:r>
          </a:p>
        </p:txBody>
      </p:sp>
      <p:cxnSp>
        <p:nvCxnSpPr>
          <p:cNvPr id="21" name="直線矢印コネクタ 20"/>
          <p:cNvCxnSpPr>
            <a:endCxn id="19" idx="1"/>
          </p:cNvCxnSpPr>
          <p:nvPr/>
        </p:nvCxnSpPr>
        <p:spPr>
          <a:xfrm flipV="1">
            <a:off x="3275857" y="5085060"/>
            <a:ext cx="2376263" cy="1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572000" y="2780928"/>
            <a:ext cx="4032448" cy="1631216"/>
          </a:xfrm>
          <a:prstGeom prst="rect">
            <a:avLst/>
          </a:prstGeom>
          <a:noFill/>
        </p:spPr>
        <p:txBody>
          <a:bodyPr wrap="square" rtlCol="0">
            <a:spAutoFit/>
          </a:bodyPr>
          <a:lstStyle/>
          <a:p>
            <a:r>
              <a:rPr kumimoji="1" lang="ja-JP" altLang="en-US" sz="2000" dirty="0" smtClean="0">
                <a:latin typeface="+mn-ea"/>
              </a:rPr>
              <a:t>・騒がしいところが苦痛</a:t>
            </a:r>
            <a:endParaRPr kumimoji="1" lang="en-US" altLang="ja-JP" sz="2000" dirty="0" smtClean="0">
              <a:latin typeface="+mn-ea"/>
            </a:endParaRPr>
          </a:p>
          <a:p>
            <a:r>
              <a:rPr lang="ja-JP" altLang="en-US" sz="2000" dirty="0" smtClean="0">
                <a:latin typeface="+mn-ea"/>
              </a:rPr>
              <a:t>・特定の音が苦手</a:t>
            </a:r>
            <a:endParaRPr lang="en-US" altLang="ja-JP" sz="2000" dirty="0" smtClean="0">
              <a:latin typeface="+mn-ea"/>
            </a:endParaRPr>
          </a:p>
          <a:p>
            <a:r>
              <a:rPr kumimoji="1" lang="ja-JP" altLang="en-US" sz="2000" dirty="0" smtClean="0">
                <a:latin typeface="+mn-ea"/>
              </a:rPr>
              <a:t>　　高い音・叱る声</a:t>
            </a:r>
            <a:endParaRPr kumimoji="1" lang="en-US" altLang="ja-JP" sz="2000" dirty="0" smtClean="0">
              <a:latin typeface="+mn-ea"/>
            </a:endParaRPr>
          </a:p>
          <a:p>
            <a:r>
              <a:rPr lang="ja-JP" altLang="en-US" sz="2000" dirty="0" smtClean="0">
                <a:latin typeface="+mn-ea"/>
              </a:rPr>
              <a:t>　　恐怖感や嫌悪感を抱いている</a:t>
            </a:r>
            <a:endParaRPr lang="en-US" altLang="ja-JP" sz="2000" dirty="0" smtClean="0">
              <a:latin typeface="+mn-ea"/>
            </a:endParaRPr>
          </a:p>
          <a:p>
            <a:r>
              <a:rPr lang="ja-JP" altLang="en-US" sz="2000" dirty="0" smtClean="0">
                <a:latin typeface="+mn-ea"/>
              </a:rPr>
              <a:t>　　人の声や音に過敏になる。</a:t>
            </a:r>
            <a:endParaRPr kumimoji="1" lang="ja-JP" altLang="en-US" sz="2000" dirty="0">
              <a:latin typeface="+mn-ea"/>
            </a:endParaRPr>
          </a:p>
        </p:txBody>
      </p:sp>
      <p:sp>
        <p:nvSpPr>
          <p:cNvPr id="17" name="角丸四角形 16"/>
          <p:cNvSpPr/>
          <p:nvPr/>
        </p:nvSpPr>
        <p:spPr>
          <a:xfrm>
            <a:off x="4355976" y="5517232"/>
            <a:ext cx="4464496" cy="108012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　成人の場合</a:t>
            </a:r>
            <a:endParaRPr kumimoji="1" lang="en-US" altLang="ja-JP" sz="2000" dirty="0" smtClean="0">
              <a:solidFill>
                <a:schemeClr val="tx1"/>
              </a:solidFill>
            </a:endParaRPr>
          </a:p>
          <a:p>
            <a:r>
              <a:rPr lang="ja-JP" altLang="en-US" sz="2000" dirty="0" smtClean="0">
                <a:solidFill>
                  <a:schemeClr val="tx1"/>
                </a:solidFill>
              </a:rPr>
              <a:t>　　騒がしい所は、できるだけ避ける。</a:t>
            </a:r>
            <a:endParaRPr lang="en-US" altLang="ja-JP" sz="2000" dirty="0" smtClean="0">
              <a:solidFill>
                <a:schemeClr val="tx1"/>
              </a:solidFill>
            </a:endParaRPr>
          </a:p>
          <a:p>
            <a:r>
              <a:rPr lang="ja-JP" altLang="en-US" sz="2000" dirty="0" smtClean="0">
                <a:solidFill>
                  <a:schemeClr val="tx1"/>
                </a:solidFill>
              </a:rPr>
              <a:t>　　厳しい叱責などをしない。</a:t>
            </a:r>
            <a:endParaRPr kumimoji="1" lang="ja-JP" altLang="en-US" sz="2000" dirty="0">
              <a:solidFill>
                <a:schemeClr val="tx1"/>
              </a:solidFill>
            </a:endParaRPr>
          </a:p>
        </p:txBody>
      </p:sp>
    </p:spTree>
    <p:extLst>
      <p:ext uri="{BB962C8B-B14F-4D97-AF65-F5344CB8AC3E}">
        <p14:creationId xmlns:p14="http://schemas.microsoft.com/office/powerpoint/2010/main" val="15467337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nvPr>
        </p:nvGraphicFramePr>
        <p:xfrm>
          <a:off x="467544" y="1412776"/>
          <a:ext cx="5112568" cy="2194560"/>
        </p:xfrm>
        <a:graphic>
          <a:graphicData uri="http://schemas.openxmlformats.org/drawingml/2006/table">
            <a:tbl>
              <a:tblPr firstRow="1" bandRow="1">
                <a:tableStyleId>{00A15C55-8517-42AA-B614-E9B94910E393}</a:tableStyleId>
              </a:tblPr>
              <a:tblGrid>
                <a:gridCol w="428323"/>
                <a:gridCol w="4684245"/>
              </a:tblGrid>
              <a:tr h="128499">
                <a:tc>
                  <a:txBody>
                    <a:bodyPr/>
                    <a:lstStyle/>
                    <a:p>
                      <a:pPr algn="ctr"/>
                      <a:r>
                        <a:rPr kumimoji="1" lang="ja-JP" altLang="en-US" sz="2400" dirty="0" smtClean="0">
                          <a:solidFill>
                            <a:schemeClr val="bg1"/>
                          </a:solidFill>
                        </a:rPr>
                        <a:t>２</a:t>
                      </a:r>
                      <a:endParaRPr kumimoji="1" lang="ja-JP" altLang="en-US" sz="2400" dirty="0">
                        <a:solidFill>
                          <a:schemeClr val="bg1"/>
                        </a:solidFill>
                      </a:endParaRPr>
                    </a:p>
                  </a:txBody>
                  <a:tcPr>
                    <a:solidFill>
                      <a:schemeClr val="accent6">
                        <a:lumMod val="50000"/>
                      </a:schemeClr>
                    </a:solidFill>
                  </a:tcPr>
                </a:tc>
                <a:tc>
                  <a:txBody>
                    <a:bodyPr/>
                    <a:lstStyle/>
                    <a:p>
                      <a:r>
                        <a:rPr kumimoji="1" lang="ja-JP" altLang="en-US" sz="2400" dirty="0" smtClean="0">
                          <a:solidFill>
                            <a:schemeClr val="bg1"/>
                          </a:solidFill>
                        </a:rPr>
                        <a:t>抽象概念の困難</a:t>
                      </a:r>
                      <a:endParaRPr kumimoji="1" lang="ja-JP" altLang="en-US" sz="2400" dirty="0">
                        <a:solidFill>
                          <a:schemeClr val="bg1"/>
                        </a:solidFill>
                      </a:endParaRPr>
                    </a:p>
                  </a:txBody>
                  <a:tcPr>
                    <a:solidFill>
                      <a:schemeClr val="accent6">
                        <a:lumMod val="50000"/>
                      </a:schemeClr>
                    </a:solidFill>
                  </a:tcPr>
                </a:tc>
              </a:tr>
              <a:tr h="128499">
                <a:tc>
                  <a:txBody>
                    <a:bodyPr/>
                    <a:lstStyle/>
                    <a:p>
                      <a:pPr algn="ctr"/>
                      <a:endParaRPr kumimoji="1" lang="ja-JP" altLang="en-US" sz="2400" dirty="0">
                        <a:solidFill>
                          <a:schemeClr val="tx1"/>
                        </a:solidFill>
                      </a:endParaRPr>
                    </a:p>
                  </a:txBody>
                  <a:tcPr/>
                </a:tc>
                <a:tc>
                  <a:txBody>
                    <a:bodyPr/>
                    <a:lstStyle/>
                    <a:p>
                      <a:r>
                        <a:rPr lang="ja-JP" altLang="en-US" sz="2400" dirty="0" smtClean="0"/>
                        <a:t>代名詞（あれ、これ、それ）が苦手</a:t>
                      </a:r>
                      <a:endParaRPr kumimoji="1" lang="ja-JP" altLang="en-US" sz="2400" dirty="0">
                        <a:solidFill>
                          <a:schemeClr val="tx1"/>
                        </a:solidFill>
                      </a:endParaRPr>
                    </a:p>
                  </a:txBody>
                  <a:tcPr/>
                </a:tc>
              </a:tr>
              <a:tr h="128499">
                <a:tc>
                  <a:txBody>
                    <a:bodyPr/>
                    <a:lstStyle/>
                    <a:p>
                      <a:pPr algn="ctr"/>
                      <a:endParaRPr kumimoji="1" lang="ja-JP" altLang="en-US" sz="2400" dirty="0">
                        <a:solidFill>
                          <a:schemeClr val="tx1"/>
                        </a:solidFill>
                      </a:endParaRPr>
                    </a:p>
                  </a:txBody>
                  <a:tcPr/>
                </a:tc>
                <a:tc>
                  <a:txBody>
                    <a:bodyPr/>
                    <a:lstStyle/>
                    <a:p>
                      <a:r>
                        <a:rPr lang="ja-JP" altLang="en-US" sz="2400" dirty="0" smtClean="0"/>
                        <a:t>ことばの省略が分からない</a:t>
                      </a:r>
                    </a:p>
                  </a:txBody>
                  <a:tcPr/>
                </a:tc>
              </a:tr>
              <a:tr h="262475">
                <a:tc>
                  <a:txBody>
                    <a:bodyPr/>
                    <a:lstStyle/>
                    <a:p>
                      <a:pPr algn="ctr"/>
                      <a:endParaRPr kumimoji="1" lang="ja-JP" altLang="en-US" sz="2400" dirty="0">
                        <a:solidFill>
                          <a:schemeClr val="tx1"/>
                        </a:solidFill>
                      </a:endParaRPr>
                    </a:p>
                  </a:txBody>
                  <a:tcPr/>
                </a:tc>
                <a:tc>
                  <a:txBody>
                    <a:bodyPr/>
                    <a:lstStyle/>
                    <a:p>
                      <a:r>
                        <a:rPr lang="ja-JP" altLang="en-US" sz="2400" dirty="0" smtClean="0"/>
                        <a:t>曖昧な表現が苦手</a:t>
                      </a:r>
                      <a:endParaRPr lang="en-US" altLang="ja-JP" sz="2400" dirty="0" smtClean="0"/>
                    </a:p>
                    <a:p>
                      <a:r>
                        <a:rPr lang="ja-JP" altLang="en-US" sz="2400" dirty="0" smtClean="0"/>
                        <a:t>（だいたい、ほどほど）</a:t>
                      </a:r>
                      <a:endParaRPr kumimoji="1" lang="ja-JP" altLang="en-US" sz="2400" dirty="0">
                        <a:solidFill>
                          <a:schemeClr val="tx1"/>
                        </a:solidFill>
                      </a:endParaRPr>
                    </a:p>
                  </a:txBody>
                  <a:tcPr/>
                </a:tc>
              </a:tr>
            </a:tbl>
          </a:graphicData>
        </a:graphic>
      </p:graphicFrame>
      <p:sp>
        <p:nvSpPr>
          <p:cNvPr id="9" name="タイトル 1"/>
          <p:cNvSpPr txBox="1">
            <a:spLocks/>
          </p:cNvSpPr>
          <p:nvPr/>
        </p:nvSpPr>
        <p:spPr>
          <a:xfrm>
            <a:off x="468313" y="0"/>
            <a:ext cx="7848103" cy="908720"/>
          </a:xfrm>
          <a:prstGeom prst="rect">
            <a:avLst/>
          </a:prstGeom>
        </p:spPr>
        <p:txBody>
          <a:bodyPr anchor="ctr"/>
          <a:lstStyle/>
          <a:p>
            <a:pPr fontAlgn="auto">
              <a:spcBef>
                <a:spcPts val="0"/>
              </a:spcBef>
              <a:spcAft>
                <a:spcPts val="0"/>
              </a:spcAft>
              <a:defRPr/>
            </a:pPr>
            <a:r>
              <a:rPr lang="ja-JP" altLang="en-US" sz="4000" dirty="0" smtClean="0">
                <a:solidFill>
                  <a:srgbClr val="00B0F0"/>
                </a:solidFill>
                <a:latin typeface="+mj-ea"/>
                <a:ea typeface="+mj-ea"/>
                <a:cs typeface="+mj-cs"/>
              </a:rPr>
              <a:t>自閉スペクトラム症の症状①</a:t>
            </a:r>
            <a:r>
              <a:rPr lang="ja-JP" altLang="en-US" sz="4000" dirty="0">
                <a:solidFill>
                  <a:srgbClr val="00B0F0"/>
                </a:solidFill>
                <a:latin typeface="+mj-ea"/>
                <a:ea typeface="+mj-ea"/>
                <a:cs typeface="+mj-cs"/>
              </a:rPr>
              <a:t>－２</a:t>
            </a:r>
          </a:p>
        </p:txBody>
      </p:sp>
      <p:sp>
        <p:nvSpPr>
          <p:cNvPr id="7" name="テキスト ボックス 6"/>
          <p:cNvSpPr txBox="1"/>
          <p:nvPr/>
        </p:nvSpPr>
        <p:spPr>
          <a:xfrm>
            <a:off x="5625407" y="1299563"/>
            <a:ext cx="3528392" cy="3170099"/>
          </a:xfrm>
          <a:prstGeom prst="rect">
            <a:avLst/>
          </a:prstGeom>
          <a:noFill/>
        </p:spPr>
        <p:txBody>
          <a:bodyPr wrap="square" rtlCol="0">
            <a:spAutoFit/>
          </a:bodyPr>
          <a:lstStyle/>
          <a:p>
            <a:r>
              <a:rPr kumimoji="1" lang="ja-JP" altLang="en-US" sz="2000" dirty="0" smtClean="0">
                <a:latin typeface="+mn-ea"/>
              </a:rPr>
              <a:t>・代名詞（あれ、これ、それ）</a:t>
            </a:r>
            <a:endParaRPr kumimoji="1" lang="en-US" altLang="ja-JP" sz="2000" dirty="0" smtClean="0">
              <a:latin typeface="+mn-ea"/>
            </a:endParaRPr>
          </a:p>
          <a:p>
            <a:r>
              <a:rPr lang="ja-JP" altLang="en-US" sz="2000" dirty="0" smtClean="0">
                <a:latin typeface="+mn-ea"/>
              </a:rPr>
              <a:t>・形容詞（きれい、かわいい）</a:t>
            </a:r>
            <a:endParaRPr lang="en-US" altLang="ja-JP" sz="2000" dirty="0" smtClean="0">
              <a:latin typeface="+mn-ea"/>
            </a:endParaRPr>
          </a:p>
          <a:p>
            <a:r>
              <a:rPr kumimoji="1" lang="ja-JP" altLang="en-US" sz="2000" dirty="0" smtClean="0">
                <a:latin typeface="+mn-ea"/>
              </a:rPr>
              <a:t>・あいまいな表現（適当に）</a:t>
            </a:r>
            <a:endParaRPr kumimoji="1" lang="en-US" altLang="ja-JP" sz="2000" dirty="0" smtClean="0">
              <a:latin typeface="+mn-ea"/>
            </a:endParaRPr>
          </a:p>
          <a:p>
            <a:r>
              <a:rPr kumimoji="1" lang="ja-JP" altLang="en-US" sz="2000" dirty="0" smtClean="0">
                <a:latin typeface="+mn-ea"/>
              </a:rPr>
              <a:t>　などが、理解できない。</a:t>
            </a:r>
            <a:endParaRPr kumimoji="1" lang="en-US" altLang="ja-JP" sz="2000" dirty="0" smtClean="0">
              <a:latin typeface="+mn-ea"/>
            </a:endParaRPr>
          </a:p>
          <a:p>
            <a:endParaRPr lang="en-US" altLang="ja-JP" sz="2000" dirty="0" smtClean="0">
              <a:latin typeface="+mn-ea"/>
            </a:endParaRPr>
          </a:p>
          <a:p>
            <a:r>
              <a:rPr kumimoji="1" lang="ja-JP" altLang="en-US" sz="2000" dirty="0" smtClean="0">
                <a:latin typeface="+mn-ea"/>
              </a:rPr>
              <a:t>本人の反応→</a:t>
            </a:r>
            <a:endParaRPr kumimoji="1" lang="en-US" altLang="ja-JP" sz="2000" dirty="0" smtClean="0">
              <a:latin typeface="+mn-ea"/>
            </a:endParaRPr>
          </a:p>
          <a:p>
            <a:r>
              <a:rPr lang="ja-JP" altLang="en-US" sz="2000" dirty="0" smtClean="0">
                <a:latin typeface="+mn-ea"/>
              </a:rPr>
              <a:t>　　　視線が合わない</a:t>
            </a:r>
          </a:p>
          <a:p>
            <a:r>
              <a:rPr lang="ja-JP" altLang="en-US" sz="2000" dirty="0" smtClean="0">
                <a:latin typeface="+mn-ea"/>
              </a:rPr>
              <a:t>　　　目が泳いでいる</a:t>
            </a:r>
          </a:p>
          <a:p>
            <a:r>
              <a:rPr lang="ja-JP" altLang="en-US" sz="2000" dirty="0" smtClean="0">
                <a:latin typeface="+mn-ea"/>
              </a:rPr>
              <a:t>　　　固まっている</a:t>
            </a:r>
          </a:p>
          <a:p>
            <a:r>
              <a:rPr lang="ja-JP" altLang="en-US" sz="2000" dirty="0" smtClean="0">
                <a:latin typeface="+mn-ea"/>
              </a:rPr>
              <a:t>　　　フンフン言うだけ</a:t>
            </a:r>
            <a:endParaRPr kumimoji="1" lang="ja-JP" altLang="en-US" sz="2000" dirty="0">
              <a:latin typeface="+mn-ea"/>
            </a:endParaRPr>
          </a:p>
        </p:txBody>
      </p:sp>
      <p:sp>
        <p:nvSpPr>
          <p:cNvPr id="8" name="角丸四角形 7"/>
          <p:cNvSpPr/>
          <p:nvPr/>
        </p:nvSpPr>
        <p:spPr>
          <a:xfrm>
            <a:off x="1079612" y="4869160"/>
            <a:ext cx="7236804" cy="165618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成人の場合</a:t>
            </a:r>
            <a:endParaRPr kumimoji="1" lang="en-US" altLang="ja-JP" sz="2000" dirty="0" smtClean="0">
              <a:solidFill>
                <a:schemeClr val="tx1"/>
              </a:solidFill>
            </a:endParaRPr>
          </a:p>
          <a:p>
            <a:r>
              <a:rPr lang="ja-JP" altLang="en-US" sz="2000" dirty="0" smtClean="0">
                <a:solidFill>
                  <a:schemeClr val="tx1"/>
                </a:solidFill>
              </a:rPr>
              <a:t>　具体的に、丁寧な指示を行う。指示を行う人は、できる限り特定の人の方が良い。</a:t>
            </a:r>
            <a:endParaRPr lang="en-US" altLang="ja-JP" sz="2000" dirty="0" smtClean="0">
              <a:solidFill>
                <a:schemeClr val="tx1"/>
              </a:solidFill>
            </a:endParaRPr>
          </a:p>
          <a:p>
            <a:r>
              <a:rPr lang="ja-JP" altLang="en-US" sz="2000" dirty="0" smtClean="0">
                <a:solidFill>
                  <a:schemeClr val="tx1"/>
                </a:solidFill>
              </a:rPr>
              <a:t>　仕事の内容を、表示（絵や写真がある方が分かりやすい）しておき、新しい仕事については、一緒にするところから始める。</a:t>
            </a:r>
            <a:endParaRPr kumimoji="1" lang="ja-JP" altLang="en-US" sz="2000" dirty="0">
              <a:solidFill>
                <a:schemeClr val="tx1"/>
              </a:solidFill>
            </a:endParaRPr>
          </a:p>
        </p:txBody>
      </p:sp>
      <p:pic>
        <p:nvPicPr>
          <p:cNvPr id="22549" name="Picture 4" descr="CST028"/>
          <p:cNvPicPr>
            <a:picLocks noChangeAspect="1" noChangeArrowheads="1"/>
          </p:cNvPicPr>
          <p:nvPr/>
        </p:nvPicPr>
        <p:blipFill>
          <a:blip r:embed="rId3" cstate="print"/>
          <a:srcRect/>
          <a:stretch>
            <a:fillRect/>
          </a:stretch>
        </p:blipFill>
        <p:spPr bwMode="auto">
          <a:xfrm>
            <a:off x="4283968" y="2708920"/>
            <a:ext cx="1002308" cy="1949283"/>
          </a:xfrm>
          <a:prstGeom prst="rect">
            <a:avLst/>
          </a:prstGeom>
          <a:noFill/>
          <a:ln w="9525">
            <a:noFill/>
            <a:miter lim="800000"/>
            <a:headEnd/>
            <a:tailEnd/>
          </a:ln>
        </p:spPr>
      </p:pic>
    </p:spTree>
    <p:extLst>
      <p:ext uri="{BB962C8B-B14F-4D97-AF65-F5344CB8AC3E}">
        <p14:creationId xmlns:p14="http://schemas.microsoft.com/office/powerpoint/2010/main" val="36382976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68313" y="0"/>
            <a:ext cx="7354887" cy="908720"/>
          </a:xfrm>
          <a:prstGeom prst="rect">
            <a:avLst/>
          </a:prstGeom>
        </p:spPr>
        <p:txBody>
          <a:bodyPr anchor="ctr"/>
          <a:lstStyle/>
          <a:p>
            <a:pPr fontAlgn="auto">
              <a:spcBef>
                <a:spcPts val="0"/>
              </a:spcBef>
              <a:spcAft>
                <a:spcPts val="0"/>
              </a:spcAft>
              <a:defRPr/>
            </a:pPr>
            <a:r>
              <a:rPr lang="ja-JP" altLang="en-US" sz="4000" dirty="0" smtClean="0">
                <a:solidFill>
                  <a:srgbClr val="00B0F0"/>
                </a:solidFill>
                <a:latin typeface="+mj-ea"/>
                <a:ea typeface="+mj-ea"/>
                <a:cs typeface="+mj-cs"/>
              </a:rPr>
              <a:t>自閉スペクトラム症の</a:t>
            </a:r>
            <a:r>
              <a:rPr lang="ja-JP" altLang="en-US" sz="4000" dirty="0">
                <a:solidFill>
                  <a:srgbClr val="00B0F0"/>
                </a:solidFill>
                <a:latin typeface="+mj-ea"/>
                <a:ea typeface="+mj-ea"/>
                <a:cs typeface="+mj-cs"/>
              </a:rPr>
              <a:t>症状①－３</a:t>
            </a:r>
          </a:p>
        </p:txBody>
      </p:sp>
      <p:graphicFrame>
        <p:nvGraphicFramePr>
          <p:cNvPr id="18" name="表 17"/>
          <p:cNvGraphicFramePr>
            <a:graphicFrameLocks noGrp="1"/>
          </p:cNvGraphicFramePr>
          <p:nvPr>
            <p:extLst/>
          </p:nvPr>
        </p:nvGraphicFramePr>
        <p:xfrm>
          <a:off x="450659" y="1340768"/>
          <a:ext cx="4103811" cy="3108960"/>
        </p:xfrm>
        <a:graphic>
          <a:graphicData uri="http://schemas.openxmlformats.org/drawingml/2006/table">
            <a:tbl>
              <a:tblPr firstRow="1" bandRow="1">
                <a:tableStyleId>{5C22544A-7EE6-4342-B048-85BDC9FD1C3A}</a:tableStyleId>
              </a:tblPr>
              <a:tblGrid>
                <a:gridCol w="343810"/>
                <a:gridCol w="3760001"/>
              </a:tblGrid>
              <a:tr h="372485">
                <a:tc>
                  <a:txBody>
                    <a:bodyPr/>
                    <a:lstStyle/>
                    <a:p>
                      <a:pPr algn="ctr"/>
                      <a:r>
                        <a:rPr kumimoji="1" lang="ja-JP" altLang="en-US" sz="2400" dirty="0" smtClean="0">
                          <a:solidFill>
                            <a:schemeClr val="bg1"/>
                          </a:solidFill>
                        </a:rPr>
                        <a:t>３</a:t>
                      </a:r>
                      <a:endParaRPr kumimoji="1" lang="ja-JP" altLang="en-US" sz="2400" dirty="0">
                        <a:solidFill>
                          <a:schemeClr val="bg1"/>
                        </a:solidFill>
                      </a:endParaRPr>
                    </a:p>
                  </a:txBody>
                  <a:tcPr>
                    <a:solidFill>
                      <a:srgbClr val="7030A0"/>
                    </a:solidFill>
                  </a:tcPr>
                </a:tc>
                <a:tc>
                  <a:txBody>
                    <a:bodyPr/>
                    <a:lstStyle/>
                    <a:p>
                      <a:r>
                        <a:rPr kumimoji="1" lang="ja-JP" altLang="en-US" sz="2400" dirty="0" smtClean="0">
                          <a:solidFill>
                            <a:schemeClr val="bg1"/>
                          </a:solidFill>
                        </a:rPr>
                        <a:t>反復的で限定的な言動</a:t>
                      </a:r>
                      <a:endParaRPr kumimoji="1" lang="ja-JP" altLang="en-US" sz="2400" dirty="0">
                        <a:solidFill>
                          <a:schemeClr val="bg1"/>
                        </a:solidFill>
                      </a:endParaRPr>
                    </a:p>
                  </a:txBody>
                  <a:tcPr>
                    <a:solidFill>
                      <a:srgbClr val="7030A0"/>
                    </a:solidFill>
                  </a:tcPr>
                </a:tc>
              </a:tr>
              <a:tr h="372485">
                <a:tc>
                  <a:txBody>
                    <a:bodyPr/>
                    <a:lstStyle/>
                    <a:p>
                      <a:endParaRPr kumimoji="1" lang="ja-JP" altLang="en-US" sz="2400" dirty="0">
                        <a:solidFill>
                          <a:schemeClr val="tx1"/>
                        </a:solidFill>
                      </a:endParaRPr>
                    </a:p>
                  </a:txBody>
                  <a:tcPr/>
                </a:tc>
                <a:tc>
                  <a:txBody>
                    <a:bodyPr/>
                    <a:lstStyle/>
                    <a:p>
                      <a:r>
                        <a:rPr kumimoji="1" lang="ja-JP" altLang="en-US" sz="2400" dirty="0" smtClean="0">
                          <a:solidFill>
                            <a:schemeClr val="tx1"/>
                          </a:solidFill>
                        </a:rPr>
                        <a:t>興味の集中</a:t>
                      </a:r>
                      <a:endParaRPr kumimoji="1" lang="ja-JP" altLang="en-US" sz="2400" dirty="0">
                        <a:solidFill>
                          <a:schemeClr val="tx1"/>
                        </a:solidFill>
                      </a:endParaRPr>
                    </a:p>
                  </a:txBody>
                  <a:tcPr/>
                </a:tc>
              </a:tr>
              <a:tr h="372485">
                <a:tc>
                  <a:txBody>
                    <a:bodyPr/>
                    <a:lstStyle/>
                    <a:p>
                      <a:endParaRPr kumimoji="1" lang="ja-JP" altLang="en-US" sz="2400" dirty="0">
                        <a:solidFill>
                          <a:schemeClr val="tx1"/>
                        </a:solidFill>
                      </a:endParaRPr>
                    </a:p>
                  </a:txBody>
                  <a:tcPr/>
                </a:tc>
                <a:tc>
                  <a:txBody>
                    <a:bodyPr/>
                    <a:lstStyle/>
                    <a:p>
                      <a:r>
                        <a:rPr kumimoji="1" lang="ja-JP" altLang="en-US" sz="2400" dirty="0" smtClean="0">
                          <a:solidFill>
                            <a:schemeClr val="tx1"/>
                          </a:solidFill>
                        </a:rPr>
                        <a:t>一方的な講釈</a:t>
                      </a:r>
                      <a:endParaRPr kumimoji="1" lang="ja-JP" altLang="en-US" sz="2400" dirty="0">
                        <a:solidFill>
                          <a:schemeClr val="tx1"/>
                        </a:solidFill>
                      </a:endParaRPr>
                    </a:p>
                  </a:txBody>
                  <a:tcPr/>
                </a:tc>
              </a:tr>
              <a:tr h="670472">
                <a:tc>
                  <a:txBody>
                    <a:bodyPr/>
                    <a:lstStyle/>
                    <a:p>
                      <a:endParaRPr kumimoji="1" lang="ja-JP" altLang="en-US" sz="2400" dirty="0">
                        <a:solidFill>
                          <a:schemeClr val="tx1"/>
                        </a:solidFill>
                      </a:endParaRPr>
                    </a:p>
                  </a:txBody>
                  <a:tcPr/>
                </a:tc>
                <a:tc>
                  <a:txBody>
                    <a:bodyPr/>
                    <a:lstStyle/>
                    <a:p>
                      <a:r>
                        <a:rPr kumimoji="1" lang="ja-JP" altLang="en-US" sz="2400" dirty="0" smtClean="0">
                          <a:solidFill>
                            <a:schemeClr val="tx1"/>
                          </a:solidFill>
                        </a:rPr>
                        <a:t>こだわり</a:t>
                      </a:r>
                      <a:endParaRPr kumimoji="1" lang="en-US" altLang="ja-JP" sz="2400" dirty="0" smtClean="0">
                        <a:solidFill>
                          <a:schemeClr val="tx1"/>
                        </a:solidFill>
                      </a:endParaRPr>
                    </a:p>
                    <a:p>
                      <a:r>
                        <a:rPr kumimoji="1" lang="ja-JP" altLang="en-US" sz="2400" dirty="0" smtClean="0">
                          <a:solidFill>
                            <a:schemeClr val="tx1"/>
                          </a:solidFill>
                        </a:rPr>
                        <a:t>　　（手順、道順、趣味）</a:t>
                      </a:r>
                      <a:endParaRPr kumimoji="1" lang="ja-JP" altLang="en-US" sz="2400" dirty="0">
                        <a:solidFill>
                          <a:schemeClr val="tx1"/>
                        </a:solidFill>
                      </a:endParaRPr>
                    </a:p>
                  </a:txBody>
                  <a:tcPr/>
                </a:tc>
              </a:tr>
              <a:tr h="372485">
                <a:tc>
                  <a:txBody>
                    <a:bodyPr/>
                    <a:lstStyle/>
                    <a:p>
                      <a:endParaRPr kumimoji="1" lang="ja-JP" altLang="en-US" sz="2400" dirty="0">
                        <a:solidFill>
                          <a:schemeClr val="tx1"/>
                        </a:solidFill>
                      </a:endParaRPr>
                    </a:p>
                  </a:txBody>
                  <a:tcPr/>
                </a:tc>
                <a:tc>
                  <a:txBody>
                    <a:bodyPr/>
                    <a:lstStyle/>
                    <a:p>
                      <a:r>
                        <a:rPr kumimoji="1" lang="ja-JP" altLang="en-US" sz="2400" dirty="0" smtClean="0">
                          <a:solidFill>
                            <a:schemeClr val="tx1"/>
                          </a:solidFill>
                        </a:rPr>
                        <a:t>不潔恐怖</a:t>
                      </a:r>
                      <a:endParaRPr kumimoji="1" lang="ja-JP" altLang="en-US" sz="2400" dirty="0">
                        <a:solidFill>
                          <a:schemeClr val="tx1"/>
                        </a:solidFill>
                      </a:endParaRPr>
                    </a:p>
                  </a:txBody>
                  <a:tcPr/>
                </a:tc>
              </a:tr>
              <a:tr h="372485">
                <a:tc gridSpan="2">
                  <a:txBody>
                    <a:bodyPr/>
                    <a:lstStyle/>
                    <a:p>
                      <a:r>
                        <a:rPr kumimoji="1" lang="ja-JP" altLang="en-US" sz="2400" b="1" dirty="0" smtClean="0">
                          <a:solidFill>
                            <a:schemeClr val="tx1"/>
                          </a:solidFill>
                        </a:rPr>
                        <a:t>同時に２つのことができない</a:t>
                      </a:r>
                      <a:endParaRPr kumimoji="1" lang="ja-JP" altLang="en-US" sz="2400" b="1" dirty="0">
                        <a:solidFill>
                          <a:schemeClr val="tx1"/>
                        </a:solidFill>
                      </a:endParaRPr>
                    </a:p>
                  </a:txBody>
                  <a:tcPr/>
                </a:tc>
                <a:tc hMerge="1">
                  <a:txBody>
                    <a:bodyPr/>
                    <a:lstStyle/>
                    <a:p>
                      <a:endParaRPr kumimoji="1" lang="ja-JP" altLang="en-US" dirty="0">
                        <a:solidFill>
                          <a:schemeClr val="tx1"/>
                        </a:solidFill>
                      </a:endParaRPr>
                    </a:p>
                  </a:txBody>
                  <a:tcPr/>
                </a:tc>
              </a:tr>
            </a:tbl>
          </a:graphicData>
        </a:graphic>
      </p:graphicFrame>
      <p:pic>
        <p:nvPicPr>
          <p:cNvPr id="24603" name="Picture 1033" descr="SST148"/>
          <p:cNvPicPr>
            <a:picLocks noChangeAspect="1" noChangeArrowheads="1"/>
          </p:cNvPicPr>
          <p:nvPr/>
        </p:nvPicPr>
        <p:blipFill>
          <a:blip r:embed="rId3" cstate="print"/>
          <a:srcRect/>
          <a:stretch>
            <a:fillRect/>
          </a:stretch>
        </p:blipFill>
        <p:spPr bwMode="auto">
          <a:xfrm>
            <a:off x="4894860" y="1121602"/>
            <a:ext cx="1512168" cy="913706"/>
          </a:xfrm>
          <a:prstGeom prst="rect">
            <a:avLst/>
          </a:prstGeom>
          <a:noFill/>
          <a:ln w="9525">
            <a:noFill/>
            <a:miter lim="800000"/>
            <a:headEnd/>
            <a:tailEnd/>
          </a:ln>
        </p:spPr>
      </p:pic>
      <p:sp>
        <p:nvSpPr>
          <p:cNvPr id="7" name="テキスト ボックス 6"/>
          <p:cNvSpPr txBox="1"/>
          <p:nvPr/>
        </p:nvSpPr>
        <p:spPr>
          <a:xfrm>
            <a:off x="4832227" y="2183161"/>
            <a:ext cx="3959497" cy="2246769"/>
          </a:xfrm>
          <a:prstGeom prst="rect">
            <a:avLst/>
          </a:prstGeom>
          <a:solidFill>
            <a:schemeClr val="bg1"/>
          </a:solidFill>
          <a:ln>
            <a:solidFill>
              <a:schemeClr val="accent1"/>
            </a:solidFill>
          </a:ln>
        </p:spPr>
        <p:txBody>
          <a:bodyPr wrap="square" rtlCol="0">
            <a:spAutoFit/>
          </a:bodyPr>
          <a:lstStyle/>
          <a:p>
            <a:r>
              <a:rPr kumimoji="1" lang="ja-JP" altLang="en-US" sz="2000" dirty="0" smtClean="0">
                <a:latin typeface="+mn-ea"/>
              </a:rPr>
              <a:t>思春期になると、</a:t>
            </a:r>
            <a:endParaRPr kumimoji="1" lang="en-US" altLang="ja-JP" sz="2000" dirty="0" smtClean="0">
              <a:latin typeface="+mn-ea"/>
            </a:endParaRPr>
          </a:p>
          <a:p>
            <a:r>
              <a:rPr lang="ja-JP" altLang="en-US" sz="2000" dirty="0" smtClean="0">
                <a:latin typeface="+mn-ea"/>
              </a:rPr>
              <a:t>自分が</a:t>
            </a:r>
            <a:r>
              <a:rPr lang="ja-JP" altLang="en-US" sz="2000" b="1" dirty="0" smtClean="0">
                <a:solidFill>
                  <a:srgbClr val="002060"/>
                </a:solidFill>
                <a:latin typeface="+mn-ea"/>
              </a:rPr>
              <a:t>嫌悪感を抱いている人やもの</a:t>
            </a:r>
            <a:r>
              <a:rPr lang="ja-JP" altLang="en-US" sz="2000" dirty="0" smtClean="0">
                <a:latin typeface="+mn-ea"/>
              </a:rPr>
              <a:t>に対して、</a:t>
            </a:r>
            <a:r>
              <a:rPr kumimoji="1" lang="ja-JP" altLang="en-US" sz="2000" dirty="0" smtClean="0">
                <a:latin typeface="+mn-ea"/>
              </a:rPr>
              <a:t>不潔恐怖　を抱く。</a:t>
            </a:r>
            <a:endParaRPr kumimoji="1" lang="en-US" altLang="ja-JP" sz="2000" dirty="0" smtClean="0">
              <a:latin typeface="+mn-ea"/>
            </a:endParaRPr>
          </a:p>
          <a:p>
            <a:endParaRPr lang="en-US" altLang="ja-JP" sz="2000" dirty="0" smtClean="0">
              <a:latin typeface="+mn-ea"/>
            </a:endParaRPr>
          </a:p>
          <a:p>
            <a:r>
              <a:rPr kumimoji="1" lang="ja-JP" altLang="en-US" sz="2000" dirty="0" smtClean="0">
                <a:latin typeface="+mn-ea"/>
              </a:rPr>
              <a:t>自分のこだわっているものには、</a:t>
            </a:r>
            <a:r>
              <a:rPr kumimoji="1" lang="ja-JP" altLang="en-US" sz="2000" b="1" dirty="0" smtClean="0">
                <a:solidFill>
                  <a:srgbClr val="FF0000"/>
                </a:solidFill>
                <a:latin typeface="+mn-ea"/>
              </a:rPr>
              <a:t>「がんこ</a:t>
            </a:r>
            <a:r>
              <a:rPr lang="ja-JP" altLang="en-US" sz="2000" b="1" dirty="0" smtClean="0">
                <a:solidFill>
                  <a:srgbClr val="FF0000"/>
                </a:solidFill>
                <a:latin typeface="+mn-ea"/>
              </a:rPr>
              <a:t>」</a:t>
            </a:r>
            <a:r>
              <a:rPr kumimoji="1" lang="ja-JP" altLang="en-US" sz="2000" dirty="0" smtClean="0">
                <a:latin typeface="+mn-ea"/>
              </a:rPr>
              <a:t>で</a:t>
            </a:r>
            <a:r>
              <a:rPr lang="ja-JP" altLang="en-US" sz="2000" dirty="0" smtClean="0">
                <a:latin typeface="+mn-ea"/>
              </a:rPr>
              <a:t>　修正がむずかしい。</a:t>
            </a:r>
            <a:endParaRPr lang="en-US" altLang="ja-JP" sz="2000" dirty="0" smtClean="0">
              <a:latin typeface="+mn-ea"/>
            </a:endParaRPr>
          </a:p>
          <a:p>
            <a:r>
              <a:rPr kumimoji="1" lang="ja-JP" altLang="en-US" sz="2000" dirty="0" smtClean="0">
                <a:latin typeface="+mn-ea"/>
              </a:rPr>
              <a:t>第一</a:t>
            </a:r>
            <a:r>
              <a:rPr kumimoji="1" lang="ja-JP" altLang="en-US" sz="2000" dirty="0">
                <a:latin typeface="+mn-ea"/>
              </a:rPr>
              <a:t>印象</a:t>
            </a:r>
            <a:r>
              <a:rPr kumimoji="1" lang="ja-JP" altLang="en-US" sz="2000" dirty="0" smtClean="0">
                <a:latin typeface="+mn-ea"/>
              </a:rPr>
              <a:t>の</a:t>
            </a:r>
            <a:r>
              <a:rPr kumimoji="1" lang="ja-JP" altLang="en-US" sz="2000" dirty="0">
                <a:latin typeface="+mn-ea"/>
              </a:rPr>
              <a:t>影響</a:t>
            </a:r>
            <a:r>
              <a:rPr kumimoji="1" lang="ja-JP" altLang="en-US" sz="2000" dirty="0" smtClean="0">
                <a:latin typeface="+mn-ea"/>
              </a:rPr>
              <a:t>をうけやすい。</a:t>
            </a:r>
            <a:endParaRPr kumimoji="1" lang="ja-JP" altLang="en-US" sz="2000" dirty="0">
              <a:latin typeface="+mn-ea"/>
            </a:endParaRPr>
          </a:p>
        </p:txBody>
      </p:sp>
      <p:sp>
        <p:nvSpPr>
          <p:cNvPr id="8" name="角丸四角形 7"/>
          <p:cNvSpPr/>
          <p:nvPr/>
        </p:nvSpPr>
        <p:spPr>
          <a:xfrm>
            <a:off x="1115616" y="4941168"/>
            <a:ext cx="7200800" cy="165618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成人の場合</a:t>
            </a:r>
            <a:endParaRPr kumimoji="1" lang="en-US" altLang="ja-JP" sz="2000" dirty="0" smtClean="0">
              <a:solidFill>
                <a:schemeClr val="tx1"/>
              </a:solidFill>
            </a:endParaRPr>
          </a:p>
          <a:p>
            <a:r>
              <a:rPr lang="ja-JP" altLang="en-US" sz="2000" dirty="0" smtClean="0">
                <a:solidFill>
                  <a:schemeClr val="tx1"/>
                </a:solidFill>
              </a:rPr>
              <a:t>　仕事に集中ができるように、余分な刺激になるような会話やものは避けることが望ましい。事前にスケジュールは提示し、予定外のことが起きることを避ける。</a:t>
            </a:r>
            <a:r>
              <a:rPr kumimoji="1" lang="ja-JP" altLang="en-US" sz="2000" dirty="0" smtClean="0">
                <a:solidFill>
                  <a:schemeClr val="tx1"/>
                </a:solidFill>
              </a:rPr>
              <a:t>指示は、一つに集中し、一つのことが終わってから、次の仕事に移れるようにする。</a:t>
            </a:r>
            <a:endParaRPr kumimoji="1" lang="ja-JP" altLang="en-US" sz="2000" dirty="0">
              <a:solidFill>
                <a:schemeClr val="tx1"/>
              </a:solidFill>
            </a:endParaRPr>
          </a:p>
        </p:txBody>
      </p:sp>
      <p:sp>
        <p:nvSpPr>
          <p:cNvPr id="2" name="テキスト ボックス 1"/>
          <p:cNvSpPr txBox="1"/>
          <p:nvPr/>
        </p:nvSpPr>
        <p:spPr>
          <a:xfrm flipH="1">
            <a:off x="627436" y="4495245"/>
            <a:ext cx="8151225" cy="369332"/>
          </a:xfrm>
          <a:prstGeom prst="rect">
            <a:avLst/>
          </a:prstGeom>
          <a:noFill/>
        </p:spPr>
        <p:txBody>
          <a:bodyPr wrap="square" rtlCol="0">
            <a:spAutoFit/>
          </a:bodyPr>
          <a:lstStyle/>
          <a:p>
            <a:r>
              <a:rPr kumimoji="1" lang="ja-JP" altLang="en-US" b="1" dirty="0" smtClean="0">
                <a:solidFill>
                  <a:srgbClr val="FF0000"/>
                </a:solidFill>
              </a:rPr>
              <a:t>自分の意見を否定される＝人格を否定されたと感じる→関係が切れる</a:t>
            </a:r>
            <a:endParaRPr kumimoji="1" lang="ja-JP" altLang="en-US" b="1" dirty="0">
              <a:solidFill>
                <a:srgbClr val="FF0000"/>
              </a:solidFill>
            </a:endParaRPr>
          </a:p>
        </p:txBody>
      </p:sp>
    </p:spTree>
    <p:extLst>
      <p:ext uri="{BB962C8B-B14F-4D97-AF65-F5344CB8AC3E}">
        <p14:creationId xmlns:p14="http://schemas.microsoft.com/office/powerpoint/2010/main" val="3131943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CST096.gif"/>
          <p:cNvPicPr>
            <a:picLocks noChangeAspect="1"/>
          </p:cNvPicPr>
          <p:nvPr/>
        </p:nvPicPr>
        <p:blipFill>
          <a:blip r:embed="rId2" cstate="print"/>
          <a:stretch>
            <a:fillRect/>
          </a:stretch>
        </p:blipFill>
        <p:spPr>
          <a:xfrm>
            <a:off x="1276536" y="2835822"/>
            <a:ext cx="1063338" cy="1736185"/>
          </a:xfrm>
          <a:prstGeom prst="rect">
            <a:avLst/>
          </a:prstGeom>
        </p:spPr>
      </p:pic>
      <p:pic>
        <p:nvPicPr>
          <p:cNvPr id="3" name="図 2" descr="CST098.gif"/>
          <p:cNvPicPr>
            <a:picLocks noChangeAspect="1"/>
          </p:cNvPicPr>
          <p:nvPr/>
        </p:nvPicPr>
        <p:blipFill>
          <a:blip r:embed="rId3" cstate="print"/>
          <a:stretch>
            <a:fillRect/>
          </a:stretch>
        </p:blipFill>
        <p:spPr>
          <a:xfrm>
            <a:off x="3992841" y="2862093"/>
            <a:ext cx="1128068" cy="1709914"/>
          </a:xfrm>
          <a:prstGeom prst="rect">
            <a:avLst/>
          </a:prstGeom>
        </p:spPr>
      </p:pic>
      <p:pic>
        <p:nvPicPr>
          <p:cNvPr id="4" name="図 3" descr="CST100.gif"/>
          <p:cNvPicPr>
            <a:picLocks noChangeAspect="1"/>
          </p:cNvPicPr>
          <p:nvPr/>
        </p:nvPicPr>
        <p:blipFill>
          <a:blip r:embed="rId4" cstate="print"/>
          <a:stretch>
            <a:fillRect/>
          </a:stretch>
        </p:blipFill>
        <p:spPr>
          <a:xfrm>
            <a:off x="6804248" y="2719194"/>
            <a:ext cx="1050831" cy="1812212"/>
          </a:xfrm>
          <a:prstGeom prst="rect">
            <a:avLst/>
          </a:prstGeom>
        </p:spPr>
      </p:pic>
      <p:pic>
        <p:nvPicPr>
          <p:cNvPr id="5" name="図 4" descr="PFJ009.wmf"/>
          <p:cNvPicPr>
            <a:picLocks noChangeAspect="1"/>
          </p:cNvPicPr>
          <p:nvPr/>
        </p:nvPicPr>
        <p:blipFill>
          <a:blip r:embed="rId5" cstate="print"/>
          <a:stretch>
            <a:fillRect/>
          </a:stretch>
        </p:blipFill>
        <p:spPr>
          <a:xfrm>
            <a:off x="7199832" y="232930"/>
            <a:ext cx="1241699" cy="1638353"/>
          </a:xfrm>
          <a:prstGeom prst="rect">
            <a:avLst/>
          </a:prstGeom>
        </p:spPr>
      </p:pic>
      <p:sp>
        <p:nvSpPr>
          <p:cNvPr id="6" name="テキスト ボックス 5"/>
          <p:cNvSpPr txBox="1"/>
          <p:nvPr/>
        </p:nvSpPr>
        <p:spPr>
          <a:xfrm>
            <a:off x="471139" y="4776408"/>
            <a:ext cx="2674130" cy="830997"/>
          </a:xfrm>
          <a:prstGeom prst="rect">
            <a:avLst/>
          </a:prstGeom>
          <a:noFill/>
        </p:spPr>
        <p:txBody>
          <a:bodyPr wrap="none" rtlCol="0">
            <a:spAutoFit/>
          </a:bodyPr>
          <a:lstStyle/>
          <a:p>
            <a:pPr algn="ctr"/>
            <a:r>
              <a:rPr kumimoji="1" lang="ja-JP" altLang="en-US" sz="2400" dirty="0" smtClean="0">
                <a:latin typeface="+mn-ea"/>
              </a:rPr>
              <a:t>なぜ、怒られている</a:t>
            </a:r>
            <a:endParaRPr kumimoji="1" lang="en-US" altLang="ja-JP" sz="2400" dirty="0" smtClean="0">
              <a:latin typeface="+mn-ea"/>
            </a:endParaRPr>
          </a:p>
          <a:p>
            <a:pPr algn="ctr"/>
            <a:r>
              <a:rPr kumimoji="1" lang="ja-JP" altLang="en-US" sz="2400" dirty="0" err="1" smtClean="0">
                <a:latin typeface="+mn-ea"/>
              </a:rPr>
              <a:t>のか</a:t>
            </a:r>
            <a:r>
              <a:rPr lang="ja-JP" altLang="en-US" sz="2400" dirty="0" smtClean="0">
                <a:latin typeface="+mn-ea"/>
              </a:rPr>
              <a:t>理解ができる</a:t>
            </a:r>
            <a:endParaRPr kumimoji="1" lang="ja-JP" altLang="en-US" sz="2400" dirty="0">
              <a:latin typeface="+mn-ea"/>
            </a:endParaRPr>
          </a:p>
        </p:txBody>
      </p:sp>
      <p:sp>
        <p:nvSpPr>
          <p:cNvPr id="7" name="テキスト ボックス 6"/>
          <p:cNvSpPr txBox="1"/>
          <p:nvPr/>
        </p:nvSpPr>
        <p:spPr>
          <a:xfrm>
            <a:off x="3220612" y="4776408"/>
            <a:ext cx="2672527" cy="1200329"/>
          </a:xfrm>
          <a:prstGeom prst="rect">
            <a:avLst/>
          </a:prstGeom>
          <a:noFill/>
        </p:spPr>
        <p:txBody>
          <a:bodyPr wrap="none" rtlCol="0">
            <a:spAutoFit/>
          </a:bodyPr>
          <a:lstStyle/>
          <a:p>
            <a:pPr algn="ctr"/>
            <a:r>
              <a:rPr kumimoji="1" lang="ja-JP" altLang="en-US" sz="2400" dirty="0" smtClean="0">
                <a:latin typeface="+mn-ea"/>
              </a:rPr>
              <a:t>怒られていることは</a:t>
            </a:r>
            <a:endParaRPr kumimoji="1" lang="en-US" altLang="ja-JP" sz="2400" dirty="0" smtClean="0">
              <a:latin typeface="+mn-ea"/>
            </a:endParaRPr>
          </a:p>
          <a:p>
            <a:pPr algn="ctr"/>
            <a:r>
              <a:rPr lang="ja-JP" altLang="en-US" sz="2400" dirty="0" smtClean="0">
                <a:latin typeface="+mn-ea"/>
              </a:rPr>
              <a:t>分かるが、</a:t>
            </a:r>
            <a:endParaRPr lang="en-US" altLang="ja-JP" sz="2400" dirty="0" smtClean="0">
              <a:latin typeface="+mn-ea"/>
            </a:endParaRPr>
          </a:p>
          <a:p>
            <a:pPr algn="ctr"/>
            <a:r>
              <a:rPr kumimoji="1" lang="ja-JP" altLang="en-US" sz="2400" dirty="0" smtClean="0">
                <a:latin typeface="+mn-ea"/>
              </a:rPr>
              <a:t>理由が分からない</a:t>
            </a:r>
            <a:endParaRPr kumimoji="1" lang="ja-JP" altLang="en-US" sz="2400" dirty="0">
              <a:latin typeface="+mn-ea"/>
            </a:endParaRPr>
          </a:p>
        </p:txBody>
      </p:sp>
      <p:sp>
        <p:nvSpPr>
          <p:cNvPr id="8" name="テキスト ボックス 7"/>
          <p:cNvSpPr txBox="1"/>
          <p:nvPr/>
        </p:nvSpPr>
        <p:spPr>
          <a:xfrm>
            <a:off x="6002241" y="4776407"/>
            <a:ext cx="2613216" cy="830997"/>
          </a:xfrm>
          <a:prstGeom prst="rect">
            <a:avLst/>
          </a:prstGeom>
          <a:noFill/>
        </p:spPr>
        <p:txBody>
          <a:bodyPr wrap="none" rtlCol="0">
            <a:spAutoFit/>
          </a:bodyPr>
          <a:lstStyle/>
          <a:p>
            <a:pPr algn="ctr"/>
            <a:r>
              <a:rPr kumimoji="1" lang="ja-JP" altLang="en-US" sz="2400" dirty="0" smtClean="0">
                <a:latin typeface="+mn-ea"/>
              </a:rPr>
              <a:t>怒られていることも</a:t>
            </a:r>
            <a:endParaRPr kumimoji="1" lang="en-US" altLang="ja-JP" sz="2400" dirty="0" smtClean="0">
              <a:latin typeface="+mn-ea"/>
            </a:endParaRPr>
          </a:p>
          <a:p>
            <a:pPr algn="ctr"/>
            <a:r>
              <a:rPr lang="ja-JP" altLang="en-US" sz="2400" dirty="0" smtClean="0">
                <a:latin typeface="+mn-ea"/>
              </a:rPr>
              <a:t>分からない</a:t>
            </a:r>
            <a:endParaRPr kumimoji="1" lang="ja-JP" altLang="en-US" sz="2400" dirty="0">
              <a:latin typeface="+mn-ea"/>
            </a:endParaRPr>
          </a:p>
        </p:txBody>
      </p:sp>
      <p:sp>
        <p:nvSpPr>
          <p:cNvPr id="9" name="テキスト ボックス 8"/>
          <p:cNvSpPr txBox="1"/>
          <p:nvPr/>
        </p:nvSpPr>
        <p:spPr>
          <a:xfrm>
            <a:off x="3587831" y="5873217"/>
            <a:ext cx="2081019" cy="830997"/>
          </a:xfrm>
          <a:prstGeom prst="rect">
            <a:avLst/>
          </a:prstGeom>
          <a:noFill/>
        </p:spPr>
        <p:txBody>
          <a:bodyPr wrap="none" rtlCol="0">
            <a:spAutoFit/>
          </a:bodyPr>
          <a:lstStyle/>
          <a:p>
            <a:pPr algn="ctr"/>
            <a:r>
              <a:rPr kumimoji="1" lang="ja-JP" altLang="en-US" sz="2400" dirty="0" smtClean="0">
                <a:solidFill>
                  <a:srgbClr val="FF0000"/>
                </a:solidFill>
                <a:latin typeface="+mn-ea"/>
              </a:rPr>
              <a:t>本人が悩み、</a:t>
            </a:r>
            <a:endParaRPr kumimoji="1" lang="en-US" altLang="ja-JP" sz="2400" dirty="0" smtClean="0">
              <a:solidFill>
                <a:srgbClr val="FF0000"/>
              </a:solidFill>
              <a:latin typeface="+mn-ea"/>
            </a:endParaRPr>
          </a:p>
          <a:p>
            <a:pPr algn="ctr"/>
            <a:r>
              <a:rPr lang="ja-JP" altLang="en-US" sz="2400" dirty="0" smtClean="0">
                <a:solidFill>
                  <a:srgbClr val="FF0000"/>
                </a:solidFill>
                <a:latin typeface="+mn-ea"/>
              </a:rPr>
              <a:t>不安も高くなる</a:t>
            </a:r>
            <a:endParaRPr kumimoji="1" lang="ja-JP" altLang="en-US" sz="2400" dirty="0">
              <a:solidFill>
                <a:srgbClr val="FF0000"/>
              </a:solidFill>
              <a:latin typeface="+mn-ea"/>
            </a:endParaRPr>
          </a:p>
        </p:txBody>
      </p:sp>
      <p:sp>
        <p:nvSpPr>
          <p:cNvPr id="10" name="テキスト ボックス 9"/>
          <p:cNvSpPr txBox="1"/>
          <p:nvPr/>
        </p:nvSpPr>
        <p:spPr>
          <a:xfrm>
            <a:off x="6374050" y="5617122"/>
            <a:ext cx="1723549" cy="461665"/>
          </a:xfrm>
          <a:prstGeom prst="rect">
            <a:avLst/>
          </a:prstGeom>
          <a:noFill/>
        </p:spPr>
        <p:txBody>
          <a:bodyPr wrap="none" rtlCol="0">
            <a:spAutoFit/>
          </a:bodyPr>
          <a:lstStyle/>
          <a:p>
            <a:pPr algn="ctr"/>
            <a:r>
              <a:rPr lang="ja-JP" altLang="en-US" sz="2400" dirty="0" smtClean="0">
                <a:solidFill>
                  <a:srgbClr val="FF0000"/>
                </a:solidFill>
                <a:latin typeface="+mn-ea"/>
              </a:rPr>
              <a:t>周囲が混乱</a:t>
            </a:r>
            <a:endParaRPr kumimoji="1" lang="ja-JP" altLang="en-US" sz="2400" dirty="0">
              <a:solidFill>
                <a:srgbClr val="FF0000"/>
              </a:solidFill>
              <a:latin typeface="+mn-ea"/>
            </a:endParaRPr>
          </a:p>
        </p:txBody>
      </p:sp>
      <p:sp>
        <p:nvSpPr>
          <p:cNvPr id="11" name="テキスト ボックス 10"/>
          <p:cNvSpPr txBox="1"/>
          <p:nvPr/>
        </p:nvSpPr>
        <p:spPr>
          <a:xfrm>
            <a:off x="323528" y="1295848"/>
            <a:ext cx="6154249" cy="523220"/>
          </a:xfrm>
          <a:prstGeom prst="rect">
            <a:avLst/>
          </a:prstGeom>
          <a:noFill/>
        </p:spPr>
        <p:txBody>
          <a:bodyPr wrap="none" rtlCol="0">
            <a:spAutoFit/>
          </a:bodyPr>
          <a:lstStyle/>
          <a:p>
            <a:r>
              <a:rPr kumimoji="1" lang="ja-JP" altLang="en-US" sz="2800" dirty="0" smtClean="0">
                <a:latin typeface="+mn-ea"/>
              </a:rPr>
              <a:t>認知＝周囲の状況を感じとり、理解する</a:t>
            </a:r>
            <a:endParaRPr kumimoji="1" lang="ja-JP" altLang="en-US" sz="2800" dirty="0">
              <a:latin typeface="+mn-ea"/>
            </a:endParaRPr>
          </a:p>
        </p:txBody>
      </p:sp>
      <p:sp>
        <p:nvSpPr>
          <p:cNvPr id="12" name="テキスト ボックス 11"/>
          <p:cNvSpPr txBox="1"/>
          <p:nvPr/>
        </p:nvSpPr>
        <p:spPr>
          <a:xfrm>
            <a:off x="740445" y="1937765"/>
            <a:ext cx="2135521" cy="830997"/>
          </a:xfrm>
          <a:prstGeom prst="rect">
            <a:avLst/>
          </a:prstGeom>
          <a:noFill/>
        </p:spPr>
        <p:txBody>
          <a:bodyPr wrap="none" rtlCol="0">
            <a:spAutoFit/>
          </a:bodyPr>
          <a:lstStyle/>
          <a:p>
            <a:pPr algn="ctr"/>
            <a:r>
              <a:rPr lang="ja-JP" altLang="en-US" sz="2400" dirty="0" smtClean="0">
                <a:latin typeface="+mn-ea"/>
              </a:rPr>
              <a:t>怒られたときの</a:t>
            </a:r>
            <a:endParaRPr lang="en-US" altLang="ja-JP" sz="2400" dirty="0" smtClean="0">
              <a:latin typeface="+mn-ea"/>
            </a:endParaRPr>
          </a:p>
          <a:p>
            <a:pPr algn="ctr"/>
            <a:r>
              <a:rPr kumimoji="1" lang="ja-JP" altLang="en-US" sz="2400" dirty="0" smtClean="0">
                <a:latin typeface="+mn-ea"/>
              </a:rPr>
              <a:t>認知は</a:t>
            </a:r>
            <a:r>
              <a:rPr lang="ja-JP" altLang="en-US" sz="2400" dirty="0" smtClean="0">
                <a:latin typeface="+mn-ea"/>
              </a:rPr>
              <a:t>・・、</a:t>
            </a:r>
            <a:endParaRPr kumimoji="1" lang="ja-JP" altLang="en-US" sz="2400" dirty="0">
              <a:latin typeface="+mn-ea"/>
            </a:endParaRPr>
          </a:p>
        </p:txBody>
      </p:sp>
      <p:sp>
        <p:nvSpPr>
          <p:cNvPr id="13" name="テキスト ボックス 12"/>
          <p:cNvSpPr txBox="1"/>
          <p:nvPr/>
        </p:nvSpPr>
        <p:spPr>
          <a:xfrm>
            <a:off x="2871158" y="2231952"/>
            <a:ext cx="3021981" cy="461665"/>
          </a:xfrm>
          <a:prstGeom prst="rect">
            <a:avLst/>
          </a:prstGeom>
          <a:noFill/>
        </p:spPr>
        <p:txBody>
          <a:bodyPr wrap="none" rtlCol="0">
            <a:spAutoFit/>
          </a:bodyPr>
          <a:lstStyle/>
          <a:p>
            <a:pPr algn="r"/>
            <a:r>
              <a:rPr kumimoji="1" lang="ja-JP" altLang="en-US" sz="2400" dirty="0" smtClean="0">
                <a:solidFill>
                  <a:srgbClr val="FF0000"/>
                </a:solidFill>
                <a:latin typeface="+mn-ea"/>
              </a:rPr>
              <a:t>認知のずれがあると、</a:t>
            </a:r>
            <a:endParaRPr kumimoji="1" lang="ja-JP" altLang="en-US" sz="2400" dirty="0">
              <a:solidFill>
                <a:srgbClr val="FF0000"/>
              </a:solidFill>
              <a:latin typeface="+mn-ea"/>
            </a:endParaRPr>
          </a:p>
        </p:txBody>
      </p:sp>
      <p:sp>
        <p:nvSpPr>
          <p:cNvPr id="14" name="テキスト ボックス 13"/>
          <p:cNvSpPr txBox="1"/>
          <p:nvPr/>
        </p:nvSpPr>
        <p:spPr>
          <a:xfrm>
            <a:off x="6129449" y="1823316"/>
            <a:ext cx="2265364" cy="830997"/>
          </a:xfrm>
          <a:prstGeom prst="rect">
            <a:avLst/>
          </a:prstGeom>
          <a:noFill/>
        </p:spPr>
        <p:txBody>
          <a:bodyPr wrap="none" rtlCol="0">
            <a:spAutoFit/>
          </a:bodyPr>
          <a:lstStyle/>
          <a:p>
            <a:pPr algn="ctr"/>
            <a:r>
              <a:rPr kumimoji="1" lang="ja-JP" altLang="en-US" sz="2400" dirty="0" smtClean="0">
                <a:solidFill>
                  <a:srgbClr val="FF0000"/>
                </a:solidFill>
                <a:latin typeface="+mn-ea"/>
              </a:rPr>
              <a:t>ずれが</a:t>
            </a:r>
            <a:endParaRPr kumimoji="1" lang="en-US" altLang="ja-JP" sz="2400" dirty="0" smtClean="0">
              <a:solidFill>
                <a:srgbClr val="FF0000"/>
              </a:solidFill>
              <a:latin typeface="+mn-ea"/>
            </a:endParaRPr>
          </a:p>
          <a:p>
            <a:pPr algn="ctr"/>
            <a:r>
              <a:rPr lang="ja-JP" altLang="en-US" sz="2400" dirty="0" smtClean="0">
                <a:solidFill>
                  <a:srgbClr val="FF0000"/>
                </a:solidFill>
                <a:latin typeface="+mn-ea"/>
              </a:rPr>
              <a:t>もっと強いと・・。</a:t>
            </a:r>
            <a:endParaRPr kumimoji="1" lang="ja-JP" altLang="en-US" sz="2400" dirty="0">
              <a:solidFill>
                <a:srgbClr val="FF0000"/>
              </a:solidFill>
              <a:latin typeface="+mn-ea"/>
            </a:endParaRPr>
          </a:p>
        </p:txBody>
      </p:sp>
      <p:sp>
        <p:nvSpPr>
          <p:cNvPr id="15" name="タイトル 1"/>
          <p:cNvSpPr txBox="1">
            <a:spLocks/>
          </p:cNvSpPr>
          <p:nvPr/>
        </p:nvSpPr>
        <p:spPr>
          <a:xfrm>
            <a:off x="468313" y="0"/>
            <a:ext cx="7354887" cy="908720"/>
          </a:xfrm>
          <a:prstGeom prst="rect">
            <a:avLst/>
          </a:prstGeom>
        </p:spPr>
        <p:txBody>
          <a:bodyPr anchor="ctr"/>
          <a:lstStyle/>
          <a:p>
            <a:pPr fontAlgn="auto">
              <a:spcBef>
                <a:spcPts val="0"/>
              </a:spcBef>
              <a:spcAft>
                <a:spcPts val="0"/>
              </a:spcAft>
              <a:defRPr/>
            </a:pPr>
            <a:r>
              <a:rPr lang="ja-JP" altLang="en-US" sz="4000" dirty="0" smtClean="0">
                <a:solidFill>
                  <a:srgbClr val="00B0F0"/>
                </a:solidFill>
                <a:latin typeface="+mj-ea"/>
                <a:ea typeface="+mj-ea"/>
                <a:cs typeface="+mj-cs"/>
              </a:rPr>
              <a:t>認知障害　１</a:t>
            </a:r>
            <a:endParaRPr lang="ja-JP" altLang="en-US" sz="4000" dirty="0">
              <a:solidFill>
                <a:srgbClr val="00B0F0"/>
              </a:solidFill>
              <a:latin typeface="+mj-ea"/>
              <a:ea typeface="+mj-ea"/>
              <a:cs typeface="+mj-cs"/>
            </a:endParaRPr>
          </a:p>
        </p:txBody>
      </p:sp>
    </p:spTree>
    <p:extLst>
      <p:ext uri="{BB962C8B-B14F-4D97-AF65-F5344CB8AC3E}">
        <p14:creationId xmlns:p14="http://schemas.microsoft.com/office/powerpoint/2010/main" val="1460990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ST100.gif"/>
          <p:cNvPicPr>
            <a:picLocks noChangeAspect="1"/>
          </p:cNvPicPr>
          <p:nvPr/>
        </p:nvPicPr>
        <p:blipFill>
          <a:blip r:embed="rId2" cstate="print"/>
          <a:stretch>
            <a:fillRect/>
          </a:stretch>
        </p:blipFill>
        <p:spPr>
          <a:xfrm>
            <a:off x="6957501" y="3394731"/>
            <a:ext cx="1194847" cy="2060575"/>
          </a:xfrm>
          <a:prstGeom prst="rect">
            <a:avLst/>
          </a:prstGeom>
        </p:spPr>
      </p:pic>
      <p:sp>
        <p:nvSpPr>
          <p:cNvPr id="8" name="テキスト ボックス 7"/>
          <p:cNvSpPr txBox="1"/>
          <p:nvPr/>
        </p:nvSpPr>
        <p:spPr>
          <a:xfrm>
            <a:off x="6502290" y="5455306"/>
            <a:ext cx="2207656" cy="707886"/>
          </a:xfrm>
          <a:prstGeom prst="rect">
            <a:avLst/>
          </a:prstGeom>
          <a:noFill/>
        </p:spPr>
        <p:txBody>
          <a:bodyPr wrap="none" rtlCol="0">
            <a:spAutoFit/>
          </a:bodyPr>
          <a:lstStyle/>
          <a:p>
            <a:pPr algn="ctr"/>
            <a:r>
              <a:rPr kumimoji="1" lang="ja-JP" altLang="en-US" sz="2000" dirty="0" smtClean="0">
                <a:latin typeface="+mn-ea"/>
              </a:rPr>
              <a:t>怒られていることも</a:t>
            </a:r>
            <a:endParaRPr kumimoji="1" lang="en-US" altLang="ja-JP" sz="2000" dirty="0" smtClean="0">
              <a:latin typeface="+mn-ea"/>
            </a:endParaRPr>
          </a:p>
          <a:p>
            <a:pPr algn="ctr"/>
            <a:r>
              <a:rPr lang="ja-JP" altLang="en-US" sz="2000" dirty="0" smtClean="0">
                <a:latin typeface="+mn-ea"/>
              </a:rPr>
              <a:t>分からない</a:t>
            </a:r>
            <a:endParaRPr kumimoji="1" lang="ja-JP" altLang="en-US" sz="2000" dirty="0">
              <a:latin typeface="+mn-ea"/>
            </a:endParaRPr>
          </a:p>
        </p:txBody>
      </p:sp>
      <p:sp>
        <p:nvSpPr>
          <p:cNvPr id="10" name="テキスト ボックス 9"/>
          <p:cNvSpPr txBox="1"/>
          <p:nvPr/>
        </p:nvSpPr>
        <p:spPr>
          <a:xfrm>
            <a:off x="6799559" y="6176031"/>
            <a:ext cx="1467069" cy="400110"/>
          </a:xfrm>
          <a:prstGeom prst="rect">
            <a:avLst/>
          </a:prstGeom>
          <a:noFill/>
        </p:spPr>
        <p:txBody>
          <a:bodyPr wrap="none" rtlCol="0">
            <a:spAutoFit/>
          </a:bodyPr>
          <a:lstStyle/>
          <a:p>
            <a:pPr algn="ctr"/>
            <a:r>
              <a:rPr lang="ja-JP" altLang="en-US" sz="2000" dirty="0" smtClean="0">
                <a:solidFill>
                  <a:srgbClr val="FF0000"/>
                </a:solidFill>
                <a:latin typeface="+mn-ea"/>
              </a:rPr>
              <a:t>周囲が混乱</a:t>
            </a:r>
            <a:endParaRPr kumimoji="1" lang="ja-JP" altLang="en-US" sz="2000" dirty="0">
              <a:solidFill>
                <a:srgbClr val="FF0000"/>
              </a:solidFill>
              <a:latin typeface="+mn-ea"/>
            </a:endParaRPr>
          </a:p>
        </p:txBody>
      </p:sp>
      <p:sp>
        <p:nvSpPr>
          <p:cNvPr id="11" name="テキスト ボックス 10"/>
          <p:cNvSpPr txBox="1"/>
          <p:nvPr/>
        </p:nvSpPr>
        <p:spPr>
          <a:xfrm>
            <a:off x="348041" y="1052737"/>
            <a:ext cx="6154249" cy="523220"/>
          </a:xfrm>
          <a:prstGeom prst="rect">
            <a:avLst/>
          </a:prstGeom>
          <a:noFill/>
        </p:spPr>
        <p:txBody>
          <a:bodyPr wrap="none" rtlCol="0">
            <a:spAutoFit/>
          </a:bodyPr>
          <a:lstStyle/>
          <a:p>
            <a:r>
              <a:rPr kumimoji="1" lang="ja-JP" altLang="en-US" sz="2800" dirty="0" smtClean="0">
                <a:latin typeface="+mn-ea"/>
              </a:rPr>
              <a:t>認知＝周囲の状況を感じとり、理解する</a:t>
            </a:r>
            <a:endParaRPr kumimoji="1" lang="ja-JP" altLang="en-US" sz="2800" dirty="0">
              <a:latin typeface="+mn-ea"/>
            </a:endParaRPr>
          </a:p>
        </p:txBody>
      </p:sp>
      <p:sp>
        <p:nvSpPr>
          <p:cNvPr id="14" name="テキスト ボックス 13"/>
          <p:cNvSpPr txBox="1"/>
          <p:nvPr/>
        </p:nvSpPr>
        <p:spPr>
          <a:xfrm>
            <a:off x="6525453" y="2574837"/>
            <a:ext cx="1944763" cy="707886"/>
          </a:xfrm>
          <a:prstGeom prst="rect">
            <a:avLst/>
          </a:prstGeom>
          <a:noFill/>
        </p:spPr>
        <p:txBody>
          <a:bodyPr wrap="none" rtlCol="0">
            <a:spAutoFit/>
          </a:bodyPr>
          <a:lstStyle/>
          <a:p>
            <a:pPr algn="ctr"/>
            <a:r>
              <a:rPr kumimoji="1" lang="ja-JP" altLang="en-US" sz="2000" dirty="0" smtClean="0">
                <a:solidFill>
                  <a:srgbClr val="FF0000"/>
                </a:solidFill>
                <a:latin typeface="+mn-ea"/>
              </a:rPr>
              <a:t>ずれが</a:t>
            </a:r>
            <a:endParaRPr kumimoji="1" lang="en-US" altLang="ja-JP" sz="2000" dirty="0" smtClean="0">
              <a:solidFill>
                <a:srgbClr val="FF0000"/>
              </a:solidFill>
              <a:latin typeface="+mn-ea"/>
            </a:endParaRPr>
          </a:p>
          <a:p>
            <a:pPr algn="ctr"/>
            <a:r>
              <a:rPr lang="ja-JP" altLang="en-US" sz="2000" dirty="0" smtClean="0">
                <a:solidFill>
                  <a:srgbClr val="FF0000"/>
                </a:solidFill>
                <a:latin typeface="+mn-ea"/>
              </a:rPr>
              <a:t>もっと強いと・・。</a:t>
            </a:r>
            <a:endParaRPr kumimoji="1" lang="ja-JP" altLang="en-US" sz="2000" dirty="0">
              <a:solidFill>
                <a:srgbClr val="FF0000"/>
              </a:solidFill>
              <a:latin typeface="+mn-ea"/>
            </a:endParaRPr>
          </a:p>
        </p:txBody>
      </p:sp>
      <p:sp>
        <p:nvSpPr>
          <p:cNvPr id="15" name="タイトル 1"/>
          <p:cNvSpPr txBox="1">
            <a:spLocks/>
          </p:cNvSpPr>
          <p:nvPr/>
        </p:nvSpPr>
        <p:spPr>
          <a:xfrm>
            <a:off x="468313" y="0"/>
            <a:ext cx="7354887" cy="908720"/>
          </a:xfrm>
          <a:prstGeom prst="rect">
            <a:avLst/>
          </a:prstGeom>
        </p:spPr>
        <p:txBody>
          <a:bodyPr anchor="ctr"/>
          <a:lstStyle/>
          <a:p>
            <a:pPr fontAlgn="auto">
              <a:spcBef>
                <a:spcPts val="0"/>
              </a:spcBef>
              <a:spcAft>
                <a:spcPts val="0"/>
              </a:spcAft>
              <a:defRPr/>
            </a:pPr>
            <a:r>
              <a:rPr lang="ja-JP" altLang="en-US" sz="4000" dirty="0" smtClean="0">
                <a:solidFill>
                  <a:srgbClr val="00B0F0"/>
                </a:solidFill>
                <a:latin typeface="+mj-ea"/>
                <a:ea typeface="+mj-ea"/>
                <a:cs typeface="+mj-cs"/>
              </a:rPr>
              <a:t>認知障害　２</a:t>
            </a:r>
            <a:endParaRPr lang="ja-JP" altLang="en-US" sz="4000" dirty="0">
              <a:solidFill>
                <a:srgbClr val="00B0F0"/>
              </a:solidFill>
              <a:latin typeface="+mj-ea"/>
              <a:ea typeface="+mj-ea"/>
              <a:cs typeface="+mj-cs"/>
            </a:endParaRPr>
          </a:p>
        </p:txBody>
      </p:sp>
      <p:sp>
        <p:nvSpPr>
          <p:cNvPr id="16" name="角丸四角形 15"/>
          <p:cNvSpPr/>
          <p:nvPr/>
        </p:nvSpPr>
        <p:spPr>
          <a:xfrm>
            <a:off x="683568" y="3573016"/>
            <a:ext cx="5184576" cy="144015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n-ea"/>
              </a:rPr>
              <a:t>成人の場合</a:t>
            </a:r>
            <a:endParaRPr kumimoji="1" lang="en-US" altLang="ja-JP" dirty="0" smtClean="0">
              <a:solidFill>
                <a:schemeClr val="tx1"/>
              </a:solidFill>
              <a:latin typeface="+mn-ea"/>
            </a:endParaRPr>
          </a:p>
          <a:p>
            <a:r>
              <a:rPr lang="ja-JP" altLang="en-US" dirty="0" smtClean="0">
                <a:solidFill>
                  <a:schemeClr val="tx1"/>
                </a:solidFill>
                <a:latin typeface="+mn-ea"/>
              </a:rPr>
              <a:t>　本人の状態を理解し、具体的に理解しやすいような工夫をするとともに、</a:t>
            </a:r>
            <a:endParaRPr lang="en-US" altLang="ja-JP" dirty="0" smtClean="0">
              <a:solidFill>
                <a:schemeClr val="tx1"/>
              </a:solidFill>
              <a:latin typeface="+mn-ea"/>
            </a:endParaRPr>
          </a:p>
          <a:p>
            <a:r>
              <a:rPr lang="ja-JP" altLang="en-US" dirty="0" smtClean="0">
                <a:solidFill>
                  <a:schemeClr val="tx1"/>
                </a:solidFill>
                <a:latin typeface="+mn-ea"/>
              </a:rPr>
              <a:t>　指示は、継続的に行われるようにする。　</a:t>
            </a:r>
            <a:endParaRPr kumimoji="1" lang="ja-JP" altLang="en-US" dirty="0">
              <a:solidFill>
                <a:schemeClr val="tx1"/>
              </a:solidFill>
              <a:latin typeface="+mn-ea"/>
            </a:endParaRPr>
          </a:p>
        </p:txBody>
      </p:sp>
      <p:sp>
        <p:nvSpPr>
          <p:cNvPr id="9" name="テキスト ボックス 8"/>
          <p:cNvSpPr txBox="1"/>
          <p:nvPr/>
        </p:nvSpPr>
        <p:spPr>
          <a:xfrm>
            <a:off x="683568" y="5157192"/>
            <a:ext cx="5184576" cy="1015663"/>
          </a:xfrm>
          <a:prstGeom prst="rect">
            <a:avLst/>
          </a:prstGeom>
          <a:noFill/>
        </p:spPr>
        <p:txBody>
          <a:bodyPr wrap="square" rtlCol="0">
            <a:spAutoFit/>
          </a:bodyPr>
          <a:lstStyle/>
          <a:p>
            <a:r>
              <a:rPr kumimoji="1" lang="ja-JP" altLang="en-US" sz="2000" dirty="0" smtClean="0">
                <a:latin typeface="+mn-ea"/>
              </a:rPr>
              <a:t>　認知のずれが強い人の中には、周囲に対する関心が少ないため、周囲のざわつきや騒音などに、あまり苦痛を感じていないこともある。</a:t>
            </a:r>
            <a:endParaRPr kumimoji="1" lang="ja-JP" altLang="en-US" sz="2000" dirty="0">
              <a:latin typeface="+mn-ea"/>
            </a:endParaRPr>
          </a:p>
        </p:txBody>
      </p:sp>
      <p:sp>
        <p:nvSpPr>
          <p:cNvPr id="12" name="テキスト ボックス 11"/>
          <p:cNvSpPr txBox="1"/>
          <p:nvPr/>
        </p:nvSpPr>
        <p:spPr>
          <a:xfrm>
            <a:off x="422580" y="1713063"/>
            <a:ext cx="6005170" cy="1569660"/>
          </a:xfrm>
          <a:prstGeom prst="rect">
            <a:avLst/>
          </a:prstGeom>
          <a:noFill/>
        </p:spPr>
        <p:txBody>
          <a:bodyPr wrap="none" rtlCol="0">
            <a:spAutoFit/>
          </a:bodyPr>
          <a:lstStyle/>
          <a:p>
            <a:r>
              <a:rPr kumimoji="1" lang="ja-JP" altLang="en-US" sz="2400" dirty="0" smtClean="0">
                <a:latin typeface="+mn-ea"/>
              </a:rPr>
              <a:t>・状況が理解できないタイプ</a:t>
            </a:r>
            <a:endParaRPr kumimoji="1" lang="en-US" altLang="ja-JP" sz="2400" dirty="0" smtClean="0">
              <a:latin typeface="+mn-ea"/>
            </a:endParaRPr>
          </a:p>
          <a:p>
            <a:r>
              <a:rPr lang="ja-JP" altLang="en-US" sz="2400" dirty="0" smtClean="0">
                <a:latin typeface="+mn-ea"/>
              </a:rPr>
              <a:t>・状況は理解できるが、</a:t>
            </a:r>
            <a:endParaRPr lang="en-US" altLang="ja-JP" sz="2400" dirty="0" smtClean="0">
              <a:latin typeface="+mn-ea"/>
            </a:endParaRPr>
          </a:p>
          <a:p>
            <a:r>
              <a:rPr kumimoji="1" lang="ja-JP" altLang="en-US" sz="2400" dirty="0" smtClean="0">
                <a:latin typeface="+mn-ea"/>
              </a:rPr>
              <a:t>　　状況に対して適切な対応ができないタイプ</a:t>
            </a:r>
            <a:endParaRPr kumimoji="1" lang="en-US" altLang="ja-JP" sz="2400" dirty="0" smtClean="0">
              <a:latin typeface="+mn-ea"/>
            </a:endParaRPr>
          </a:p>
          <a:p>
            <a:r>
              <a:rPr lang="ja-JP" altLang="en-US" sz="2400" dirty="0" smtClean="0">
                <a:latin typeface="+mn-ea"/>
              </a:rPr>
              <a:t>・・がある。</a:t>
            </a:r>
            <a:endParaRPr kumimoji="1" lang="ja-JP" altLang="en-US" sz="2400" dirty="0">
              <a:latin typeface="+mn-ea"/>
            </a:endParaRPr>
          </a:p>
        </p:txBody>
      </p:sp>
    </p:spTree>
    <p:extLst>
      <p:ext uri="{BB962C8B-B14F-4D97-AF65-F5344CB8AC3E}">
        <p14:creationId xmlns:p14="http://schemas.microsoft.com/office/powerpoint/2010/main" val="7812178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68313" y="0"/>
            <a:ext cx="7862887" cy="908720"/>
          </a:xfrm>
          <a:prstGeom prst="rect">
            <a:avLst/>
          </a:prstGeom>
        </p:spPr>
        <p:txBody>
          <a:bodyPr anchor="ctr"/>
          <a:lstStyle/>
          <a:p>
            <a:pPr fontAlgn="auto">
              <a:spcBef>
                <a:spcPts val="0"/>
              </a:spcBef>
              <a:spcAft>
                <a:spcPts val="0"/>
              </a:spcAft>
              <a:defRPr/>
            </a:pPr>
            <a:r>
              <a:rPr lang="ja-JP" altLang="en-US" sz="4000" dirty="0" smtClean="0">
                <a:solidFill>
                  <a:srgbClr val="00B0F0"/>
                </a:solidFill>
                <a:latin typeface="+mj-ea"/>
                <a:ea typeface="+mj-ea"/>
                <a:cs typeface="+mj-cs"/>
              </a:rPr>
              <a:t>自閉スペクトラム症の</a:t>
            </a:r>
            <a:r>
              <a:rPr lang="ja-JP" altLang="en-US" sz="4000" dirty="0">
                <a:solidFill>
                  <a:srgbClr val="00B0F0"/>
                </a:solidFill>
                <a:latin typeface="+mj-ea"/>
                <a:ea typeface="+mj-ea"/>
                <a:cs typeface="+mj-cs"/>
              </a:rPr>
              <a:t>症状②－１</a:t>
            </a:r>
          </a:p>
        </p:txBody>
      </p:sp>
      <p:pic>
        <p:nvPicPr>
          <p:cNvPr id="27654" name="Picture 17" descr="CST033"/>
          <p:cNvPicPr>
            <a:picLocks noChangeAspect="1" noChangeArrowheads="1"/>
          </p:cNvPicPr>
          <p:nvPr/>
        </p:nvPicPr>
        <p:blipFill>
          <a:blip r:embed="rId3" cstate="print"/>
          <a:srcRect/>
          <a:stretch>
            <a:fillRect/>
          </a:stretch>
        </p:blipFill>
        <p:spPr bwMode="auto">
          <a:xfrm>
            <a:off x="900336" y="1700808"/>
            <a:ext cx="1297583" cy="1433740"/>
          </a:xfrm>
          <a:prstGeom prst="rect">
            <a:avLst/>
          </a:prstGeom>
          <a:noFill/>
          <a:ln w="9525">
            <a:noFill/>
            <a:miter lim="800000"/>
            <a:headEnd/>
            <a:tailEnd/>
          </a:ln>
        </p:spPr>
      </p:pic>
      <p:graphicFrame>
        <p:nvGraphicFramePr>
          <p:cNvPr id="14" name="表 13"/>
          <p:cNvGraphicFramePr>
            <a:graphicFrameLocks noGrp="1"/>
          </p:cNvGraphicFramePr>
          <p:nvPr>
            <p:extLst/>
          </p:nvPr>
        </p:nvGraphicFramePr>
        <p:xfrm>
          <a:off x="611560" y="3068960"/>
          <a:ext cx="2159719" cy="1188720"/>
        </p:xfrm>
        <a:graphic>
          <a:graphicData uri="http://schemas.openxmlformats.org/drawingml/2006/table">
            <a:tbl>
              <a:tblPr firstRow="1" bandRow="1">
                <a:tableStyleId>{21E4AEA4-8DFA-4A89-87EB-49C32662AFE0}</a:tableStyleId>
              </a:tblPr>
              <a:tblGrid>
                <a:gridCol w="246554"/>
                <a:gridCol w="1913165"/>
              </a:tblGrid>
              <a:tr h="139551">
                <a:tc gridSpan="2">
                  <a:txBody>
                    <a:bodyPr/>
                    <a:lstStyle/>
                    <a:p>
                      <a:pPr algn="ctr"/>
                      <a:r>
                        <a:rPr kumimoji="1" lang="ja-JP" altLang="en-US" sz="2000" dirty="0" smtClean="0">
                          <a:solidFill>
                            <a:schemeClr val="bg1"/>
                          </a:solidFill>
                        </a:rPr>
                        <a:t>＋　</a:t>
                      </a:r>
                      <a:r>
                        <a:rPr kumimoji="1" lang="en-US" altLang="ja-JP" sz="2000" dirty="0" smtClean="0">
                          <a:solidFill>
                            <a:schemeClr val="bg1"/>
                          </a:solidFill>
                        </a:rPr>
                        <a:t>AD/HD</a:t>
                      </a:r>
                      <a:endParaRPr kumimoji="1" lang="ja-JP" altLang="en-US" sz="2000" dirty="0">
                        <a:solidFill>
                          <a:schemeClr val="bg1"/>
                        </a:solidFill>
                      </a:endParaRPr>
                    </a:p>
                  </a:txBody>
                  <a:tcPr>
                    <a:solidFill>
                      <a:schemeClr val="accent6">
                        <a:lumMod val="50000"/>
                      </a:schemeClr>
                    </a:solidFill>
                  </a:tcPr>
                </a:tc>
                <a:tc hMerge="1">
                  <a:txBody>
                    <a:bodyPr/>
                    <a:lstStyle/>
                    <a:p>
                      <a:pPr algn="ctr"/>
                      <a:endParaRPr kumimoji="1" lang="ja-JP" altLang="en-US" dirty="0">
                        <a:solidFill>
                          <a:schemeClr val="tx1"/>
                        </a:solidFill>
                      </a:endParaRPr>
                    </a:p>
                  </a:txBody>
                  <a:tcPr/>
                </a:tc>
              </a:tr>
              <a:tr h="139551">
                <a:tc>
                  <a:txBody>
                    <a:bodyPr/>
                    <a:lstStyle/>
                    <a:p>
                      <a:endParaRPr kumimoji="1" lang="ja-JP" altLang="en-US" sz="2000" dirty="0">
                        <a:solidFill>
                          <a:schemeClr val="tx1"/>
                        </a:solidFill>
                      </a:endParaRPr>
                    </a:p>
                  </a:txBody>
                  <a:tcPr/>
                </a:tc>
                <a:tc>
                  <a:txBody>
                    <a:bodyPr/>
                    <a:lstStyle/>
                    <a:p>
                      <a:r>
                        <a:rPr kumimoji="1" lang="ja-JP" altLang="en-US" sz="2000" dirty="0" smtClean="0">
                          <a:solidFill>
                            <a:schemeClr val="tx1"/>
                          </a:solidFill>
                        </a:rPr>
                        <a:t>多動・衝動性</a:t>
                      </a:r>
                      <a:endParaRPr kumimoji="1" lang="ja-JP" altLang="en-US" sz="2000" dirty="0">
                        <a:solidFill>
                          <a:schemeClr val="tx1"/>
                        </a:solidFill>
                      </a:endParaRPr>
                    </a:p>
                  </a:txBody>
                  <a:tcPr/>
                </a:tc>
              </a:tr>
              <a:tr h="139551">
                <a:tc>
                  <a:txBody>
                    <a:bodyPr/>
                    <a:lstStyle/>
                    <a:p>
                      <a:endParaRPr kumimoji="1" lang="ja-JP" altLang="en-US" sz="2000" dirty="0">
                        <a:solidFill>
                          <a:schemeClr val="tx1"/>
                        </a:solidFill>
                      </a:endParaRPr>
                    </a:p>
                  </a:txBody>
                  <a:tcPr/>
                </a:tc>
                <a:tc>
                  <a:txBody>
                    <a:bodyPr/>
                    <a:lstStyle/>
                    <a:p>
                      <a:r>
                        <a:rPr kumimoji="1" lang="ja-JP" altLang="en-US" sz="2000" dirty="0" smtClean="0">
                          <a:solidFill>
                            <a:schemeClr val="tx1"/>
                          </a:solidFill>
                        </a:rPr>
                        <a:t>不注意</a:t>
                      </a:r>
                      <a:endParaRPr kumimoji="1" lang="ja-JP" altLang="en-US" sz="2000" dirty="0">
                        <a:solidFill>
                          <a:schemeClr val="tx1"/>
                        </a:solidFill>
                      </a:endParaRPr>
                    </a:p>
                  </a:txBody>
                  <a:tcPr/>
                </a:tc>
              </a:tr>
            </a:tbl>
          </a:graphicData>
        </a:graphic>
      </p:graphicFrame>
      <p:sp>
        <p:nvSpPr>
          <p:cNvPr id="6" name="テキスト ボックス 5"/>
          <p:cNvSpPr txBox="1"/>
          <p:nvPr/>
        </p:nvSpPr>
        <p:spPr>
          <a:xfrm>
            <a:off x="3131840" y="1268760"/>
            <a:ext cx="5760640" cy="3384376"/>
          </a:xfrm>
          <a:prstGeom prst="rect">
            <a:avLst/>
          </a:prstGeom>
          <a:noFill/>
        </p:spPr>
        <p:txBody>
          <a:bodyPr wrap="square" rtlCol="0">
            <a:noAutofit/>
          </a:bodyPr>
          <a:lstStyle/>
          <a:p>
            <a:r>
              <a:rPr kumimoji="1" lang="ja-JP" altLang="en-US" sz="2000" dirty="0" smtClean="0">
                <a:latin typeface="+mn-ea"/>
              </a:rPr>
              <a:t>アスペルガー症候群の人の中にも、</a:t>
            </a:r>
            <a:endParaRPr kumimoji="1" lang="en-US" altLang="ja-JP" sz="2000" dirty="0" smtClean="0">
              <a:latin typeface="+mn-ea"/>
            </a:endParaRPr>
          </a:p>
          <a:p>
            <a:r>
              <a:rPr lang="ja-JP" altLang="en-US" sz="2000" dirty="0" smtClean="0">
                <a:solidFill>
                  <a:srgbClr val="990000"/>
                </a:solidFill>
                <a:latin typeface="+mn-ea"/>
              </a:rPr>
              <a:t>・とても几帳面で整理整頓ができる人</a:t>
            </a:r>
            <a:endParaRPr lang="en-US" altLang="ja-JP" sz="2000" dirty="0" smtClean="0">
              <a:solidFill>
                <a:srgbClr val="990000"/>
              </a:solidFill>
              <a:latin typeface="+mn-ea"/>
            </a:endParaRPr>
          </a:p>
          <a:p>
            <a:r>
              <a:rPr kumimoji="1" lang="ja-JP" altLang="en-US" sz="2000" dirty="0" smtClean="0">
                <a:solidFill>
                  <a:srgbClr val="990000"/>
                </a:solidFill>
                <a:latin typeface="+mn-ea"/>
              </a:rPr>
              <a:t>・ＡＤＨＤ系で全然片付けができない人</a:t>
            </a:r>
            <a:endParaRPr kumimoji="1" lang="en-US" altLang="ja-JP" sz="2000" dirty="0" smtClean="0">
              <a:solidFill>
                <a:srgbClr val="990000"/>
              </a:solidFill>
              <a:latin typeface="+mn-ea"/>
            </a:endParaRPr>
          </a:p>
          <a:p>
            <a:r>
              <a:rPr lang="ja-JP" altLang="en-US" sz="2000" dirty="0" smtClean="0">
                <a:solidFill>
                  <a:srgbClr val="990000"/>
                </a:solidFill>
                <a:latin typeface="+mn-ea"/>
              </a:rPr>
              <a:t>・ある部分のみ几帳面、それ以外は無関心な人</a:t>
            </a:r>
            <a:endParaRPr kumimoji="1" lang="en-US" altLang="ja-JP" sz="2000" dirty="0" smtClean="0">
              <a:solidFill>
                <a:srgbClr val="990000"/>
              </a:solidFill>
              <a:latin typeface="+mn-ea"/>
            </a:endParaRPr>
          </a:p>
          <a:p>
            <a:r>
              <a:rPr lang="ja-JP" altLang="en-US" sz="2000" dirty="0" smtClean="0">
                <a:latin typeface="+mn-ea"/>
              </a:rPr>
              <a:t>がいる。</a:t>
            </a:r>
            <a:endParaRPr lang="en-US" altLang="ja-JP" sz="2000" dirty="0" smtClean="0">
              <a:latin typeface="+mn-ea"/>
            </a:endParaRPr>
          </a:p>
          <a:p>
            <a:r>
              <a:rPr lang="ja-JP" altLang="en-US" sz="2000" dirty="0" smtClean="0">
                <a:latin typeface="+mn-ea"/>
              </a:rPr>
              <a:t>　実際には、アスペルガー症候群か、ＡＤＨＤか、明確に診断のつきにくい人もいるが、</a:t>
            </a:r>
            <a:endParaRPr lang="en-US" altLang="ja-JP" sz="2000" dirty="0" smtClean="0">
              <a:latin typeface="+mn-ea"/>
            </a:endParaRPr>
          </a:p>
          <a:p>
            <a:r>
              <a:rPr kumimoji="1" lang="ja-JP" altLang="en-US" sz="2000" dirty="0" smtClean="0">
                <a:latin typeface="+mn-ea"/>
              </a:rPr>
              <a:t>　</a:t>
            </a:r>
            <a:r>
              <a:rPr lang="ja-JP" altLang="en-US" sz="2000" dirty="0" smtClean="0">
                <a:latin typeface="+mn-ea"/>
              </a:rPr>
              <a:t>ＡＤＨＤとアスペルガー症候群の症状が並行して見られる場合は、</a:t>
            </a:r>
            <a:endParaRPr lang="en-US" altLang="ja-JP" sz="2000" dirty="0" smtClean="0">
              <a:latin typeface="+mn-ea"/>
            </a:endParaRPr>
          </a:p>
          <a:p>
            <a:r>
              <a:rPr kumimoji="1" lang="ja-JP" altLang="en-US" sz="2000" dirty="0" smtClean="0">
                <a:solidFill>
                  <a:srgbClr val="FF0000"/>
                </a:solidFill>
                <a:latin typeface="+mn-ea"/>
              </a:rPr>
              <a:t>　「ＡＤＨＤを伴うアスペルガー症候群」</a:t>
            </a:r>
            <a:endParaRPr kumimoji="1" lang="en-US" altLang="ja-JP" sz="2000" dirty="0" smtClean="0">
              <a:solidFill>
                <a:srgbClr val="FF0000"/>
              </a:solidFill>
              <a:latin typeface="+mn-ea"/>
            </a:endParaRPr>
          </a:p>
          <a:p>
            <a:r>
              <a:rPr lang="ja-JP" altLang="en-US" sz="2000" dirty="0" smtClean="0">
                <a:latin typeface="+mn-ea"/>
              </a:rPr>
              <a:t>　</a:t>
            </a:r>
            <a:r>
              <a:rPr kumimoji="1" lang="ja-JP" altLang="en-US" sz="2000" dirty="0" smtClean="0">
                <a:latin typeface="+mn-ea"/>
              </a:rPr>
              <a:t>としている。</a:t>
            </a:r>
            <a:endParaRPr kumimoji="1" lang="ja-JP" altLang="en-US" sz="2000" dirty="0">
              <a:latin typeface="+mn-ea"/>
            </a:endParaRPr>
          </a:p>
        </p:txBody>
      </p:sp>
      <p:sp>
        <p:nvSpPr>
          <p:cNvPr id="7" name="角丸四角形 6"/>
          <p:cNvSpPr/>
          <p:nvPr/>
        </p:nvSpPr>
        <p:spPr>
          <a:xfrm>
            <a:off x="755576" y="5013176"/>
            <a:ext cx="8064896" cy="165618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成人の場合</a:t>
            </a:r>
            <a:endParaRPr kumimoji="1" lang="en-US" altLang="ja-JP" sz="2000" dirty="0" smtClean="0">
              <a:solidFill>
                <a:schemeClr val="tx1"/>
              </a:solidFill>
            </a:endParaRPr>
          </a:p>
          <a:p>
            <a:r>
              <a:rPr lang="ja-JP" altLang="en-US" sz="2000" dirty="0" smtClean="0">
                <a:solidFill>
                  <a:schemeClr val="tx1"/>
                </a:solidFill>
              </a:rPr>
              <a:t>　なかなか仕事が開始できない、仕事が効率よくこなせない、仕事の見通しが立てられない、</a:t>
            </a:r>
            <a:r>
              <a:rPr kumimoji="1" lang="ja-JP" altLang="en-US" sz="2000" dirty="0" smtClean="0">
                <a:solidFill>
                  <a:schemeClr val="tx1"/>
                </a:solidFill>
              </a:rPr>
              <a:t>仕事が滞ってしまう等が起きることがある。</a:t>
            </a:r>
            <a:endParaRPr kumimoji="1" lang="en-US" altLang="ja-JP" sz="2000" dirty="0" smtClean="0">
              <a:solidFill>
                <a:schemeClr val="tx1"/>
              </a:solidFill>
            </a:endParaRPr>
          </a:p>
          <a:p>
            <a:r>
              <a:rPr lang="ja-JP" altLang="en-US" sz="2000" dirty="0" smtClean="0">
                <a:solidFill>
                  <a:schemeClr val="tx1"/>
                </a:solidFill>
              </a:rPr>
              <a:t>　　↓</a:t>
            </a:r>
            <a:endParaRPr lang="en-US" altLang="ja-JP" sz="2000" dirty="0" smtClean="0">
              <a:solidFill>
                <a:schemeClr val="tx1"/>
              </a:solidFill>
            </a:endParaRPr>
          </a:p>
          <a:p>
            <a:r>
              <a:rPr kumimoji="1" lang="ja-JP" altLang="en-US" sz="2000" dirty="0" smtClean="0">
                <a:solidFill>
                  <a:schemeClr val="tx1"/>
                </a:solidFill>
              </a:rPr>
              <a:t>　定期的に、仕事をチェックしたり、個別に面談を入れたりする。</a:t>
            </a:r>
            <a:endParaRPr kumimoji="1" lang="ja-JP" altLang="en-US" sz="2000" dirty="0">
              <a:solidFill>
                <a:schemeClr val="tx1"/>
              </a:solidFill>
            </a:endParaRPr>
          </a:p>
        </p:txBody>
      </p:sp>
    </p:spTree>
    <p:extLst>
      <p:ext uri="{BB962C8B-B14F-4D97-AF65-F5344CB8AC3E}">
        <p14:creationId xmlns:p14="http://schemas.microsoft.com/office/powerpoint/2010/main" val="34440723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13" descr="靴ひも"/>
          <p:cNvPicPr>
            <a:picLocks noChangeAspect="1" noChangeArrowheads="1"/>
          </p:cNvPicPr>
          <p:nvPr/>
        </p:nvPicPr>
        <p:blipFill>
          <a:blip r:embed="rId3" cstate="print"/>
          <a:srcRect/>
          <a:stretch>
            <a:fillRect/>
          </a:stretch>
        </p:blipFill>
        <p:spPr bwMode="auto">
          <a:xfrm>
            <a:off x="3884089" y="1484784"/>
            <a:ext cx="1375822" cy="1425451"/>
          </a:xfrm>
          <a:prstGeom prst="rect">
            <a:avLst/>
          </a:prstGeom>
          <a:noFill/>
          <a:ln w="9525">
            <a:noFill/>
            <a:miter lim="800000"/>
            <a:headEnd/>
            <a:tailEnd/>
          </a:ln>
        </p:spPr>
      </p:pic>
      <p:sp>
        <p:nvSpPr>
          <p:cNvPr id="9" name="タイトル 1"/>
          <p:cNvSpPr txBox="1">
            <a:spLocks/>
          </p:cNvSpPr>
          <p:nvPr/>
        </p:nvSpPr>
        <p:spPr>
          <a:xfrm>
            <a:off x="468313" y="0"/>
            <a:ext cx="7832407" cy="908720"/>
          </a:xfrm>
          <a:prstGeom prst="rect">
            <a:avLst/>
          </a:prstGeom>
        </p:spPr>
        <p:txBody>
          <a:bodyPr anchor="ctr"/>
          <a:lstStyle/>
          <a:p>
            <a:pPr fontAlgn="auto">
              <a:spcBef>
                <a:spcPts val="0"/>
              </a:spcBef>
              <a:spcAft>
                <a:spcPts val="0"/>
              </a:spcAft>
              <a:defRPr/>
            </a:pPr>
            <a:r>
              <a:rPr lang="ja-JP" altLang="en-US" sz="4000" dirty="0">
                <a:solidFill>
                  <a:srgbClr val="00B0F0"/>
                </a:solidFill>
                <a:latin typeface="+mj-ea"/>
                <a:ea typeface="+mj-ea"/>
                <a:cs typeface="+mj-cs"/>
              </a:rPr>
              <a:t>自閉</a:t>
            </a:r>
            <a:r>
              <a:rPr lang="ja-JP" altLang="en-US" sz="4000" dirty="0" smtClean="0">
                <a:solidFill>
                  <a:srgbClr val="00B0F0"/>
                </a:solidFill>
                <a:latin typeface="+mj-ea"/>
                <a:ea typeface="+mj-ea"/>
                <a:cs typeface="+mj-cs"/>
              </a:rPr>
              <a:t>スペクトラム症の</a:t>
            </a:r>
            <a:r>
              <a:rPr lang="ja-JP" altLang="en-US" sz="4000" dirty="0">
                <a:solidFill>
                  <a:srgbClr val="00B0F0"/>
                </a:solidFill>
                <a:latin typeface="+mj-ea"/>
                <a:ea typeface="+mj-ea"/>
                <a:cs typeface="+mj-cs"/>
              </a:rPr>
              <a:t>症状②－２</a:t>
            </a:r>
          </a:p>
        </p:txBody>
      </p:sp>
      <p:pic>
        <p:nvPicPr>
          <p:cNvPr id="28679" name="Picture 16" descr="SFA032"/>
          <p:cNvPicPr>
            <a:picLocks noChangeAspect="1" noChangeArrowheads="1"/>
          </p:cNvPicPr>
          <p:nvPr/>
        </p:nvPicPr>
        <p:blipFill>
          <a:blip r:embed="rId4" cstate="print"/>
          <a:srcRect/>
          <a:stretch>
            <a:fillRect/>
          </a:stretch>
        </p:blipFill>
        <p:spPr bwMode="auto">
          <a:xfrm>
            <a:off x="755576" y="1556792"/>
            <a:ext cx="1365250" cy="1414462"/>
          </a:xfrm>
          <a:prstGeom prst="rect">
            <a:avLst/>
          </a:prstGeom>
          <a:noFill/>
          <a:ln w="9525">
            <a:noFill/>
            <a:miter lim="800000"/>
            <a:headEnd/>
            <a:tailEnd/>
          </a:ln>
        </p:spPr>
      </p:pic>
      <p:graphicFrame>
        <p:nvGraphicFramePr>
          <p:cNvPr id="12" name="表 11"/>
          <p:cNvGraphicFramePr>
            <a:graphicFrameLocks noGrp="1"/>
          </p:cNvGraphicFramePr>
          <p:nvPr>
            <p:extLst/>
          </p:nvPr>
        </p:nvGraphicFramePr>
        <p:xfrm>
          <a:off x="5940425" y="1557338"/>
          <a:ext cx="2880320" cy="2895600"/>
        </p:xfrm>
        <a:graphic>
          <a:graphicData uri="http://schemas.openxmlformats.org/drawingml/2006/table">
            <a:tbl>
              <a:tblPr firstRow="1" bandRow="1">
                <a:tableStyleId>{5C22544A-7EE6-4342-B048-85BDC9FD1C3A}</a:tableStyleId>
              </a:tblPr>
              <a:tblGrid>
                <a:gridCol w="294450"/>
                <a:gridCol w="2585870"/>
              </a:tblGrid>
              <a:tr h="154579">
                <a:tc gridSpan="2">
                  <a:txBody>
                    <a:bodyPr/>
                    <a:lstStyle/>
                    <a:p>
                      <a:pPr algn="ctr"/>
                      <a:r>
                        <a:rPr kumimoji="1" lang="ja-JP" altLang="en-US" sz="2000" dirty="0" smtClean="0">
                          <a:solidFill>
                            <a:schemeClr val="bg1"/>
                          </a:solidFill>
                        </a:rPr>
                        <a:t>協調運動障害</a:t>
                      </a:r>
                      <a:endParaRPr kumimoji="1" lang="en-US" altLang="ja-JP" sz="2000" dirty="0" smtClean="0">
                        <a:solidFill>
                          <a:schemeClr val="bg1"/>
                        </a:solidFill>
                      </a:endParaRPr>
                    </a:p>
                    <a:p>
                      <a:pPr algn="ctr"/>
                      <a:r>
                        <a:rPr kumimoji="1" lang="en-US" altLang="ja-JP" sz="2000" dirty="0" smtClean="0">
                          <a:solidFill>
                            <a:schemeClr val="bg1"/>
                          </a:solidFill>
                        </a:rPr>
                        <a:t>(</a:t>
                      </a:r>
                      <a:r>
                        <a:rPr kumimoji="1" lang="ja-JP" altLang="en-US" sz="2000" dirty="0" smtClean="0">
                          <a:solidFill>
                            <a:schemeClr val="bg1"/>
                          </a:solidFill>
                        </a:rPr>
                        <a:t>粗大・微細）</a:t>
                      </a:r>
                      <a:endParaRPr kumimoji="1" lang="ja-JP" altLang="en-US" sz="2000" dirty="0">
                        <a:solidFill>
                          <a:schemeClr val="bg1"/>
                        </a:solidFill>
                      </a:endParaRPr>
                    </a:p>
                  </a:txBody>
                  <a:tcPr>
                    <a:solidFill>
                      <a:srgbClr val="0070C0"/>
                    </a:solidFill>
                  </a:tcPr>
                </a:tc>
                <a:tc hMerge="1">
                  <a:txBody>
                    <a:bodyPr/>
                    <a:lstStyle/>
                    <a:p>
                      <a:pPr algn="ctr"/>
                      <a:endParaRPr kumimoji="1" lang="ja-JP" altLang="en-US" dirty="0">
                        <a:solidFill>
                          <a:schemeClr val="tx1"/>
                        </a:solidFill>
                      </a:endParaRPr>
                    </a:p>
                  </a:txBody>
                  <a:tcPr/>
                </a:tc>
              </a:tr>
              <a:tr h="154579">
                <a:tc gridSpan="2">
                  <a:txBody>
                    <a:bodyPr/>
                    <a:lstStyle/>
                    <a:p>
                      <a:r>
                        <a:rPr kumimoji="1" lang="ja-JP" altLang="en-US" sz="2000" dirty="0" smtClean="0">
                          <a:solidFill>
                            <a:schemeClr val="tx1"/>
                          </a:solidFill>
                        </a:rPr>
                        <a:t>・スポーツが苦手</a:t>
                      </a:r>
                      <a:endParaRPr kumimoji="1" lang="ja-JP" altLang="en-US" sz="2000" dirty="0">
                        <a:solidFill>
                          <a:schemeClr val="tx1"/>
                        </a:solidFill>
                      </a:endParaRPr>
                    </a:p>
                  </a:txBody>
                  <a:tcPr/>
                </a:tc>
                <a:tc hMerge="1">
                  <a:txBody>
                    <a:bodyPr/>
                    <a:lstStyle/>
                    <a:p>
                      <a:endParaRPr kumimoji="1" lang="ja-JP" altLang="en-US"/>
                    </a:p>
                  </a:txBody>
                  <a:tcPr/>
                </a:tc>
              </a:tr>
              <a:tr h="154579">
                <a:tc gridSpan="2">
                  <a:txBody>
                    <a:bodyPr/>
                    <a:lstStyle/>
                    <a:p>
                      <a:r>
                        <a:rPr kumimoji="1" lang="ja-JP" altLang="en-US" sz="2000" dirty="0" smtClean="0">
                          <a:solidFill>
                            <a:schemeClr val="tx1"/>
                          </a:solidFill>
                        </a:rPr>
                        <a:t>・不器用で細かいことができない</a:t>
                      </a:r>
                      <a:endParaRPr kumimoji="1" lang="ja-JP" altLang="en-US" sz="2000" dirty="0">
                        <a:solidFill>
                          <a:schemeClr val="tx1"/>
                        </a:solidFill>
                      </a:endParaRPr>
                    </a:p>
                  </a:txBody>
                  <a:tcPr/>
                </a:tc>
                <a:tc hMerge="1">
                  <a:txBody>
                    <a:bodyPr/>
                    <a:lstStyle/>
                    <a:p>
                      <a:endParaRPr kumimoji="1" lang="ja-JP" altLang="en-US" dirty="0">
                        <a:solidFill>
                          <a:schemeClr val="tx1"/>
                        </a:solidFill>
                      </a:endParaRPr>
                    </a:p>
                  </a:txBody>
                  <a:tcPr/>
                </a:tc>
              </a:tr>
              <a:tr h="154579">
                <a:tc>
                  <a:txBody>
                    <a:bodyPr/>
                    <a:lstStyle/>
                    <a:p>
                      <a:endParaRPr kumimoji="1" lang="ja-JP" altLang="en-US" sz="2000" dirty="0">
                        <a:solidFill>
                          <a:schemeClr val="tx1"/>
                        </a:solidFill>
                      </a:endParaRPr>
                    </a:p>
                  </a:txBody>
                  <a:tcPr/>
                </a:tc>
                <a:tc>
                  <a:txBody>
                    <a:bodyPr/>
                    <a:lstStyle/>
                    <a:p>
                      <a:r>
                        <a:rPr kumimoji="1" lang="ja-JP" altLang="en-US" sz="2000" dirty="0" smtClean="0">
                          <a:solidFill>
                            <a:schemeClr val="tx1"/>
                          </a:solidFill>
                        </a:rPr>
                        <a:t>蝶々結びができない</a:t>
                      </a:r>
                      <a:endParaRPr kumimoji="1" lang="ja-JP" altLang="en-US" sz="2000" dirty="0">
                        <a:solidFill>
                          <a:schemeClr val="tx1"/>
                        </a:solidFill>
                      </a:endParaRPr>
                    </a:p>
                  </a:txBody>
                  <a:tcPr/>
                </a:tc>
              </a:tr>
              <a:tr h="266807">
                <a:tc>
                  <a:txBody>
                    <a:bodyPr/>
                    <a:lstStyle/>
                    <a:p>
                      <a:endParaRPr kumimoji="1" lang="ja-JP" altLang="en-US" sz="2000" dirty="0">
                        <a:solidFill>
                          <a:schemeClr val="tx1"/>
                        </a:solidFill>
                      </a:endParaRPr>
                    </a:p>
                  </a:txBody>
                  <a:tcPr/>
                </a:tc>
                <a:tc>
                  <a:txBody>
                    <a:bodyPr/>
                    <a:lstStyle/>
                    <a:p>
                      <a:r>
                        <a:rPr kumimoji="1" lang="ja-JP" altLang="en-US" sz="2000" dirty="0" smtClean="0">
                          <a:solidFill>
                            <a:schemeClr val="tx1"/>
                          </a:solidFill>
                        </a:rPr>
                        <a:t>自転車・はさみ・縄跳びなどが苦手</a:t>
                      </a:r>
                      <a:endParaRPr kumimoji="1" lang="ja-JP" altLang="en-US" sz="2000" dirty="0">
                        <a:solidFill>
                          <a:schemeClr val="tx1"/>
                        </a:solidFill>
                      </a:endParaRPr>
                    </a:p>
                  </a:txBody>
                  <a:tcPr/>
                </a:tc>
              </a:tr>
            </a:tbl>
          </a:graphicData>
        </a:graphic>
      </p:graphicFrame>
      <p:sp>
        <p:nvSpPr>
          <p:cNvPr id="7" name="テキスト ボックス 6"/>
          <p:cNvSpPr txBox="1"/>
          <p:nvPr/>
        </p:nvSpPr>
        <p:spPr>
          <a:xfrm>
            <a:off x="251520" y="3212976"/>
            <a:ext cx="5616624" cy="1656184"/>
          </a:xfrm>
          <a:prstGeom prst="rect">
            <a:avLst/>
          </a:prstGeom>
          <a:noFill/>
        </p:spPr>
        <p:txBody>
          <a:bodyPr wrap="square" rtlCol="0">
            <a:noAutofit/>
          </a:bodyPr>
          <a:lstStyle/>
          <a:p>
            <a:r>
              <a:rPr kumimoji="1" lang="ja-JP" altLang="en-US" sz="2000" dirty="0" smtClean="0">
                <a:latin typeface="+mn-ea"/>
              </a:rPr>
              <a:t>　自転車は、乗れるようになるには時間がかかるが、</a:t>
            </a:r>
            <a:endParaRPr kumimoji="1" lang="en-US" altLang="ja-JP" sz="2000" dirty="0" smtClean="0">
              <a:latin typeface="+mn-ea"/>
            </a:endParaRPr>
          </a:p>
          <a:p>
            <a:r>
              <a:rPr lang="ja-JP" altLang="en-US" sz="2000" dirty="0" smtClean="0">
                <a:latin typeface="+mn-ea"/>
              </a:rPr>
              <a:t>一度、乗り出すと、</a:t>
            </a:r>
            <a:endParaRPr lang="en-US" altLang="ja-JP" sz="2000" dirty="0" smtClean="0">
              <a:latin typeface="+mn-ea"/>
            </a:endParaRPr>
          </a:p>
          <a:p>
            <a:r>
              <a:rPr lang="ja-JP" altLang="en-US" sz="2000" dirty="0" smtClean="0">
                <a:latin typeface="+mn-ea"/>
              </a:rPr>
              <a:t>　よく使われる人が多い。</a:t>
            </a:r>
            <a:endParaRPr lang="en-US" altLang="ja-JP" sz="2000" dirty="0" smtClean="0">
              <a:latin typeface="+mn-ea"/>
            </a:endParaRPr>
          </a:p>
          <a:p>
            <a:r>
              <a:rPr lang="ja-JP" altLang="en-US" sz="2000" dirty="0" smtClean="0">
                <a:latin typeface="+mn-ea"/>
              </a:rPr>
              <a:t>　自転車の方が、一人だし、自由が利くし、クールダウンにもなる。</a:t>
            </a:r>
            <a:endParaRPr lang="en-US" altLang="ja-JP" sz="2000" dirty="0" smtClean="0">
              <a:latin typeface="+mn-ea"/>
            </a:endParaRPr>
          </a:p>
        </p:txBody>
      </p:sp>
      <p:sp>
        <p:nvSpPr>
          <p:cNvPr id="8" name="角丸四角形 7"/>
          <p:cNvSpPr/>
          <p:nvPr/>
        </p:nvSpPr>
        <p:spPr>
          <a:xfrm>
            <a:off x="1331640" y="5013324"/>
            <a:ext cx="6696744" cy="144001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成人の場合</a:t>
            </a:r>
            <a:endParaRPr kumimoji="1" lang="en-US" altLang="ja-JP" sz="2000" dirty="0" smtClean="0">
              <a:solidFill>
                <a:schemeClr val="tx1"/>
              </a:solidFill>
            </a:endParaRPr>
          </a:p>
          <a:p>
            <a:r>
              <a:rPr lang="ja-JP" altLang="en-US" sz="2000" dirty="0" smtClean="0">
                <a:solidFill>
                  <a:schemeClr val="tx1"/>
                </a:solidFill>
              </a:rPr>
              <a:t>　手先が不器用なため、細かい作業が難しい場合があり、</a:t>
            </a:r>
            <a:endParaRPr lang="en-US" altLang="ja-JP" sz="2000" dirty="0" smtClean="0">
              <a:solidFill>
                <a:schemeClr val="tx1"/>
              </a:solidFill>
            </a:endParaRPr>
          </a:p>
          <a:p>
            <a:r>
              <a:rPr lang="ja-JP" altLang="en-US" sz="2000" dirty="0" smtClean="0">
                <a:solidFill>
                  <a:schemeClr val="tx1"/>
                </a:solidFill>
              </a:rPr>
              <a:t>それぞれの能力に応じた仕事を選択する必要がある。</a:t>
            </a:r>
            <a:endParaRPr kumimoji="1" lang="ja-JP" altLang="en-US" sz="2000" dirty="0">
              <a:solidFill>
                <a:schemeClr val="tx1"/>
              </a:solidFill>
            </a:endParaRPr>
          </a:p>
        </p:txBody>
      </p:sp>
    </p:spTree>
    <p:extLst>
      <p:ext uri="{BB962C8B-B14F-4D97-AF65-F5344CB8AC3E}">
        <p14:creationId xmlns:p14="http://schemas.microsoft.com/office/powerpoint/2010/main" val="2626103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8423910" cy="857839"/>
          </a:xfrm>
        </p:spPr>
        <p:txBody>
          <a:bodyPr>
            <a:noAutofit/>
          </a:bodyPr>
          <a:lstStyle/>
          <a:p>
            <a:r>
              <a:rPr lang="ja-JP" altLang="en-US" sz="4000" dirty="0">
                <a:solidFill>
                  <a:srgbClr val="00B0F0"/>
                </a:solidFill>
                <a:latin typeface="HGP創英角ｺﾞｼｯｸUB" panose="020B0900000000000000" pitchFamily="50" charset="-128"/>
                <a:ea typeface="HGP創英角ｺﾞｼｯｸUB" panose="020B0900000000000000" pitchFamily="50" charset="-128"/>
              </a:rPr>
              <a:t>「ひきこもり」の分類</a:t>
            </a:r>
            <a:r>
              <a:rPr lang="ja-JP" altLang="en-US" sz="2200" dirty="0">
                <a:solidFill>
                  <a:srgbClr val="00B0F0"/>
                </a:solidFill>
                <a:latin typeface="+mn-ea"/>
                <a:ea typeface="+mn-ea"/>
              </a:rPr>
              <a:t>（新ガイドラインにおける第４軸</a:t>
            </a:r>
            <a:r>
              <a:rPr lang="ja-JP" altLang="en-US" sz="2200" dirty="0" smtClean="0">
                <a:solidFill>
                  <a:srgbClr val="00B0F0"/>
                </a:solidFill>
                <a:latin typeface="+mn-ea"/>
                <a:ea typeface="+mn-ea"/>
              </a:rPr>
              <a:t>）</a:t>
            </a:r>
            <a:endParaRPr kumimoji="1" lang="ja-JP" altLang="en-US" sz="2200" dirty="0">
              <a:solidFill>
                <a:srgbClr val="00B0F0"/>
              </a:solidFill>
              <a:latin typeface="+mn-ea"/>
              <a:ea typeface="+mn-ea"/>
            </a:endParaRPr>
          </a:p>
        </p:txBody>
      </p:sp>
      <p:graphicFrame>
        <p:nvGraphicFramePr>
          <p:cNvPr id="46123" name="Group 43"/>
          <p:cNvGraphicFramePr>
            <a:graphicFrameLocks noGrp="1"/>
          </p:cNvGraphicFramePr>
          <p:nvPr>
            <p:ph idx="4294967295"/>
            <p:extLst/>
          </p:nvPr>
        </p:nvGraphicFramePr>
        <p:xfrm>
          <a:off x="398295" y="1979111"/>
          <a:ext cx="8347409" cy="4572000"/>
        </p:xfrm>
        <a:graphic>
          <a:graphicData uri="http://schemas.openxmlformats.org/drawingml/2006/table">
            <a:tbl>
              <a:tblPr/>
              <a:tblGrid>
                <a:gridCol w="1205612"/>
                <a:gridCol w="7141797"/>
              </a:tblGrid>
              <a:tr h="1524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2400" b="1" i="0" u="none" strike="noStrike" cap="none" normalizeH="0" baseline="0" dirty="0" smtClean="0">
                          <a:ln>
                            <a:noFill/>
                          </a:ln>
                          <a:solidFill>
                            <a:schemeClr val="bg1"/>
                          </a:solidFill>
                          <a:effectLst/>
                          <a:latin typeface="HGP創英角ｺﾞｼｯｸUB" panose="020B0900000000000000" pitchFamily="50" charset="-128"/>
                          <a:ea typeface="HGP創英角ｺﾞｼｯｸUB" panose="020B0900000000000000" pitchFamily="50" charset="-128"/>
                        </a:rPr>
                        <a:t>第１群</a:t>
                      </a:r>
                    </a:p>
                  </a:txBody>
                  <a:tcPr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00000"/>
                          </a:solidFill>
                          <a:effectLst/>
                          <a:latin typeface="+mn-ea"/>
                          <a:ea typeface="+mn-ea"/>
                          <a:cs typeface="Times New Roman" pitchFamily="18" charset="0"/>
                        </a:rPr>
                        <a:t>　統合失調症、気分障害、不安障害などを主診断とするひきこもりで、薬物療法などの生物学的治療が不可欠ないしはその有効性が期待されるもので、精神療法的アプローチや福祉的な生活・就労支援などの心理</a:t>
                      </a:r>
                      <a:r>
                        <a:rPr kumimoji="0" lang="en-US" altLang="ja-JP" sz="2000" b="0" i="0" u="none" strike="noStrike" cap="none" normalizeH="0" baseline="0" dirty="0" smtClean="0">
                          <a:ln>
                            <a:noFill/>
                          </a:ln>
                          <a:solidFill>
                            <a:srgbClr val="000000"/>
                          </a:solidFill>
                          <a:effectLst/>
                          <a:latin typeface="+mn-ea"/>
                          <a:ea typeface="+mn-ea"/>
                          <a:cs typeface="Times New Roman" pitchFamily="18" charset="0"/>
                        </a:rPr>
                        <a:t>‐</a:t>
                      </a:r>
                      <a:r>
                        <a:rPr kumimoji="0" lang="ja-JP" altLang="en-US" sz="2000" b="0" i="0" u="none" strike="noStrike" cap="none" normalizeH="0" baseline="0" dirty="0" smtClean="0">
                          <a:ln>
                            <a:noFill/>
                          </a:ln>
                          <a:solidFill>
                            <a:srgbClr val="000000"/>
                          </a:solidFill>
                          <a:effectLst/>
                          <a:latin typeface="+mn-ea"/>
                          <a:ea typeface="+mn-ea"/>
                          <a:cs typeface="Times New Roman" pitchFamily="18" charset="0"/>
                        </a:rPr>
                        <a:t>社会的支援も同時に実施される。</a:t>
                      </a:r>
                      <a:r>
                        <a:rPr kumimoji="0" lang="ja-JP" altLang="en-US" sz="2000" b="0" i="0" u="none" strike="noStrike" cap="none" normalizeH="0" baseline="0" dirty="0" smtClean="0">
                          <a:ln>
                            <a:noFill/>
                          </a:ln>
                          <a:solidFill>
                            <a:schemeClr val="tx1"/>
                          </a:solidFill>
                          <a:effectLst/>
                          <a:latin typeface="+mn-ea"/>
                          <a:ea typeface="+mn-ea"/>
                          <a:cs typeface="Times New Roman" pitchFamily="18" charset="0"/>
                        </a:rPr>
                        <a:t> </a:t>
                      </a:r>
                    </a:p>
                  </a:txBody>
                  <a:tcPr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50">
                        <a:alpha val="20000"/>
                      </a:srgbClr>
                    </a:solidFill>
                  </a:tcPr>
                </a:tc>
              </a:tr>
              <a:tr h="1524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2400" b="1" i="0" u="none" strike="noStrike" cap="none" normalizeH="0" baseline="0" dirty="0" smtClean="0">
                          <a:ln>
                            <a:noFill/>
                          </a:ln>
                          <a:solidFill>
                            <a:schemeClr val="bg1"/>
                          </a:solidFill>
                          <a:effectLst/>
                          <a:latin typeface="HGP創英角ｺﾞｼｯｸUB" panose="020B0900000000000000" pitchFamily="50" charset="-128"/>
                          <a:ea typeface="HGP創英角ｺﾞｼｯｸUB" panose="020B0900000000000000" pitchFamily="50" charset="-128"/>
                        </a:rPr>
                        <a:t>第２群</a:t>
                      </a:r>
                    </a:p>
                  </a:txBody>
                  <a:tcPr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00000"/>
                          </a:solidFill>
                          <a:effectLst/>
                          <a:latin typeface="+mn-ea"/>
                          <a:ea typeface="+mn-ea"/>
                          <a:cs typeface="Times New Roman" pitchFamily="18" charset="0"/>
                        </a:rPr>
                        <a:t>　広汎性発達障害や精神遅滞などの発達障害を主診断とするひきこもりで、発達特性に応じた精神療法的アプローチや生活・就労支援が中心となるもので、薬物療法は発達障害自体を対象とする場合と、二次障害を対象として行われる場合がある。</a:t>
                      </a:r>
                      <a:r>
                        <a:rPr kumimoji="0" lang="ja-JP" altLang="en-US" sz="2000" b="0" i="0" u="none" strike="noStrike" cap="none" normalizeH="0" baseline="0" dirty="0" smtClean="0">
                          <a:ln>
                            <a:noFill/>
                          </a:ln>
                          <a:solidFill>
                            <a:schemeClr val="tx1"/>
                          </a:solidFill>
                          <a:effectLst/>
                          <a:latin typeface="+mn-ea"/>
                          <a:ea typeface="+mn-ea"/>
                          <a:cs typeface="Times New Roman" pitchFamily="18" charset="0"/>
                        </a:rPr>
                        <a:t> </a:t>
                      </a:r>
                    </a:p>
                  </a:txBody>
                  <a:tcPr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alpha val="20000"/>
                      </a:srgbClr>
                    </a:solidFill>
                  </a:tcPr>
                </a:tc>
              </a:tr>
              <a:tr h="1524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2400" b="1"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第３群</a:t>
                      </a:r>
                    </a:p>
                  </a:txBody>
                  <a:tcPr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mn-ea"/>
                          <a:ea typeface="+mn-ea"/>
                        </a:rPr>
                        <a:t>　パーソナリティ障害（ないしその傾向）や身体表現性障害、同一性の問題などを主診断とするひきこもりで、精神療法的アプローチや生活・就労支援が中心となるもので、薬物療法は付加的に行われる場合がある。</a:t>
                      </a:r>
                    </a:p>
                  </a:txBody>
                  <a:tcPr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FFF00">
                        <a:alpha val="20000"/>
                      </a:srgbClr>
                    </a:solidFill>
                  </a:tcPr>
                </a:tc>
              </a:tr>
            </a:tbl>
          </a:graphicData>
        </a:graphic>
      </p:graphicFrame>
      <p:sp>
        <p:nvSpPr>
          <p:cNvPr id="3" name="テキスト ボックス 2"/>
          <p:cNvSpPr txBox="1"/>
          <p:nvPr/>
        </p:nvSpPr>
        <p:spPr>
          <a:xfrm>
            <a:off x="447675" y="1059832"/>
            <a:ext cx="8248650" cy="830997"/>
          </a:xfrm>
          <a:prstGeom prst="rect">
            <a:avLst/>
          </a:prstGeom>
          <a:noFill/>
        </p:spPr>
        <p:txBody>
          <a:bodyPr wrap="square" rtlCol="0">
            <a:spAutoFit/>
          </a:bodyPr>
          <a:lstStyle/>
          <a:p>
            <a:r>
              <a:rPr kumimoji="1" lang="ja-JP" altLang="en-US" sz="2400" dirty="0" smtClean="0"/>
              <a:t>ひきこもりの評価・支援に関するガイドライン（２０１０）では、</a:t>
            </a:r>
            <a:endParaRPr kumimoji="1" lang="en-US" altLang="ja-JP" sz="2400" dirty="0" smtClean="0"/>
          </a:p>
          <a:p>
            <a:r>
              <a:rPr kumimoji="1" lang="ja-JP" altLang="en-US" sz="2400" dirty="0" smtClean="0"/>
              <a:t>ひきこもりは、次の３つの分類された。</a:t>
            </a:r>
            <a:endParaRPr kumimoji="1" lang="ja-JP" altLang="en-US" sz="2400" dirty="0"/>
          </a:p>
        </p:txBody>
      </p:sp>
    </p:spTree>
    <p:extLst>
      <p:ext uri="{BB962C8B-B14F-4D97-AF65-F5344CB8AC3E}">
        <p14:creationId xmlns:p14="http://schemas.microsoft.com/office/powerpoint/2010/main" val="25451587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19" descr="NEG001"/>
          <p:cNvPicPr>
            <a:picLocks noChangeAspect="1" noChangeArrowheads="1"/>
          </p:cNvPicPr>
          <p:nvPr/>
        </p:nvPicPr>
        <p:blipFill>
          <a:blip r:embed="rId3" cstate="print"/>
          <a:srcRect/>
          <a:stretch>
            <a:fillRect/>
          </a:stretch>
        </p:blipFill>
        <p:spPr bwMode="auto">
          <a:xfrm>
            <a:off x="6876256" y="2744498"/>
            <a:ext cx="1728191" cy="1226696"/>
          </a:xfrm>
          <a:prstGeom prst="rect">
            <a:avLst/>
          </a:prstGeom>
          <a:noFill/>
          <a:ln w="9525">
            <a:noFill/>
            <a:miter lim="800000"/>
            <a:headEnd/>
            <a:tailEnd/>
          </a:ln>
        </p:spPr>
      </p:pic>
      <p:graphicFrame>
        <p:nvGraphicFramePr>
          <p:cNvPr id="11" name="表 10"/>
          <p:cNvGraphicFramePr>
            <a:graphicFrameLocks noGrp="1"/>
          </p:cNvGraphicFramePr>
          <p:nvPr>
            <p:extLst/>
          </p:nvPr>
        </p:nvGraphicFramePr>
        <p:xfrm>
          <a:off x="749501" y="2934537"/>
          <a:ext cx="2376313" cy="1889760"/>
        </p:xfrm>
        <a:graphic>
          <a:graphicData uri="http://schemas.openxmlformats.org/drawingml/2006/table">
            <a:tbl>
              <a:tblPr firstRow="1" bandRow="1">
                <a:tableStyleId>{F5AB1C69-6EDB-4FF4-983F-18BD219EF322}</a:tableStyleId>
              </a:tblPr>
              <a:tblGrid>
                <a:gridCol w="242926"/>
                <a:gridCol w="2133387"/>
              </a:tblGrid>
              <a:tr h="370840">
                <a:tc gridSpan="2">
                  <a:txBody>
                    <a:bodyPr/>
                    <a:lstStyle/>
                    <a:p>
                      <a:pPr algn="ctr"/>
                      <a:r>
                        <a:rPr kumimoji="1" lang="ja-JP" altLang="en-US" sz="2000" dirty="0" smtClean="0">
                          <a:solidFill>
                            <a:schemeClr val="bg1"/>
                          </a:solidFill>
                        </a:rPr>
                        <a:t>２次障害</a:t>
                      </a:r>
                      <a:endParaRPr kumimoji="1" lang="ja-JP" altLang="en-US" sz="2000" dirty="0">
                        <a:solidFill>
                          <a:schemeClr val="bg1"/>
                        </a:solidFill>
                      </a:endParaRPr>
                    </a:p>
                  </a:txBody>
                  <a:tcPr>
                    <a:solidFill>
                      <a:schemeClr val="accent2">
                        <a:lumMod val="75000"/>
                      </a:schemeClr>
                    </a:solidFill>
                  </a:tcPr>
                </a:tc>
                <a:tc hMerge="1">
                  <a:txBody>
                    <a:bodyPr/>
                    <a:lstStyle/>
                    <a:p>
                      <a:pPr algn="ctr"/>
                      <a:endParaRPr kumimoji="1" lang="ja-JP" altLang="en-US" dirty="0">
                        <a:solidFill>
                          <a:schemeClr val="tx1"/>
                        </a:solidFill>
                      </a:endParaRPr>
                    </a:p>
                  </a:txBody>
                  <a:tcPr/>
                </a:tc>
              </a:tr>
              <a:tr h="370840">
                <a:tc>
                  <a:txBody>
                    <a:bodyPr/>
                    <a:lstStyle/>
                    <a:p>
                      <a:endParaRPr kumimoji="1" lang="ja-JP" altLang="en-US" sz="2000" dirty="0">
                        <a:solidFill>
                          <a:schemeClr val="tx1"/>
                        </a:solidFill>
                      </a:endParaRPr>
                    </a:p>
                  </a:txBody>
                  <a:tcPr/>
                </a:tc>
                <a:tc>
                  <a:txBody>
                    <a:bodyPr/>
                    <a:lstStyle/>
                    <a:p>
                      <a:r>
                        <a:rPr kumimoji="1" lang="ja-JP" altLang="en-US" sz="2000" dirty="0" smtClean="0">
                          <a:solidFill>
                            <a:schemeClr val="tx1"/>
                          </a:solidFill>
                        </a:rPr>
                        <a:t>対人不信</a:t>
                      </a:r>
                      <a:endParaRPr kumimoji="1" lang="ja-JP" altLang="en-US" sz="2000" dirty="0">
                        <a:solidFill>
                          <a:schemeClr val="tx1"/>
                        </a:solidFill>
                      </a:endParaRPr>
                    </a:p>
                  </a:txBody>
                  <a:tcPr/>
                </a:tc>
              </a:tr>
              <a:tr h="370840">
                <a:tc>
                  <a:txBody>
                    <a:bodyPr/>
                    <a:lstStyle/>
                    <a:p>
                      <a:endParaRPr kumimoji="1" lang="ja-JP" altLang="en-US" sz="2000" dirty="0">
                        <a:solidFill>
                          <a:schemeClr val="tx1"/>
                        </a:solidFill>
                      </a:endParaRPr>
                    </a:p>
                  </a:txBody>
                  <a:tcPr/>
                </a:tc>
                <a:tc>
                  <a:txBody>
                    <a:bodyPr/>
                    <a:lstStyle/>
                    <a:p>
                      <a:r>
                        <a:rPr kumimoji="1" lang="ja-JP" altLang="en-US" sz="2000" dirty="0" smtClean="0">
                          <a:solidFill>
                            <a:schemeClr val="tx1"/>
                          </a:solidFill>
                        </a:rPr>
                        <a:t>対人恐怖</a:t>
                      </a:r>
                      <a:endParaRPr kumimoji="1" lang="en-US" altLang="ja-JP" sz="2000" dirty="0" smtClean="0">
                        <a:solidFill>
                          <a:schemeClr val="tx1"/>
                        </a:solidFill>
                      </a:endParaRPr>
                    </a:p>
                    <a:p>
                      <a:r>
                        <a:rPr kumimoji="1" lang="ja-JP" altLang="en-US" sz="2000" dirty="0" smtClean="0">
                          <a:solidFill>
                            <a:schemeClr val="tx1"/>
                          </a:solidFill>
                        </a:rPr>
                        <a:t>　・集団恐怖</a:t>
                      </a:r>
                      <a:endParaRPr kumimoji="1" lang="ja-JP" altLang="en-US" sz="2000" dirty="0">
                        <a:solidFill>
                          <a:schemeClr val="tx1"/>
                        </a:solidFill>
                      </a:endParaRPr>
                    </a:p>
                  </a:txBody>
                  <a:tcPr/>
                </a:tc>
              </a:tr>
              <a:tr h="370840">
                <a:tc>
                  <a:txBody>
                    <a:bodyPr/>
                    <a:lstStyle/>
                    <a:p>
                      <a:endParaRPr kumimoji="1" lang="ja-JP" altLang="en-US" sz="2000" dirty="0">
                        <a:solidFill>
                          <a:schemeClr val="tx1"/>
                        </a:solidFill>
                      </a:endParaRPr>
                    </a:p>
                  </a:txBody>
                  <a:tcPr/>
                </a:tc>
                <a:tc>
                  <a:txBody>
                    <a:bodyPr/>
                    <a:lstStyle/>
                    <a:p>
                      <a:r>
                        <a:rPr kumimoji="1" lang="ja-JP" altLang="en-US" sz="2000" dirty="0" smtClean="0">
                          <a:solidFill>
                            <a:schemeClr val="tx1"/>
                          </a:solidFill>
                        </a:rPr>
                        <a:t>過敏性の亢進</a:t>
                      </a:r>
                      <a:endParaRPr kumimoji="1" lang="ja-JP" altLang="en-US" sz="2000" dirty="0">
                        <a:solidFill>
                          <a:schemeClr val="tx1"/>
                        </a:solidFill>
                      </a:endParaRPr>
                    </a:p>
                  </a:txBody>
                  <a:tcPr/>
                </a:tc>
              </a:tr>
            </a:tbl>
          </a:graphicData>
        </a:graphic>
      </p:graphicFrame>
      <p:sp>
        <p:nvSpPr>
          <p:cNvPr id="29719" name="テキスト ボックス 14"/>
          <p:cNvSpPr txBox="1">
            <a:spLocks noChangeArrowheads="1"/>
          </p:cNvSpPr>
          <p:nvPr/>
        </p:nvSpPr>
        <p:spPr bwMode="auto">
          <a:xfrm>
            <a:off x="827584" y="1327150"/>
            <a:ext cx="6196012" cy="1323975"/>
          </a:xfrm>
          <a:prstGeom prst="rect">
            <a:avLst/>
          </a:prstGeom>
          <a:noFill/>
          <a:ln w="9525">
            <a:solidFill>
              <a:schemeClr val="tx1"/>
            </a:solidFill>
            <a:prstDash val="sysDash"/>
            <a:miter lim="800000"/>
            <a:headEnd/>
            <a:tailEnd/>
          </a:ln>
        </p:spPr>
        <p:txBody>
          <a:bodyPr wrap="none">
            <a:spAutoFit/>
          </a:bodyPr>
          <a:lstStyle/>
          <a:p>
            <a:r>
              <a:rPr lang="ja-JP" altLang="en-US" sz="2000">
                <a:latin typeface="+mn-ea"/>
              </a:rPr>
              <a:t>成人になってから、不適応反応などがみられたとしても、</a:t>
            </a:r>
            <a:endParaRPr lang="en-US" altLang="ja-JP" sz="2000">
              <a:latin typeface="+mn-ea"/>
            </a:endParaRPr>
          </a:p>
          <a:p>
            <a:r>
              <a:rPr lang="ja-JP" altLang="en-US" sz="2000">
                <a:latin typeface="+mn-ea"/>
              </a:rPr>
              <a:t>　　①　元来の障害の症状が課題となっている場合</a:t>
            </a:r>
            <a:endParaRPr lang="en-US" altLang="ja-JP" sz="2000">
              <a:latin typeface="+mn-ea"/>
            </a:endParaRPr>
          </a:p>
          <a:p>
            <a:r>
              <a:rPr lang="ja-JP" altLang="en-US" sz="2000">
                <a:latin typeface="+mn-ea"/>
              </a:rPr>
              <a:t>　　②　２次障害の方が問題となっている場合</a:t>
            </a:r>
            <a:endParaRPr lang="en-US" altLang="ja-JP" sz="2000">
              <a:latin typeface="+mn-ea"/>
            </a:endParaRPr>
          </a:p>
          <a:p>
            <a:r>
              <a:rPr lang="ja-JP" altLang="en-US" sz="2000">
                <a:latin typeface="+mn-ea"/>
              </a:rPr>
              <a:t>がある。</a:t>
            </a:r>
          </a:p>
        </p:txBody>
      </p:sp>
      <p:sp>
        <p:nvSpPr>
          <p:cNvPr id="7" name="テキスト ボックス 6"/>
          <p:cNvSpPr txBox="1"/>
          <p:nvPr/>
        </p:nvSpPr>
        <p:spPr>
          <a:xfrm>
            <a:off x="3635896" y="3750973"/>
            <a:ext cx="4680520" cy="2524703"/>
          </a:xfrm>
          <a:prstGeom prst="rect">
            <a:avLst/>
          </a:prstGeom>
          <a:noFill/>
        </p:spPr>
        <p:txBody>
          <a:bodyPr wrap="square" rtlCol="0">
            <a:noAutofit/>
          </a:bodyPr>
          <a:lstStyle/>
          <a:p>
            <a:r>
              <a:rPr kumimoji="1" lang="ja-JP" altLang="en-US" sz="2000" dirty="0" smtClean="0">
                <a:solidFill>
                  <a:srgbClr val="C00000"/>
                </a:solidFill>
                <a:latin typeface="+mn-ea"/>
              </a:rPr>
              <a:t>・イジメ、虐待</a:t>
            </a:r>
            <a:endParaRPr kumimoji="1" lang="en-US" altLang="ja-JP" sz="2000" dirty="0" smtClean="0">
              <a:solidFill>
                <a:srgbClr val="C00000"/>
              </a:solidFill>
              <a:latin typeface="+mn-ea"/>
            </a:endParaRPr>
          </a:p>
          <a:p>
            <a:r>
              <a:rPr lang="ja-JP" altLang="en-US" sz="2000" dirty="0" smtClean="0">
                <a:solidFill>
                  <a:srgbClr val="C00000"/>
                </a:solidFill>
                <a:latin typeface="+mn-ea"/>
              </a:rPr>
              <a:t>・理解してもらえない体験</a:t>
            </a:r>
            <a:endParaRPr lang="en-US" altLang="ja-JP" sz="2000" dirty="0" smtClean="0">
              <a:solidFill>
                <a:srgbClr val="C00000"/>
              </a:solidFill>
              <a:latin typeface="+mn-ea"/>
            </a:endParaRPr>
          </a:p>
          <a:p>
            <a:r>
              <a:rPr lang="ja-JP" altLang="en-US" sz="2000" dirty="0" smtClean="0">
                <a:latin typeface="+mn-ea"/>
              </a:rPr>
              <a:t>など、</a:t>
            </a:r>
            <a:r>
              <a:rPr kumimoji="1" lang="ja-JP" altLang="en-US" sz="2000" dirty="0" smtClean="0">
                <a:latin typeface="+mn-ea"/>
              </a:rPr>
              <a:t>不快な体験が続いたり、それに対して適切な対応がされない体験が続くと、元来の障がいとは別に、さまざまな２次障害が残ることがあります。この２次障害の方が、生活のしづらさの中心になっていくこともあります。</a:t>
            </a:r>
            <a:endParaRPr kumimoji="1" lang="en-US" altLang="ja-JP" sz="2000" dirty="0" smtClean="0">
              <a:latin typeface="+mn-ea"/>
            </a:endParaRPr>
          </a:p>
        </p:txBody>
      </p:sp>
      <p:sp>
        <p:nvSpPr>
          <p:cNvPr id="8" name="線吹き出し 1 (枠付き) 7"/>
          <p:cNvSpPr/>
          <p:nvPr/>
        </p:nvSpPr>
        <p:spPr>
          <a:xfrm>
            <a:off x="3491880" y="4077072"/>
            <a:ext cx="3384376" cy="360040"/>
          </a:xfrm>
          <a:prstGeom prst="borderCallout1">
            <a:avLst>
              <a:gd name="adj1" fmla="val 51000"/>
              <a:gd name="adj2" fmla="val -613"/>
              <a:gd name="adj3" fmla="val 463223"/>
              <a:gd name="adj4" fmla="val -2675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95536" y="5733256"/>
            <a:ext cx="3084244" cy="830997"/>
          </a:xfrm>
          <a:prstGeom prst="rect">
            <a:avLst/>
          </a:prstGeom>
          <a:noFill/>
          <a:ln>
            <a:solidFill>
              <a:srgbClr val="FF0000"/>
            </a:solidFill>
          </a:ln>
        </p:spPr>
        <p:txBody>
          <a:bodyPr wrap="square" rtlCol="0">
            <a:spAutoFit/>
          </a:bodyPr>
          <a:lstStyle/>
          <a:p>
            <a:r>
              <a:rPr kumimoji="1" lang="ja-JP" altLang="en-US" sz="2400" dirty="0" smtClean="0">
                <a:solidFill>
                  <a:srgbClr val="FF0000"/>
                </a:solidFill>
                <a:latin typeface="+mn-ea"/>
              </a:rPr>
              <a:t>こちらは、周囲が気づかない</a:t>
            </a:r>
            <a:endParaRPr kumimoji="1" lang="ja-JP" altLang="en-US" sz="2400" dirty="0">
              <a:solidFill>
                <a:srgbClr val="FF0000"/>
              </a:solidFill>
              <a:latin typeface="+mn-ea"/>
            </a:endParaRPr>
          </a:p>
        </p:txBody>
      </p:sp>
      <p:sp>
        <p:nvSpPr>
          <p:cNvPr id="12" name="タイトル 1"/>
          <p:cNvSpPr txBox="1">
            <a:spLocks/>
          </p:cNvSpPr>
          <p:nvPr/>
        </p:nvSpPr>
        <p:spPr>
          <a:xfrm>
            <a:off x="468313" y="0"/>
            <a:ext cx="7771447" cy="908720"/>
          </a:xfrm>
          <a:prstGeom prst="rect">
            <a:avLst/>
          </a:prstGeom>
        </p:spPr>
        <p:txBody>
          <a:bodyPr anchor="ctr"/>
          <a:lstStyle/>
          <a:p>
            <a:pPr fontAlgn="auto">
              <a:spcBef>
                <a:spcPts val="0"/>
              </a:spcBef>
              <a:spcAft>
                <a:spcPts val="0"/>
              </a:spcAft>
              <a:defRPr/>
            </a:pPr>
            <a:r>
              <a:rPr lang="ja-JP" altLang="en-US" sz="4000" dirty="0">
                <a:solidFill>
                  <a:srgbClr val="00B0F0"/>
                </a:solidFill>
                <a:latin typeface="+mj-ea"/>
                <a:ea typeface="+mj-ea"/>
                <a:cs typeface="+mj-cs"/>
              </a:rPr>
              <a:t>自閉</a:t>
            </a:r>
            <a:r>
              <a:rPr lang="ja-JP" altLang="en-US" sz="4000" dirty="0" smtClean="0">
                <a:solidFill>
                  <a:srgbClr val="00B0F0"/>
                </a:solidFill>
                <a:latin typeface="+mj-ea"/>
                <a:ea typeface="+mj-ea"/>
                <a:cs typeface="+mj-cs"/>
              </a:rPr>
              <a:t>スペクトラム症の</a:t>
            </a:r>
            <a:r>
              <a:rPr lang="ja-JP" altLang="en-US" sz="4000" dirty="0">
                <a:solidFill>
                  <a:srgbClr val="00B0F0"/>
                </a:solidFill>
                <a:latin typeface="+mj-ea"/>
                <a:ea typeface="+mj-ea"/>
                <a:cs typeface="+mj-cs"/>
              </a:rPr>
              <a:t>症状②</a:t>
            </a:r>
            <a:r>
              <a:rPr lang="ja-JP" altLang="en-US" sz="4000" dirty="0" smtClean="0">
                <a:solidFill>
                  <a:srgbClr val="00B0F0"/>
                </a:solidFill>
                <a:latin typeface="+mj-ea"/>
                <a:ea typeface="+mj-ea"/>
                <a:cs typeface="+mj-cs"/>
              </a:rPr>
              <a:t>－３</a:t>
            </a:r>
            <a:endParaRPr lang="ja-JP" altLang="en-US" sz="4000" dirty="0">
              <a:solidFill>
                <a:srgbClr val="00B0F0"/>
              </a:solidFill>
              <a:latin typeface="+mj-ea"/>
              <a:ea typeface="+mj-ea"/>
              <a:cs typeface="+mj-cs"/>
            </a:endParaRPr>
          </a:p>
        </p:txBody>
      </p:sp>
    </p:spTree>
    <p:extLst>
      <p:ext uri="{BB962C8B-B14F-4D97-AF65-F5344CB8AC3E}">
        <p14:creationId xmlns:p14="http://schemas.microsoft.com/office/powerpoint/2010/main" val="42625058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5544245" y="2852936"/>
            <a:ext cx="2808486" cy="2592189"/>
          </a:xfrm>
          <a:prstGeom prst="ellipse">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smtClean="0">
              <a:latin typeface="+mn-ea"/>
            </a:endParaRPr>
          </a:p>
          <a:p>
            <a:pPr algn="ctr">
              <a:defRPr/>
            </a:pPr>
            <a:endParaRPr lang="en-US" altLang="ja-JP" dirty="0">
              <a:latin typeface="+mn-ea"/>
            </a:endParaRPr>
          </a:p>
          <a:p>
            <a:pPr algn="ctr">
              <a:defRPr/>
            </a:pPr>
            <a:endParaRPr lang="en-US" altLang="ja-JP" dirty="0" smtClean="0">
              <a:latin typeface="+mn-ea"/>
            </a:endParaRPr>
          </a:p>
          <a:p>
            <a:pPr algn="ctr">
              <a:defRPr/>
            </a:pPr>
            <a:r>
              <a:rPr lang="ja-JP" altLang="en-US" dirty="0" smtClean="0">
                <a:solidFill>
                  <a:schemeClr val="bg1"/>
                </a:solidFill>
                <a:latin typeface="+mn-ea"/>
              </a:rPr>
              <a:t>エネルギー</a:t>
            </a:r>
            <a:r>
              <a:rPr lang="ja-JP" altLang="en-US" dirty="0">
                <a:solidFill>
                  <a:schemeClr val="bg1"/>
                </a:solidFill>
                <a:latin typeface="+mn-ea"/>
              </a:rPr>
              <a:t>の</a:t>
            </a:r>
            <a:endParaRPr lang="en-US" altLang="ja-JP" dirty="0">
              <a:solidFill>
                <a:schemeClr val="bg1"/>
              </a:solidFill>
              <a:latin typeface="+mn-ea"/>
            </a:endParaRPr>
          </a:p>
          <a:p>
            <a:pPr algn="ctr">
              <a:defRPr/>
            </a:pPr>
            <a:r>
              <a:rPr lang="ja-JP" altLang="en-US" sz="3600" dirty="0">
                <a:solidFill>
                  <a:schemeClr val="bg1"/>
                </a:solidFill>
                <a:latin typeface="+mj-ea"/>
                <a:ea typeface="+mj-ea"/>
              </a:rPr>
              <a:t>蓄積</a:t>
            </a:r>
          </a:p>
        </p:txBody>
      </p:sp>
      <p:sp>
        <p:nvSpPr>
          <p:cNvPr id="11" name="円/楕円 10"/>
          <p:cNvSpPr/>
          <p:nvPr/>
        </p:nvSpPr>
        <p:spPr>
          <a:xfrm>
            <a:off x="862993" y="2852936"/>
            <a:ext cx="2665040" cy="259218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smtClean="0">
              <a:solidFill>
                <a:schemeClr val="bg1"/>
              </a:solidFill>
              <a:latin typeface="+mn-ea"/>
            </a:endParaRPr>
          </a:p>
          <a:p>
            <a:pPr algn="ctr">
              <a:defRPr/>
            </a:pPr>
            <a:endParaRPr lang="en-US" altLang="ja-JP" dirty="0">
              <a:solidFill>
                <a:schemeClr val="bg1"/>
              </a:solidFill>
              <a:latin typeface="+mn-ea"/>
            </a:endParaRPr>
          </a:p>
          <a:p>
            <a:pPr algn="ctr">
              <a:defRPr/>
            </a:pPr>
            <a:endParaRPr lang="en-US" altLang="ja-JP" dirty="0" smtClean="0">
              <a:solidFill>
                <a:schemeClr val="bg1"/>
              </a:solidFill>
              <a:latin typeface="+mn-ea"/>
            </a:endParaRPr>
          </a:p>
          <a:p>
            <a:pPr algn="ctr">
              <a:defRPr/>
            </a:pPr>
            <a:r>
              <a:rPr lang="ja-JP" altLang="en-US" dirty="0" smtClean="0">
                <a:solidFill>
                  <a:schemeClr val="bg1"/>
                </a:solidFill>
                <a:latin typeface="+mn-ea"/>
              </a:rPr>
              <a:t>エネルギー</a:t>
            </a:r>
            <a:r>
              <a:rPr lang="ja-JP" altLang="en-US" dirty="0">
                <a:solidFill>
                  <a:schemeClr val="bg1"/>
                </a:solidFill>
                <a:latin typeface="+mn-ea"/>
              </a:rPr>
              <a:t>の</a:t>
            </a:r>
            <a:endParaRPr lang="en-US" altLang="ja-JP" dirty="0">
              <a:solidFill>
                <a:schemeClr val="bg1"/>
              </a:solidFill>
              <a:latin typeface="+mn-ea"/>
            </a:endParaRPr>
          </a:p>
          <a:p>
            <a:pPr algn="ctr">
              <a:defRPr/>
            </a:pPr>
            <a:r>
              <a:rPr lang="ja-JP" altLang="en-US" sz="3600" dirty="0">
                <a:solidFill>
                  <a:schemeClr val="bg1"/>
                </a:solidFill>
                <a:latin typeface="+mj-ea"/>
                <a:ea typeface="+mj-ea"/>
              </a:rPr>
              <a:t>消費</a:t>
            </a:r>
          </a:p>
        </p:txBody>
      </p:sp>
      <p:pic>
        <p:nvPicPr>
          <p:cNvPr id="30722" name="図 19" descr="CLBE007.wmf"/>
          <p:cNvPicPr>
            <a:picLocks noChangeAspect="1"/>
          </p:cNvPicPr>
          <p:nvPr/>
        </p:nvPicPr>
        <p:blipFill>
          <a:blip r:embed="rId3" cstate="print"/>
          <a:srcRect/>
          <a:stretch>
            <a:fillRect/>
          </a:stretch>
        </p:blipFill>
        <p:spPr bwMode="auto">
          <a:xfrm>
            <a:off x="7236420" y="2780928"/>
            <a:ext cx="1296988" cy="1295400"/>
          </a:xfrm>
          <a:prstGeom prst="rect">
            <a:avLst/>
          </a:prstGeom>
          <a:noFill/>
          <a:ln w="9525">
            <a:noFill/>
            <a:miter lim="800000"/>
            <a:headEnd/>
            <a:tailEnd/>
          </a:ln>
        </p:spPr>
      </p:pic>
      <p:pic>
        <p:nvPicPr>
          <p:cNvPr id="30723" name="図 8" descr="SLI017.gif"/>
          <p:cNvPicPr>
            <a:picLocks noChangeAspect="1"/>
          </p:cNvPicPr>
          <p:nvPr/>
        </p:nvPicPr>
        <p:blipFill>
          <a:blip r:embed="rId4" cstate="print"/>
          <a:srcRect/>
          <a:stretch>
            <a:fillRect/>
          </a:stretch>
        </p:blipFill>
        <p:spPr bwMode="auto">
          <a:xfrm>
            <a:off x="2483644" y="2852936"/>
            <a:ext cx="1079500" cy="1116013"/>
          </a:xfrm>
          <a:prstGeom prst="rect">
            <a:avLst/>
          </a:prstGeom>
          <a:noFill/>
          <a:ln w="9525">
            <a:noFill/>
            <a:miter lim="800000"/>
            <a:headEnd/>
            <a:tailEnd/>
          </a:ln>
        </p:spPr>
      </p:pic>
      <p:sp>
        <p:nvSpPr>
          <p:cNvPr id="30724" name="Text Box 17"/>
          <p:cNvSpPr txBox="1">
            <a:spLocks noChangeArrowheads="1"/>
          </p:cNvSpPr>
          <p:nvPr/>
        </p:nvSpPr>
        <p:spPr bwMode="auto">
          <a:xfrm>
            <a:off x="571500" y="1484313"/>
            <a:ext cx="3394075" cy="1152525"/>
          </a:xfrm>
          <a:prstGeom prst="rect">
            <a:avLst/>
          </a:prstGeom>
          <a:noFill/>
          <a:ln w="9525">
            <a:noFill/>
            <a:miter lim="800000"/>
            <a:headEnd/>
            <a:tailEnd/>
          </a:ln>
        </p:spPr>
        <p:txBody>
          <a:bodyPr/>
          <a:lstStyle/>
          <a:p>
            <a:pPr algn="ctr"/>
            <a:r>
              <a:rPr lang="ja-JP" altLang="en-US" dirty="0">
                <a:latin typeface="Calibri" pitchFamily="34" charset="0"/>
              </a:rPr>
              <a:t>学校・会社では、</a:t>
            </a:r>
            <a:endParaRPr lang="en-US" altLang="ja-JP" dirty="0">
              <a:latin typeface="Calibri" pitchFamily="34" charset="0"/>
            </a:endParaRPr>
          </a:p>
          <a:p>
            <a:pPr algn="ctr"/>
            <a:r>
              <a:rPr lang="ja-JP" altLang="en-US" dirty="0">
                <a:latin typeface="Calibri" pitchFamily="34" charset="0"/>
              </a:rPr>
              <a:t>人に精一杯合わせる。</a:t>
            </a:r>
          </a:p>
          <a:p>
            <a:pPr algn="ctr"/>
            <a:r>
              <a:rPr lang="ja-JP" altLang="en-US" dirty="0">
                <a:latin typeface="Calibri" pitchFamily="34" charset="0"/>
              </a:rPr>
              <a:t>エネルギー</a:t>
            </a:r>
            <a:r>
              <a:rPr lang="ja-JP" altLang="en-US" dirty="0" smtClean="0">
                <a:latin typeface="Calibri" pitchFamily="34" charset="0"/>
              </a:rPr>
              <a:t>の消費</a:t>
            </a:r>
            <a:endParaRPr lang="ja-JP" altLang="en-US" dirty="0">
              <a:latin typeface="Calibri" pitchFamily="34" charset="0"/>
            </a:endParaRPr>
          </a:p>
          <a:p>
            <a:pPr algn="ctr"/>
            <a:r>
              <a:rPr lang="en-US" altLang="ja-JP" dirty="0">
                <a:latin typeface="Calibri" pitchFamily="34" charset="0"/>
              </a:rPr>
              <a:t>※</a:t>
            </a:r>
            <a:r>
              <a:rPr lang="ja-JP" altLang="en-US" dirty="0">
                <a:latin typeface="Calibri" pitchFamily="34" charset="0"/>
              </a:rPr>
              <a:t>これ以上厳しくなると限界</a:t>
            </a:r>
          </a:p>
        </p:txBody>
      </p:sp>
      <p:sp>
        <p:nvSpPr>
          <p:cNvPr id="30725" name="Text Box 18"/>
          <p:cNvSpPr txBox="1">
            <a:spLocks noChangeArrowheads="1"/>
          </p:cNvSpPr>
          <p:nvPr/>
        </p:nvSpPr>
        <p:spPr bwMode="auto">
          <a:xfrm>
            <a:off x="5076825" y="1557338"/>
            <a:ext cx="3598863" cy="1081087"/>
          </a:xfrm>
          <a:prstGeom prst="rect">
            <a:avLst/>
          </a:prstGeom>
          <a:noFill/>
          <a:ln w="9525">
            <a:noFill/>
            <a:miter lim="800000"/>
            <a:headEnd/>
            <a:tailEnd/>
          </a:ln>
        </p:spPr>
        <p:txBody>
          <a:bodyPr/>
          <a:lstStyle/>
          <a:p>
            <a:pPr algn="ctr"/>
            <a:r>
              <a:rPr lang="ja-JP" altLang="en-US">
                <a:latin typeface="Calibri" pitchFamily="34" charset="0"/>
              </a:rPr>
              <a:t>自宅では、のんびりとした生活</a:t>
            </a:r>
          </a:p>
          <a:p>
            <a:pPr algn="ctr"/>
            <a:r>
              <a:rPr lang="ja-JP" altLang="en-US">
                <a:latin typeface="Calibri" pitchFamily="34" charset="0"/>
              </a:rPr>
              <a:t>（クールダウン）</a:t>
            </a:r>
          </a:p>
          <a:p>
            <a:pPr algn="ctr"/>
            <a:r>
              <a:rPr lang="en-US" altLang="ja-JP">
                <a:latin typeface="Calibri" pitchFamily="34" charset="0"/>
              </a:rPr>
              <a:t>※</a:t>
            </a:r>
            <a:r>
              <a:rPr lang="ja-JP" altLang="en-US">
                <a:latin typeface="Calibri" pitchFamily="34" charset="0"/>
              </a:rPr>
              <a:t>この時間が奪われるのはつらい</a:t>
            </a:r>
          </a:p>
        </p:txBody>
      </p:sp>
      <p:pic>
        <p:nvPicPr>
          <p:cNvPr id="30728" name="図 9" descr="ISN351.wmf"/>
          <p:cNvPicPr>
            <a:picLocks noChangeAspect="1"/>
          </p:cNvPicPr>
          <p:nvPr/>
        </p:nvPicPr>
        <p:blipFill>
          <a:blip r:embed="rId5" cstate="print"/>
          <a:srcRect/>
          <a:stretch>
            <a:fillRect/>
          </a:stretch>
        </p:blipFill>
        <p:spPr bwMode="auto">
          <a:xfrm>
            <a:off x="611189" y="2924943"/>
            <a:ext cx="1417826" cy="1080319"/>
          </a:xfrm>
          <a:prstGeom prst="rect">
            <a:avLst/>
          </a:prstGeom>
          <a:noFill/>
          <a:ln w="9525">
            <a:noFill/>
            <a:miter lim="800000"/>
            <a:headEnd/>
            <a:tailEnd/>
          </a:ln>
        </p:spPr>
      </p:pic>
      <p:pic>
        <p:nvPicPr>
          <p:cNvPr id="30729" name="図 10" descr="CLHE097.wmf"/>
          <p:cNvPicPr>
            <a:picLocks noChangeAspect="1"/>
          </p:cNvPicPr>
          <p:nvPr/>
        </p:nvPicPr>
        <p:blipFill>
          <a:blip r:embed="rId6" cstate="print"/>
          <a:srcRect/>
          <a:stretch>
            <a:fillRect/>
          </a:stretch>
        </p:blipFill>
        <p:spPr bwMode="auto">
          <a:xfrm>
            <a:off x="5364212" y="2780928"/>
            <a:ext cx="1319212" cy="1206500"/>
          </a:xfrm>
          <a:prstGeom prst="rect">
            <a:avLst/>
          </a:prstGeom>
          <a:noFill/>
          <a:ln w="9525">
            <a:noFill/>
            <a:miter lim="800000"/>
            <a:headEnd/>
            <a:tailEnd/>
          </a:ln>
        </p:spPr>
      </p:pic>
      <p:sp>
        <p:nvSpPr>
          <p:cNvPr id="12" name="二等辺三角形 11"/>
          <p:cNvSpPr/>
          <p:nvPr/>
        </p:nvSpPr>
        <p:spPr>
          <a:xfrm>
            <a:off x="4356100" y="5689600"/>
            <a:ext cx="504825" cy="504825"/>
          </a:xfrm>
          <a:prstGeom prst="triangl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3" name="正方形/長方形 12"/>
          <p:cNvSpPr/>
          <p:nvPr/>
        </p:nvSpPr>
        <p:spPr>
          <a:xfrm>
            <a:off x="1223963" y="5422900"/>
            <a:ext cx="6769100" cy="215900"/>
          </a:xfrm>
          <a:prstGeom prst="rect">
            <a:avLst/>
          </a:prstGeom>
          <a:solidFill>
            <a:srgbClr val="33CC33"/>
          </a:solidFill>
          <a:ln w="952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6" name="テキスト ボックス 15"/>
          <p:cNvSpPr txBox="1"/>
          <p:nvPr/>
        </p:nvSpPr>
        <p:spPr>
          <a:xfrm>
            <a:off x="5538678" y="5805488"/>
            <a:ext cx="3108543" cy="923330"/>
          </a:xfrm>
          <a:prstGeom prst="rect">
            <a:avLst/>
          </a:prstGeom>
          <a:noFill/>
          <a:ln>
            <a:solidFill>
              <a:schemeClr val="bg2">
                <a:lumMod val="50000"/>
              </a:schemeClr>
            </a:solidFill>
          </a:ln>
        </p:spPr>
        <p:txBody>
          <a:bodyPr wrap="none">
            <a:spAutoFit/>
          </a:bodyPr>
          <a:lstStyle/>
          <a:p>
            <a:pPr algn="ctr">
              <a:defRPr/>
            </a:pPr>
            <a:r>
              <a:rPr lang="ja-JP" altLang="en-US" sz="3600" dirty="0" smtClean="0">
                <a:latin typeface="+mn-ea"/>
                <a:ea typeface="+mn-ea"/>
              </a:rPr>
              <a:t>消費＜＝蓄積</a:t>
            </a:r>
            <a:r>
              <a:rPr lang="ja-JP" altLang="en-US" dirty="0">
                <a:latin typeface="+mn-ea"/>
                <a:ea typeface="+mn-ea"/>
              </a:rPr>
              <a:t>　</a:t>
            </a:r>
            <a:endParaRPr lang="en-US" altLang="ja-JP" dirty="0">
              <a:latin typeface="+mn-ea"/>
              <a:ea typeface="+mn-ea"/>
            </a:endParaRPr>
          </a:p>
          <a:p>
            <a:pPr algn="ctr">
              <a:defRPr/>
            </a:pPr>
            <a:r>
              <a:rPr lang="ja-JP" altLang="en-US" dirty="0" smtClean="0">
                <a:latin typeface="+mn-ea"/>
                <a:ea typeface="+mn-ea"/>
              </a:rPr>
              <a:t>バランスを保っている</a:t>
            </a:r>
            <a:endParaRPr lang="ja-JP" altLang="en-US" dirty="0">
              <a:latin typeface="+mn-ea"/>
              <a:ea typeface="+mn-ea"/>
            </a:endParaRPr>
          </a:p>
        </p:txBody>
      </p:sp>
      <p:sp>
        <p:nvSpPr>
          <p:cNvPr id="17" name="タイトル 2"/>
          <p:cNvSpPr txBox="1">
            <a:spLocks/>
          </p:cNvSpPr>
          <p:nvPr/>
        </p:nvSpPr>
        <p:spPr>
          <a:xfrm>
            <a:off x="468313" y="0"/>
            <a:ext cx="8675687" cy="908720"/>
          </a:xfrm>
          <a:prstGeom prst="rect">
            <a:avLst/>
          </a:prstGeom>
        </p:spPr>
        <p:txBody>
          <a:bodyPr anchor="ctr">
            <a:noAutofit/>
          </a:bodyPr>
          <a:lstStyle/>
          <a:p>
            <a:pPr fontAlgn="auto">
              <a:spcAft>
                <a:spcPts val="0"/>
              </a:spcAft>
              <a:defRPr/>
            </a:pPr>
            <a:r>
              <a:rPr lang="ja-JP" altLang="en-US" sz="4000" dirty="0" smtClean="0">
                <a:solidFill>
                  <a:srgbClr val="00B0F0"/>
                </a:solidFill>
                <a:latin typeface="+mj-ea"/>
                <a:ea typeface="+mj-ea"/>
                <a:cs typeface="+mj-cs"/>
              </a:rPr>
              <a:t>エネルギーの消費と蓄積のバランス　１</a:t>
            </a:r>
            <a:endParaRPr lang="ja-JP" altLang="en-US" sz="4000" dirty="0">
              <a:solidFill>
                <a:srgbClr val="00B0F0"/>
              </a:solidFill>
              <a:latin typeface="+mj-ea"/>
              <a:ea typeface="+mj-ea"/>
              <a:cs typeface="+mj-cs"/>
            </a:endParaRPr>
          </a:p>
        </p:txBody>
      </p:sp>
    </p:spTree>
    <p:extLst>
      <p:ext uri="{BB962C8B-B14F-4D97-AF65-F5344CB8AC3E}">
        <p14:creationId xmlns:p14="http://schemas.microsoft.com/office/powerpoint/2010/main" val="17109006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円/楕円 41"/>
          <p:cNvSpPr/>
          <p:nvPr/>
        </p:nvSpPr>
        <p:spPr>
          <a:xfrm>
            <a:off x="431893" y="2205039"/>
            <a:ext cx="3816164" cy="360045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smtClean="0">
              <a:solidFill>
                <a:schemeClr val="bg1"/>
              </a:solidFill>
              <a:latin typeface="+mn-ea"/>
            </a:endParaRPr>
          </a:p>
          <a:p>
            <a:pPr algn="ctr">
              <a:defRPr/>
            </a:pPr>
            <a:endParaRPr lang="en-US" altLang="ja-JP" dirty="0">
              <a:solidFill>
                <a:schemeClr val="bg1"/>
              </a:solidFill>
              <a:latin typeface="+mn-ea"/>
            </a:endParaRPr>
          </a:p>
          <a:p>
            <a:pPr algn="ctr">
              <a:defRPr/>
            </a:pPr>
            <a:endParaRPr lang="en-US" altLang="ja-JP" dirty="0" smtClean="0">
              <a:solidFill>
                <a:schemeClr val="bg1"/>
              </a:solidFill>
              <a:latin typeface="+mn-ea"/>
            </a:endParaRPr>
          </a:p>
          <a:p>
            <a:pPr algn="ctr">
              <a:defRPr/>
            </a:pPr>
            <a:endParaRPr lang="en-US" altLang="ja-JP" dirty="0">
              <a:solidFill>
                <a:schemeClr val="bg1"/>
              </a:solidFill>
              <a:latin typeface="+mn-ea"/>
            </a:endParaRPr>
          </a:p>
          <a:p>
            <a:pPr algn="ctr">
              <a:defRPr/>
            </a:pPr>
            <a:endParaRPr lang="en-US" altLang="ja-JP" dirty="0" smtClean="0">
              <a:solidFill>
                <a:schemeClr val="bg1"/>
              </a:solidFill>
              <a:latin typeface="+mn-ea"/>
            </a:endParaRPr>
          </a:p>
          <a:p>
            <a:pPr algn="ctr">
              <a:defRPr/>
            </a:pPr>
            <a:endParaRPr lang="en-US" altLang="ja-JP" dirty="0">
              <a:solidFill>
                <a:schemeClr val="bg1"/>
              </a:solidFill>
              <a:latin typeface="+mn-ea"/>
            </a:endParaRPr>
          </a:p>
          <a:p>
            <a:pPr algn="ctr">
              <a:defRPr/>
            </a:pPr>
            <a:endParaRPr lang="en-US" altLang="ja-JP" dirty="0" smtClean="0">
              <a:solidFill>
                <a:schemeClr val="bg1"/>
              </a:solidFill>
              <a:latin typeface="+mn-ea"/>
            </a:endParaRPr>
          </a:p>
          <a:p>
            <a:pPr algn="ctr">
              <a:defRPr/>
            </a:pPr>
            <a:r>
              <a:rPr lang="ja-JP" altLang="en-US" dirty="0" smtClean="0">
                <a:solidFill>
                  <a:schemeClr val="bg1"/>
                </a:solidFill>
                <a:latin typeface="+mn-ea"/>
              </a:rPr>
              <a:t>エネルギー</a:t>
            </a:r>
            <a:r>
              <a:rPr lang="ja-JP" altLang="en-US" dirty="0">
                <a:solidFill>
                  <a:schemeClr val="bg1"/>
                </a:solidFill>
                <a:latin typeface="+mn-ea"/>
              </a:rPr>
              <a:t>の</a:t>
            </a:r>
            <a:endParaRPr lang="en-US" altLang="ja-JP" dirty="0">
              <a:solidFill>
                <a:schemeClr val="bg1"/>
              </a:solidFill>
              <a:latin typeface="+mn-ea"/>
            </a:endParaRPr>
          </a:p>
          <a:p>
            <a:pPr algn="ctr">
              <a:defRPr/>
            </a:pPr>
            <a:r>
              <a:rPr lang="ja-JP" altLang="en-US" sz="3600" dirty="0">
                <a:solidFill>
                  <a:schemeClr val="bg1"/>
                </a:solidFill>
                <a:latin typeface="+mj-ea"/>
                <a:ea typeface="+mj-ea"/>
              </a:rPr>
              <a:t>消費</a:t>
            </a:r>
          </a:p>
        </p:txBody>
      </p:sp>
      <p:sp>
        <p:nvSpPr>
          <p:cNvPr id="43" name="円/楕円 42"/>
          <p:cNvSpPr/>
          <p:nvPr/>
        </p:nvSpPr>
        <p:spPr>
          <a:xfrm>
            <a:off x="6156176" y="3429572"/>
            <a:ext cx="1639255" cy="1583754"/>
          </a:xfrm>
          <a:prstGeom prst="ellipse">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n-ea"/>
              </a:rPr>
              <a:t>エネルギーの</a:t>
            </a:r>
            <a:endParaRPr lang="en-US" altLang="ja-JP" dirty="0">
              <a:solidFill>
                <a:schemeClr val="bg1"/>
              </a:solidFill>
              <a:latin typeface="+mn-ea"/>
            </a:endParaRPr>
          </a:p>
          <a:p>
            <a:pPr algn="ctr">
              <a:defRPr/>
            </a:pPr>
            <a:r>
              <a:rPr lang="ja-JP" altLang="en-US" sz="3200" dirty="0">
                <a:solidFill>
                  <a:schemeClr val="bg1"/>
                </a:solidFill>
                <a:latin typeface="+mj-ea"/>
                <a:ea typeface="+mj-ea"/>
              </a:rPr>
              <a:t>蓄積</a:t>
            </a:r>
          </a:p>
        </p:txBody>
      </p:sp>
      <p:sp>
        <p:nvSpPr>
          <p:cNvPr id="5" name="二等辺三角形 4"/>
          <p:cNvSpPr/>
          <p:nvPr/>
        </p:nvSpPr>
        <p:spPr>
          <a:xfrm>
            <a:off x="4356100" y="5689600"/>
            <a:ext cx="504825" cy="504825"/>
          </a:xfrm>
          <a:prstGeom prst="triangl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2" name="正方形/長方形 1"/>
          <p:cNvSpPr/>
          <p:nvPr/>
        </p:nvSpPr>
        <p:spPr>
          <a:xfrm rot="21009251">
            <a:off x="1223963" y="5422900"/>
            <a:ext cx="6769100" cy="21590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24" name="テキスト ボックス 23"/>
          <p:cNvSpPr txBox="1"/>
          <p:nvPr/>
        </p:nvSpPr>
        <p:spPr>
          <a:xfrm>
            <a:off x="582046" y="3480994"/>
            <a:ext cx="1733167" cy="923330"/>
          </a:xfrm>
          <a:prstGeom prst="rect">
            <a:avLst/>
          </a:prstGeom>
          <a:solidFill>
            <a:schemeClr val="bg1"/>
          </a:solidFill>
          <a:ln>
            <a:solidFill>
              <a:srgbClr val="FF0000"/>
            </a:solidFill>
          </a:ln>
        </p:spPr>
        <p:txBody>
          <a:bodyPr wrap="none">
            <a:spAutoFit/>
          </a:bodyPr>
          <a:lstStyle/>
          <a:p>
            <a:pPr>
              <a:defRPr/>
            </a:pPr>
            <a:r>
              <a:rPr lang="ja-JP" altLang="en-US" dirty="0">
                <a:latin typeface="+mn-ea"/>
                <a:ea typeface="+mn-ea"/>
              </a:rPr>
              <a:t>新しい人間関係</a:t>
            </a:r>
            <a:endParaRPr lang="en-US" altLang="ja-JP" dirty="0">
              <a:latin typeface="+mn-ea"/>
              <a:ea typeface="+mn-ea"/>
            </a:endParaRPr>
          </a:p>
          <a:p>
            <a:pPr>
              <a:defRPr/>
            </a:pPr>
            <a:r>
              <a:rPr lang="ja-JP" altLang="en-US" dirty="0" smtClean="0">
                <a:latin typeface="+mn-ea"/>
                <a:ea typeface="+mn-ea"/>
              </a:rPr>
              <a:t>トラブル</a:t>
            </a:r>
            <a:endParaRPr lang="en-US" altLang="ja-JP" dirty="0" smtClean="0">
              <a:latin typeface="+mn-ea"/>
              <a:ea typeface="+mn-ea"/>
            </a:endParaRPr>
          </a:p>
          <a:p>
            <a:pPr>
              <a:defRPr/>
            </a:pPr>
            <a:r>
              <a:rPr lang="ja-JP" altLang="en-US" dirty="0" smtClean="0">
                <a:latin typeface="+mn-ea"/>
                <a:ea typeface="+mn-ea"/>
              </a:rPr>
              <a:t>厳しい</a:t>
            </a:r>
            <a:r>
              <a:rPr lang="ja-JP" altLang="en-US" dirty="0">
                <a:latin typeface="+mn-ea"/>
                <a:ea typeface="+mn-ea"/>
              </a:rPr>
              <a:t>叱責</a:t>
            </a:r>
          </a:p>
        </p:txBody>
      </p:sp>
      <p:pic>
        <p:nvPicPr>
          <p:cNvPr id="32783" name="図 30" descr="ILM09_AD15001.eps"/>
          <p:cNvPicPr>
            <a:picLocks noChangeAspect="1"/>
          </p:cNvPicPr>
          <p:nvPr/>
        </p:nvPicPr>
        <p:blipFill>
          <a:blip r:embed="rId2" cstate="print"/>
          <a:srcRect/>
          <a:stretch>
            <a:fillRect/>
          </a:stretch>
        </p:blipFill>
        <p:spPr bwMode="auto">
          <a:xfrm>
            <a:off x="5352077" y="2711768"/>
            <a:ext cx="1079500" cy="1012825"/>
          </a:xfrm>
          <a:prstGeom prst="rect">
            <a:avLst/>
          </a:prstGeom>
          <a:noFill/>
          <a:ln w="9525">
            <a:noFill/>
            <a:miter lim="800000"/>
            <a:headEnd/>
            <a:tailEnd/>
          </a:ln>
        </p:spPr>
      </p:pic>
      <p:sp>
        <p:nvSpPr>
          <p:cNvPr id="32" name="テキスト ボックス 31"/>
          <p:cNvSpPr txBox="1"/>
          <p:nvPr/>
        </p:nvSpPr>
        <p:spPr>
          <a:xfrm>
            <a:off x="6921236" y="2342160"/>
            <a:ext cx="1467068" cy="1015663"/>
          </a:xfrm>
          <a:prstGeom prst="rect">
            <a:avLst/>
          </a:prstGeom>
          <a:noFill/>
        </p:spPr>
        <p:txBody>
          <a:bodyPr wrap="none">
            <a:spAutoFit/>
          </a:bodyPr>
          <a:lstStyle/>
          <a:p>
            <a:pPr algn="ctr">
              <a:defRPr/>
            </a:pPr>
            <a:r>
              <a:rPr lang="ja-JP" altLang="en-US" sz="2000" dirty="0" smtClean="0">
                <a:solidFill>
                  <a:srgbClr val="7030A0"/>
                </a:solidFill>
                <a:latin typeface="+mn-ea"/>
                <a:ea typeface="+mn-ea"/>
              </a:rPr>
              <a:t>不眠</a:t>
            </a:r>
            <a:endParaRPr lang="en-US" altLang="ja-JP" sz="2000" dirty="0" smtClean="0">
              <a:solidFill>
                <a:srgbClr val="7030A0"/>
              </a:solidFill>
              <a:latin typeface="+mn-ea"/>
              <a:ea typeface="+mn-ea"/>
            </a:endParaRPr>
          </a:p>
          <a:p>
            <a:pPr algn="ctr">
              <a:defRPr/>
            </a:pPr>
            <a:r>
              <a:rPr lang="ja-JP" altLang="en-US" sz="2000" dirty="0">
                <a:solidFill>
                  <a:srgbClr val="7030A0"/>
                </a:solidFill>
                <a:latin typeface="+mn-ea"/>
                <a:ea typeface="+mn-ea"/>
              </a:rPr>
              <a:t>イライラ</a:t>
            </a:r>
            <a:endParaRPr lang="en-US" altLang="ja-JP" sz="2000" dirty="0">
              <a:solidFill>
                <a:srgbClr val="7030A0"/>
              </a:solidFill>
              <a:latin typeface="+mn-ea"/>
              <a:ea typeface="+mn-ea"/>
            </a:endParaRPr>
          </a:p>
          <a:p>
            <a:pPr algn="ctr">
              <a:defRPr/>
            </a:pPr>
            <a:r>
              <a:rPr lang="ja-JP" altLang="en-US" sz="2000" dirty="0">
                <a:solidFill>
                  <a:srgbClr val="7030A0"/>
                </a:solidFill>
                <a:latin typeface="+mn-ea"/>
                <a:ea typeface="+mn-ea"/>
              </a:rPr>
              <a:t>心身の不調</a:t>
            </a:r>
          </a:p>
        </p:txBody>
      </p:sp>
      <p:sp>
        <p:nvSpPr>
          <p:cNvPr id="41" name="テキスト ボックス 40"/>
          <p:cNvSpPr txBox="1"/>
          <p:nvPr/>
        </p:nvSpPr>
        <p:spPr>
          <a:xfrm>
            <a:off x="2593703" y="2651234"/>
            <a:ext cx="1556836" cy="646331"/>
          </a:xfrm>
          <a:prstGeom prst="rect">
            <a:avLst/>
          </a:prstGeom>
          <a:solidFill>
            <a:schemeClr val="bg1"/>
          </a:solidFill>
          <a:ln>
            <a:solidFill>
              <a:srgbClr val="FF0000"/>
            </a:solidFill>
          </a:ln>
        </p:spPr>
        <p:txBody>
          <a:bodyPr wrap="none">
            <a:spAutoFit/>
          </a:bodyPr>
          <a:lstStyle/>
          <a:p>
            <a:pPr>
              <a:defRPr/>
            </a:pPr>
            <a:r>
              <a:rPr lang="ja-JP" altLang="en-US" dirty="0">
                <a:latin typeface="+mn-ea"/>
                <a:ea typeface="+mn-ea"/>
              </a:rPr>
              <a:t>よりストレスの</a:t>
            </a:r>
            <a:endParaRPr lang="en-US" altLang="ja-JP" dirty="0">
              <a:latin typeface="+mn-ea"/>
              <a:ea typeface="+mn-ea"/>
            </a:endParaRPr>
          </a:p>
          <a:p>
            <a:pPr>
              <a:defRPr/>
            </a:pPr>
            <a:r>
              <a:rPr lang="ja-JP" altLang="en-US" dirty="0">
                <a:latin typeface="+mn-ea"/>
                <a:ea typeface="+mn-ea"/>
              </a:rPr>
              <a:t>高い集団</a:t>
            </a:r>
            <a:r>
              <a:rPr lang="ja-JP" altLang="en-US" dirty="0" smtClean="0">
                <a:latin typeface="+mn-ea"/>
                <a:ea typeface="+mn-ea"/>
              </a:rPr>
              <a:t>生活</a:t>
            </a:r>
            <a:endParaRPr lang="ja-JP" altLang="en-US" dirty="0">
              <a:latin typeface="+mn-ea"/>
              <a:ea typeface="+mn-ea"/>
            </a:endParaRPr>
          </a:p>
        </p:txBody>
      </p:sp>
      <p:pic>
        <p:nvPicPr>
          <p:cNvPr id="32789" name="図 18" descr="NEG006.gif"/>
          <p:cNvPicPr>
            <a:picLocks noChangeAspect="1"/>
          </p:cNvPicPr>
          <p:nvPr/>
        </p:nvPicPr>
        <p:blipFill>
          <a:blip r:embed="rId3" cstate="print"/>
          <a:srcRect/>
          <a:stretch>
            <a:fillRect/>
          </a:stretch>
        </p:blipFill>
        <p:spPr bwMode="auto">
          <a:xfrm>
            <a:off x="746126" y="1844824"/>
            <a:ext cx="1233487" cy="1152525"/>
          </a:xfrm>
          <a:prstGeom prst="rect">
            <a:avLst/>
          </a:prstGeom>
          <a:noFill/>
          <a:ln w="9525">
            <a:noFill/>
            <a:miter lim="800000"/>
            <a:headEnd/>
            <a:tailEnd/>
          </a:ln>
        </p:spPr>
      </p:pic>
      <p:sp>
        <p:nvSpPr>
          <p:cNvPr id="44" name="テキスト ボックス 43"/>
          <p:cNvSpPr txBox="1"/>
          <p:nvPr/>
        </p:nvSpPr>
        <p:spPr>
          <a:xfrm>
            <a:off x="988652" y="3033515"/>
            <a:ext cx="1040670" cy="369332"/>
          </a:xfrm>
          <a:prstGeom prst="rect">
            <a:avLst/>
          </a:prstGeom>
          <a:solidFill>
            <a:schemeClr val="bg1"/>
          </a:solidFill>
          <a:ln>
            <a:solidFill>
              <a:srgbClr val="FF0000"/>
            </a:solidFill>
          </a:ln>
        </p:spPr>
        <p:txBody>
          <a:bodyPr wrap="none">
            <a:spAutoFit/>
          </a:bodyPr>
          <a:lstStyle/>
          <a:p>
            <a:pPr>
              <a:defRPr/>
            </a:pPr>
            <a:r>
              <a:rPr lang="ja-JP" altLang="en-US" dirty="0">
                <a:latin typeface="+mn-ea"/>
                <a:ea typeface="+mn-ea"/>
              </a:rPr>
              <a:t>騒がしい</a:t>
            </a:r>
          </a:p>
        </p:txBody>
      </p:sp>
      <p:sp>
        <p:nvSpPr>
          <p:cNvPr id="48" name="テキスト ボックス 47"/>
          <p:cNvSpPr txBox="1"/>
          <p:nvPr/>
        </p:nvSpPr>
        <p:spPr>
          <a:xfrm>
            <a:off x="5538678" y="5805488"/>
            <a:ext cx="3108543" cy="923330"/>
          </a:xfrm>
          <a:prstGeom prst="rect">
            <a:avLst/>
          </a:prstGeom>
          <a:noFill/>
          <a:ln>
            <a:solidFill>
              <a:schemeClr val="bg2">
                <a:lumMod val="50000"/>
              </a:schemeClr>
            </a:solidFill>
          </a:ln>
        </p:spPr>
        <p:txBody>
          <a:bodyPr wrap="none">
            <a:spAutoFit/>
          </a:bodyPr>
          <a:lstStyle/>
          <a:p>
            <a:pPr algn="ctr">
              <a:defRPr/>
            </a:pPr>
            <a:r>
              <a:rPr lang="ja-JP" altLang="en-US" sz="3600" dirty="0" smtClean="0">
                <a:latin typeface="+mn-ea"/>
                <a:ea typeface="+mn-ea"/>
              </a:rPr>
              <a:t>消費＞</a:t>
            </a:r>
            <a:r>
              <a:rPr lang="ja-JP" altLang="en-US" sz="3600" dirty="0">
                <a:latin typeface="+mn-ea"/>
                <a:ea typeface="+mn-ea"/>
              </a:rPr>
              <a:t>＞蓄積</a:t>
            </a:r>
            <a:r>
              <a:rPr lang="ja-JP" altLang="en-US" dirty="0">
                <a:latin typeface="+mn-ea"/>
                <a:ea typeface="+mn-ea"/>
              </a:rPr>
              <a:t>　</a:t>
            </a:r>
            <a:endParaRPr lang="en-US" altLang="ja-JP" dirty="0">
              <a:latin typeface="+mn-ea"/>
              <a:ea typeface="+mn-ea"/>
            </a:endParaRPr>
          </a:p>
          <a:p>
            <a:pPr algn="ctr">
              <a:defRPr/>
            </a:pPr>
            <a:r>
              <a:rPr lang="ja-JP" altLang="en-US" dirty="0">
                <a:latin typeface="+mn-ea"/>
                <a:ea typeface="+mn-ea"/>
              </a:rPr>
              <a:t>不適応反応</a:t>
            </a:r>
          </a:p>
        </p:txBody>
      </p:sp>
      <p:pic>
        <p:nvPicPr>
          <p:cNvPr id="29" name="図 28" descr="CCO027.gif"/>
          <p:cNvPicPr>
            <a:picLocks noChangeAspect="1"/>
          </p:cNvPicPr>
          <p:nvPr/>
        </p:nvPicPr>
        <p:blipFill>
          <a:blip r:embed="rId4" cstate="print"/>
          <a:stretch>
            <a:fillRect/>
          </a:stretch>
        </p:blipFill>
        <p:spPr>
          <a:xfrm>
            <a:off x="3365211" y="3402847"/>
            <a:ext cx="936868" cy="1340370"/>
          </a:xfrm>
          <a:prstGeom prst="rect">
            <a:avLst/>
          </a:prstGeom>
        </p:spPr>
      </p:pic>
      <p:sp>
        <p:nvSpPr>
          <p:cNvPr id="16" name="タイトル 2"/>
          <p:cNvSpPr txBox="1">
            <a:spLocks/>
          </p:cNvSpPr>
          <p:nvPr/>
        </p:nvSpPr>
        <p:spPr>
          <a:xfrm>
            <a:off x="468313" y="0"/>
            <a:ext cx="8636714" cy="908720"/>
          </a:xfrm>
          <a:prstGeom prst="rect">
            <a:avLst/>
          </a:prstGeom>
        </p:spPr>
        <p:txBody>
          <a:bodyPr anchor="ctr">
            <a:noAutofit/>
          </a:bodyPr>
          <a:lstStyle/>
          <a:p>
            <a:pPr fontAlgn="auto">
              <a:spcAft>
                <a:spcPts val="0"/>
              </a:spcAft>
              <a:defRPr/>
            </a:pPr>
            <a:r>
              <a:rPr lang="ja-JP" altLang="en-US" sz="4000" dirty="0" smtClean="0">
                <a:solidFill>
                  <a:srgbClr val="00B0F0"/>
                </a:solidFill>
                <a:latin typeface="+mj-ea"/>
                <a:ea typeface="+mj-ea"/>
                <a:cs typeface="+mj-cs"/>
              </a:rPr>
              <a:t>エネルギーの消費と蓄積のバランス　２</a:t>
            </a:r>
            <a:endParaRPr lang="ja-JP" altLang="en-US" sz="4000" dirty="0">
              <a:solidFill>
                <a:srgbClr val="00B0F0"/>
              </a:solidFill>
              <a:latin typeface="+mj-ea"/>
              <a:ea typeface="+mj-ea"/>
              <a:cs typeface="+mj-cs"/>
            </a:endParaRPr>
          </a:p>
        </p:txBody>
      </p:sp>
      <p:sp>
        <p:nvSpPr>
          <p:cNvPr id="17" name="テキスト ボックス 16"/>
          <p:cNvSpPr txBox="1"/>
          <p:nvPr/>
        </p:nvSpPr>
        <p:spPr>
          <a:xfrm>
            <a:off x="3995936" y="1268760"/>
            <a:ext cx="5109091" cy="830997"/>
          </a:xfrm>
          <a:prstGeom prst="rect">
            <a:avLst/>
          </a:prstGeom>
          <a:noFill/>
        </p:spPr>
        <p:txBody>
          <a:bodyPr wrap="none" rtlCol="0">
            <a:spAutoFit/>
          </a:bodyPr>
          <a:lstStyle/>
          <a:p>
            <a:r>
              <a:rPr kumimoji="1" lang="ja-JP" altLang="en-US" sz="2400" dirty="0" smtClean="0">
                <a:latin typeface="+mj-ea"/>
                <a:ea typeface="+mj-ea"/>
              </a:rPr>
              <a:t>外でのストレスが高いと、</a:t>
            </a:r>
            <a:endParaRPr kumimoji="1" lang="en-US" altLang="ja-JP" sz="2400" dirty="0" smtClean="0">
              <a:latin typeface="+mj-ea"/>
              <a:ea typeface="+mj-ea"/>
            </a:endParaRPr>
          </a:p>
          <a:p>
            <a:r>
              <a:rPr lang="ja-JP" altLang="en-US" sz="2400" dirty="0" smtClean="0">
                <a:latin typeface="+mj-ea"/>
                <a:ea typeface="+mj-ea"/>
              </a:rPr>
              <a:t>　徐々に疲れがたまり始めてくる。</a:t>
            </a:r>
            <a:endParaRPr kumimoji="1" lang="ja-JP" altLang="en-US" sz="2400" dirty="0">
              <a:latin typeface="+mj-ea"/>
              <a:ea typeface="+mj-ea"/>
            </a:endParaRPr>
          </a:p>
        </p:txBody>
      </p:sp>
    </p:spTree>
    <p:extLst>
      <p:ext uri="{BB962C8B-B14F-4D97-AF65-F5344CB8AC3E}">
        <p14:creationId xmlns:p14="http://schemas.microsoft.com/office/powerpoint/2010/main" val="2768801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円/楕円 22"/>
          <p:cNvSpPr/>
          <p:nvPr/>
        </p:nvSpPr>
        <p:spPr>
          <a:xfrm>
            <a:off x="5527414" y="3140968"/>
            <a:ext cx="2699271" cy="2763962"/>
          </a:xfrm>
          <a:prstGeom prst="ellipse">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smtClean="0">
              <a:latin typeface="+mn-ea"/>
            </a:endParaRPr>
          </a:p>
          <a:p>
            <a:pPr algn="ctr">
              <a:defRPr/>
            </a:pPr>
            <a:endParaRPr lang="en-US" altLang="ja-JP" dirty="0">
              <a:latin typeface="+mn-ea"/>
            </a:endParaRPr>
          </a:p>
          <a:p>
            <a:pPr algn="ctr">
              <a:defRPr/>
            </a:pPr>
            <a:endParaRPr lang="en-US" altLang="ja-JP" dirty="0" smtClean="0">
              <a:latin typeface="+mn-ea"/>
            </a:endParaRPr>
          </a:p>
          <a:p>
            <a:pPr algn="ctr">
              <a:defRPr/>
            </a:pPr>
            <a:endParaRPr lang="en-US" altLang="ja-JP" dirty="0">
              <a:latin typeface="+mn-ea"/>
            </a:endParaRPr>
          </a:p>
          <a:p>
            <a:pPr algn="ctr">
              <a:defRPr/>
            </a:pPr>
            <a:r>
              <a:rPr lang="ja-JP" altLang="en-US" dirty="0" smtClean="0">
                <a:solidFill>
                  <a:schemeClr val="bg1"/>
                </a:solidFill>
                <a:latin typeface="+mn-ea"/>
              </a:rPr>
              <a:t>エネルギー</a:t>
            </a:r>
            <a:r>
              <a:rPr lang="ja-JP" altLang="en-US" dirty="0">
                <a:solidFill>
                  <a:schemeClr val="bg1"/>
                </a:solidFill>
                <a:latin typeface="+mn-ea"/>
              </a:rPr>
              <a:t>の</a:t>
            </a:r>
            <a:endParaRPr lang="en-US" altLang="ja-JP" dirty="0">
              <a:solidFill>
                <a:schemeClr val="bg1"/>
              </a:solidFill>
              <a:latin typeface="+mn-ea"/>
            </a:endParaRPr>
          </a:p>
          <a:p>
            <a:pPr algn="ctr">
              <a:defRPr/>
            </a:pPr>
            <a:r>
              <a:rPr lang="ja-JP" altLang="en-US" sz="3600" dirty="0">
                <a:solidFill>
                  <a:schemeClr val="bg1"/>
                </a:solidFill>
                <a:latin typeface="+mj-ea"/>
                <a:ea typeface="+mj-ea"/>
              </a:rPr>
              <a:t>蓄積</a:t>
            </a:r>
          </a:p>
        </p:txBody>
      </p:sp>
      <p:sp>
        <p:nvSpPr>
          <p:cNvPr id="16" name="テキスト ボックス 15"/>
          <p:cNvSpPr txBox="1"/>
          <p:nvPr/>
        </p:nvSpPr>
        <p:spPr>
          <a:xfrm>
            <a:off x="7691273" y="4741771"/>
            <a:ext cx="1223412" cy="369332"/>
          </a:xfrm>
          <a:prstGeom prst="rect">
            <a:avLst/>
          </a:prstGeom>
          <a:solidFill>
            <a:schemeClr val="bg1"/>
          </a:solidFill>
          <a:ln>
            <a:solidFill>
              <a:srgbClr val="7030A0"/>
            </a:solidFill>
          </a:ln>
        </p:spPr>
        <p:txBody>
          <a:bodyPr wrap="none">
            <a:spAutoFit/>
          </a:bodyPr>
          <a:lstStyle/>
          <a:p>
            <a:pPr algn="ctr">
              <a:defRPr/>
            </a:pPr>
            <a:r>
              <a:rPr lang="ja-JP" altLang="en-US" dirty="0">
                <a:latin typeface="+mn-ea"/>
                <a:ea typeface="+mn-ea"/>
              </a:rPr>
              <a:t>睡眠・休養</a:t>
            </a:r>
          </a:p>
        </p:txBody>
      </p:sp>
      <p:sp>
        <p:nvSpPr>
          <p:cNvPr id="24" name="円/楕円 23"/>
          <p:cNvSpPr/>
          <p:nvPr/>
        </p:nvSpPr>
        <p:spPr>
          <a:xfrm>
            <a:off x="1331913" y="3356992"/>
            <a:ext cx="1643672" cy="1656333"/>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n-ea"/>
              </a:rPr>
              <a:t>エネルギーの</a:t>
            </a:r>
            <a:endParaRPr lang="en-US" altLang="ja-JP" dirty="0">
              <a:solidFill>
                <a:schemeClr val="bg1"/>
              </a:solidFill>
              <a:latin typeface="+mn-ea"/>
            </a:endParaRPr>
          </a:p>
          <a:p>
            <a:pPr algn="ctr">
              <a:defRPr/>
            </a:pPr>
            <a:r>
              <a:rPr lang="ja-JP" altLang="en-US" sz="3600" dirty="0">
                <a:solidFill>
                  <a:schemeClr val="bg1"/>
                </a:solidFill>
                <a:latin typeface="+mj-ea"/>
                <a:ea typeface="+mj-ea"/>
              </a:rPr>
              <a:t>消費</a:t>
            </a:r>
          </a:p>
        </p:txBody>
      </p:sp>
      <p:sp>
        <p:nvSpPr>
          <p:cNvPr id="25" name="二等辺三角形 24"/>
          <p:cNvSpPr/>
          <p:nvPr/>
        </p:nvSpPr>
        <p:spPr>
          <a:xfrm>
            <a:off x="4356100" y="5689600"/>
            <a:ext cx="504825" cy="50482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26" name="正方形/長方形 25"/>
          <p:cNvSpPr/>
          <p:nvPr/>
        </p:nvSpPr>
        <p:spPr>
          <a:xfrm rot="612109">
            <a:off x="1223963" y="5422900"/>
            <a:ext cx="6769100" cy="2159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28" name="テキスト ボックス 27"/>
          <p:cNvSpPr txBox="1"/>
          <p:nvPr/>
        </p:nvSpPr>
        <p:spPr>
          <a:xfrm>
            <a:off x="3760589" y="4149080"/>
            <a:ext cx="1365250" cy="892175"/>
          </a:xfrm>
          <a:prstGeom prst="rect">
            <a:avLst/>
          </a:prstGeom>
          <a:noFill/>
        </p:spPr>
        <p:txBody>
          <a:bodyPr wrap="none">
            <a:spAutoFit/>
          </a:bodyPr>
          <a:lstStyle/>
          <a:p>
            <a:pPr algn="ctr">
              <a:defRPr/>
            </a:pPr>
            <a:r>
              <a:rPr lang="ja-JP" altLang="en-US" sz="1600" dirty="0">
                <a:latin typeface="+mn-ea"/>
                <a:ea typeface="+mn-ea"/>
              </a:rPr>
              <a:t>エネルギーの</a:t>
            </a:r>
            <a:endParaRPr lang="en-US" altLang="ja-JP" sz="1600" dirty="0">
              <a:latin typeface="+mn-ea"/>
              <a:ea typeface="+mn-ea"/>
            </a:endParaRPr>
          </a:p>
          <a:p>
            <a:pPr algn="ctr">
              <a:defRPr/>
            </a:pPr>
            <a:r>
              <a:rPr lang="ja-JP" altLang="en-US" sz="3600" dirty="0">
                <a:solidFill>
                  <a:srgbClr val="00B050"/>
                </a:solidFill>
                <a:latin typeface="HGP創英角ﾎﾟｯﾌﾟ体" pitchFamily="50" charset="-128"/>
                <a:ea typeface="HGP創英角ﾎﾟｯﾌﾟ体" pitchFamily="50" charset="-128"/>
              </a:rPr>
              <a:t>蓄積</a:t>
            </a:r>
          </a:p>
        </p:txBody>
      </p:sp>
      <p:pic>
        <p:nvPicPr>
          <p:cNvPr id="33805" name="図 9" descr="ISN351.wmf"/>
          <p:cNvPicPr>
            <a:picLocks noChangeAspect="1"/>
          </p:cNvPicPr>
          <p:nvPr/>
        </p:nvPicPr>
        <p:blipFill>
          <a:blip r:embed="rId2" cstate="print"/>
          <a:srcRect/>
          <a:stretch>
            <a:fillRect/>
          </a:stretch>
        </p:blipFill>
        <p:spPr bwMode="auto">
          <a:xfrm>
            <a:off x="827584" y="2708920"/>
            <a:ext cx="1242532" cy="947738"/>
          </a:xfrm>
          <a:prstGeom prst="rect">
            <a:avLst/>
          </a:prstGeom>
          <a:noFill/>
          <a:ln w="9525">
            <a:noFill/>
            <a:miter lim="800000"/>
            <a:headEnd/>
            <a:tailEnd/>
          </a:ln>
        </p:spPr>
      </p:pic>
      <p:pic>
        <p:nvPicPr>
          <p:cNvPr id="33806" name="図 10" descr="CLHE097.wmf"/>
          <p:cNvPicPr>
            <a:picLocks noChangeAspect="1"/>
          </p:cNvPicPr>
          <p:nvPr/>
        </p:nvPicPr>
        <p:blipFill>
          <a:blip r:embed="rId3" cstate="print"/>
          <a:srcRect/>
          <a:stretch>
            <a:fillRect/>
          </a:stretch>
        </p:blipFill>
        <p:spPr bwMode="auto">
          <a:xfrm>
            <a:off x="5940152" y="3140968"/>
            <a:ext cx="1104776" cy="1009170"/>
          </a:xfrm>
          <a:prstGeom prst="rect">
            <a:avLst/>
          </a:prstGeom>
          <a:noFill/>
          <a:ln w="9525">
            <a:noFill/>
            <a:miter lim="800000"/>
            <a:headEnd/>
            <a:tailEnd/>
          </a:ln>
        </p:spPr>
      </p:pic>
      <p:pic>
        <p:nvPicPr>
          <p:cNvPr id="33807" name="図 29" descr="CLBE007.wmf"/>
          <p:cNvPicPr>
            <a:picLocks noChangeAspect="1"/>
          </p:cNvPicPr>
          <p:nvPr/>
        </p:nvPicPr>
        <p:blipFill>
          <a:blip r:embed="rId4" cstate="print"/>
          <a:srcRect/>
          <a:stretch>
            <a:fillRect/>
          </a:stretch>
        </p:blipFill>
        <p:spPr bwMode="auto">
          <a:xfrm>
            <a:off x="7308304" y="3284984"/>
            <a:ext cx="1295400" cy="1295400"/>
          </a:xfrm>
          <a:prstGeom prst="rect">
            <a:avLst/>
          </a:prstGeom>
          <a:noFill/>
          <a:ln w="9525">
            <a:noFill/>
            <a:miter lim="800000"/>
            <a:headEnd/>
            <a:tailEnd/>
          </a:ln>
        </p:spPr>
      </p:pic>
      <p:sp>
        <p:nvSpPr>
          <p:cNvPr id="31" name="テキスト ボックス 30"/>
          <p:cNvSpPr txBox="1"/>
          <p:nvPr/>
        </p:nvSpPr>
        <p:spPr>
          <a:xfrm>
            <a:off x="6645954" y="2346096"/>
            <a:ext cx="2236510" cy="707886"/>
          </a:xfrm>
          <a:prstGeom prst="rect">
            <a:avLst/>
          </a:prstGeom>
          <a:noFill/>
          <a:ln>
            <a:solidFill>
              <a:srgbClr val="7030A0"/>
            </a:solidFill>
          </a:ln>
        </p:spPr>
        <p:txBody>
          <a:bodyPr wrap="none">
            <a:spAutoFit/>
          </a:bodyPr>
          <a:lstStyle/>
          <a:p>
            <a:pPr>
              <a:defRPr/>
            </a:pPr>
            <a:r>
              <a:rPr lang="ja-JP" altLang="en-US" sz="2000" dirty="0" smtClean="0">
                <a:latin typeface="+mj-ea"/>
                <a:ea typeface="+mj-ea"/>
              </a:rPr>
              <a:t>自宅での</a:t>
            </a:r>
            <a:endParaRPr lang="en-US" altLang="ja-JP" sz="2000" dirty="0" smtClean="0">
              <a:latin typeface="+mj-ea"/>
              <a:ea typeface="+mj-ea"/>
            </a:endParaRPr>
          </a:p>
          <a:p>
            <a:pPr>
              <a:defRPr/>
            </a:pPr>
            <a:r>
              <a:rPr lang="ja-JP" altLang="en-US" sz="2000" dirty="0" smtClean="0">
                <a:latin typeface="+mj-ea"/>
                <a:ea typeface="+mj-ea"/>
              </a:rPr>
              <a:t>マイペースな生活</a:t>
            </a:r>
            <a:endParaRPr lang="ja-JP" altLang="en-US" sz="2000" dirty="0">
              <a:latin typeface="+mj-ea"/>
              <a:ea typeface="+mj-ea"/>
            </a:endParaRPr>
          </a:p>
        </p:txBody>
      </p:sp>
      <p:pic>
        <p:nvPicPr>
          <p:cNvPr id="33809" name="図 31" descr="SPRT027.wmf"/>
          <p:cNvPicPr>
            <a:picLocks noChangeAspect="1"/>
          </p:cNvPicPr>
          <p:nvPr/>
        </p:nvPicPr>
        <p:blipFill>
          <a:blip r:embed="rId5" cstate="print"/>
          <a:srcRect/>
          <a:stretch>
            <a:fillRect/>
          </a:stretch>
        </p:blipFill>
        <p:spPr bwMode="auto">
          <a:xfrm>
            <a:off x="5004048" y="4149080"/>
            <a:ext cx="1008112" cy="1226471"/>
          </a:xfrm>
          <a:prstGeom prst="rect">
            <a:avLst/>
          </a:prstGeom>
          <a:noFill/>
          <a:ln w="9525">
            <a:noFill/>
            <a:miter lim="800000"/>
            <a:headEnd/>
            <a:tailEnd/>
          </a:ln>
        </p:spPr>
      </p:pic>
      <p:sp>
        <p:nvSpPr>
          <p:cNvPr id="33" name="テキスト ボックス 32"/>
          <p:cNvSpPr txBox="1"/>
          <p:nvPr/>
        </p:nvSpPr>
        <p:spPr>
          <a:xfrm>
            <a:off x="5178600" y="3044859"/>
            <a:ext cx="697627" cy="400110"/>
          </a:xfrm>
          <a:prstGeom prst="rect">
            <a:avLst/>
          </a:prstGeom>
          <a:solidFill>
            <a:schemeClr val="bg1"/>
          </a:solidFill>
          <a:ln>
            <a:solidFill>
              <a:srgbClr val="7030A0"/>
            </a:solidFill>
          </a:ln>
        </p:spPr>
        <p:txBody>
          <a:bodyPr wrap="none">
            <a:spAutoFit/>
          </a:bodyPr>
          <a:lstStyle/>
          <a:p>
            <a:pPr>
              <a:defRPr/>
            </a:pPr>
            <a:r>
              <a:rPr lang="ja-JP" altLang="en-US" sz="2000" dirty="0">
                <a:latin typeface="+mn-ea"/>
                <a:ea typeface="+mn-ea"/>
              </a:rPr>
              <a:t>趣味</a:t>
            </a:r>
          </a:p>
        </p:txBody>
      </p:sp>
      <p:sp>
        <p:nvSpPr>
          <p:cNvPr id="21" name="テキスト ボックス 20"/>
          <p:cNvSpPr txBox="1"/>
          <p:nvPr/>
        </p:nvSpPr>
        <p:spPr>
          <a:xfrm>
            <a:off x="517175" y="1259781"/>
            <a:ext cx="7201010" cy="1200329"/>
          </a:xfrm>
          <a:prstGeom prst="rect">
            <a:avLst/>
          </a:prstGeom>
          <a:noFill/>
        </p:spPr>
        <p:txBody>
          <a:bodyPr wrap="none" rtlCol="0">
            <a:spAutoFit/>
          </a:bodyPr>
          <a:lstStyle/>
          <a:p>
            <a:r>
              <a:rPr kumimoji="1" lang="ja-JP" altLang="en-US" sz="2400" dirty="0" smtClean="0">
                <a:latin typeface="+mn-ea"/>
              </a:rPr>
              <a:t>こんな時は、消費を減らし、蓄積を増やす働きかけを。</a:t>
            </a:r>
            <a:endParaRPr kumimoji="1" lang="en-US" altLang="ja-JP" sz="2400" dirty="0" smtClean="0">
              <a:latin typeface="+mn-ea"/>
            </a:endParaRPr>
          </a:p>
          <a:p>
            <a:r>
              <a:rPr lang="ja-JP" altLang="en-US" sz="2400" dirty="0" smtClean="0">
                <a:solidFill>
                  <a:srgbClr val="FF0000"/>
                </a:solidFill>
                <a:latin typeface="+mn-ea"/>
              </a:rPr>
              <a:t>学校や職場で、何がストレスになっているのかを</a:t>
            </a:r>
            <a:endParaRPr lang="en-US" altLang="ja-JP" sz="2400" dirty="0" smtClean="0">
              <a:solidFill>
                <a:srgbClr val="FF0000"/>
              </a:solidFill>
              <a:latin typeface="+mn-ea"/>
            </a:endParaRPr>
          </a:p>
          <a:p>
            <a:r>
              <a:rPr kumimoji="1" lang="ja-JP" altLang="en-US" sz="2400" dirty="0" smtClean="0">
                <a:solidFill>
                  <a:srgbClr val="FF0000"/>
                </a:solidFill>
                <a:latin typeface="+mn-ea"/>
              </a:rPr>
              <a:t>　　　知ることも重要（人間関係？仕事</a:t>
            </a:r>
            <a:r>
              <a:rPr kumimoji="1" lang="en-US" altLang="ja-JP" sz="2400" dirty="0" smtClean="0">
                <a:solidFill>
                  <a:srgbClr val="FF0000"/>
                </a:solidFill>
                <a:latin typeface="+mn-ea"/>
              </a:rPr>
              <a:t>?</a:t>
            </a:r>
            <a:r>
              <a:rPr kumimoji="1" lang="ja-JP" altLang="en-US" sz="2400" dirty="0" smtClean="0">
                <a:solidFill>
                  <a:srgbClr val="FF0000"/>
                </a:solidFill>
                <a:latin typeface="+mn-ea"/>
              </a:rPr>
              <a:t>）。</a:t>
            </a:r>
            <a:endParaRPr kumimoji="1" lang="ja-JP" altLang="en-US" sz="2400" dirty="0">
              <a:solidFill>
                <a:srgbClr val="FF0000"/>
              </a:solidFill>
              <a:latin typeface="+mn-ea"/>
            </a:endParaRPr>
          </a:p>
        </p:txBody>
      </p:sp>
      <p:sp>
        <p:nvSpPr>
          <p:cNvPr id="22" name="タイトル 2"/>
          <p:cNvSpPr txBox="1">
            <a:spLocks/>
          </p:cNvSpPr>
          <p:nvPr/>
        </p:nvSpPr>
        <p:spPr>
          <a:xfrm>
            <a:off x="468313" y="0"/>
            <a:ext cx="8584247" cy="908720"/>
          </a:xfrm>
          <a:prstGeom prst="rect">
            <a:avLst/>
          </a:prstGeom>
        </p:spPr>
        <p:txBody>
          <a:bodyPr anchor="ctr">
            <a:noAutofit/>
          </a:bodyPr>
          <a:lstStyle/>
          <a:p>
            <a:pPr fontAlgn="auto">
              <a:spcAft>
                <a:spcPts val="0"/>
              </a:spcAft>
              <a:defRPr/>
            </a:pPr>
            <a:r>
              <a:rPr lang="ja-JP" altLang="en-US" sz="4000" dirty="0" smtClean="0">
                <a:solidFill>
                  <a:srgbClr val="00B0F0"/>
                </a:solidFill>
                <a:latin typeface="+mj-ea"/>
                <a:ea typeface="+mj-ea"/>
                <a:cs typeface="+mj-cs"/>
              </a:rPr>
              <a:t>エネルギーの消費と蓄積のバランス　３</a:t>
            </a:r>
            <a:endParaRPr lang="ja-JP" altLang="en-US" sz="4000" dirty="0">
              <a:solidFill>
                <a:srgbClr val="00B0F0"/>
              </a:solidFill>
              <a:latin typeface="+mj-ea"/>
              <a:ea typeface="+mj-ea"/>
              <a:cs typeface="+mj-cs"/>
            </a:endParaRPr>
          </a:p>
        </p:txBody>
      </p:sp>
      <p:sp>
        <p:nvSpPr>
          <p:cNvPr id="13" name="テキスト ボックス 12"/>
          <p:cNvSpPr txBox="1"/>
          <p:nvPr/>
        </p:nvSpPr>
        <p:spPr>
          <a:xfrm>
            <a:off x="2547991" y="2999222"/>
            <a:ext cx="1640193" cy="646331"/>
          </a:xfrm>
          <a:prstGeom prst="rect">
            <a:avLst/>
          </a:prstGeom>
          <a:solidFill>
            <a:schemeClr val="bg1"/>
          </a:solidFill>
          <a:ln>
            <a:solidFill>
              <a:srgbClr val="FF0000"/>
            </a:solidFill>
          </a:ln>
        </p:spPr>
        <p:txBody>
          <a:bodyPr wrap="none">
            <a:spAutoFit/>
          </a:bodyPr>
          <a:lstStyle/>
          <a:p>
            <a:pPr>
              <a:defRPr/>
            </a:pPr>
            <a:r>
              <a:rPr lang="ja-JP" altLang="en-US" dirty="0" smtClean="0">
                <a:latin typeface="+mn-ea"/>
                <a:ea typeface="+mn-ea"/>
              </a:rPr>
              <a:t>職場などでの</a:t>
            </a:r>
            <a:endParaRPr lang="en-US" altLang="ja-JP" dirty="0" smtClean="0">
              <a:latin typeface="+mn-ea"/>
              <a:ea typeface="+mn-ea"/>
            </a:endParaRPr>
          </a:p>
          <a:p>
            <a:pPr>
              <a:defRPr/>
            </a:pPr>
            <a:r>
              <a:rPr lang="ja-JP" altLang="en-US" dirty="0" smtClean="0">
                <a:latin typeface="+mn-ea"/>
              </a:rPr>
              <a:t>ストレスの軽減</a:t>
            </a:r>
            <a:endParaRPr lang="ja-JP" altLang="en-US" dirty="0">
              <a:latin typeface="+mn-ea"/>
              <a:ea typeface="+mn-ea"/>
            </a:endParaRPr>
          </a:p>
        </p:txBody>
      </p:sp>
    </p:spTree>
    <p:extLst>
      <p:ext uri="{BB962C8B-B14F-4D97-AF65-F5344CB8AC3E}">
        <p14:creationId xmlns:p14="http://schemas.microsoft.com/office/powerpoint/2010/main" val="31691919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50068" y="4732028"/>
            <a:ext cx="8243864" cy="1631216"/>
          </a:xfrm>
          <a:prstGeom prst="rect">
            <a:avLst/>
          </a:prstGeom>
          <a:noFill/>
        </p:spPr>
        <p:txBody>
          <a:bodyPr wrap="square" rtlCol="0">
            <a:spAutoFit/>
          </a:bodyPr>
          <a:lstStyle/>
          <a:p>
            <a:r>
              <a:rPr lang="ja-JP" altLang="en-US" sz="2000" dirty="0" smtClean="0">
                <a:solidFill>
                  <a:srgbClr val="FF0000"/>
                </a:solidFill>
                <a:latin typeface="+mn-ea"/>
                <a:ea typeface="+mn-ea"/>
              </a:rPr>
              <a:t>第２群：</a:t>
            </a:r>
            <a:r>
              <a:rPr kumimoji="1" lang="ja-JP" altLang="en-US" sz="2000" dirty="0" smtClean="0">
                <a:solidFill>
                  <a:srgbClr val="FF0000"/>
                </a:solidFill>
                <a:latin typeface="+mn-ea"/>
                <a:ea typeface="+mn-ea"/>
              </a:rPr>
              <a:t>発達障害等</a:t>
            </a:r>
            <a:r>
              <a:rPr kumimoji="1" lang="ja-JP" altLang="en-US" sz="2000" dirty="0" smtClean="0">
                <a:latin typeface="+mn-ea"/>
                <a:ea typeface="+mn-ea"/>
              </a:rPr>
              <a:t>の就労、社会生活支援の難しさは、</a:t>
            </a:r>
            <a:r>
              <a:rPr lang="ja-JP" altLang="en-US" sz="2000" dirty="0" smtClean="0">
                <a:latin typeface="+mn-ea"/>
                <a:ea typeface="+mn-ea"/>
              </a:rPr>
              <a:t>障害</a:t>
            </a:r>
            <a:r>
              <a:rPr lang="ja-JP" altLang="en-US" sz="2000" dirty="0">
                <a:latin typeface="+mn-ea"/>
                <a:ea typeface="+mn-ea"/>
              </a:rPr>
              <a:t>特性</a:t>
            </a:r>
            <a:r>
              <a:rPr lang="ja-JP" altLang="en-US" sz="2000" dirty="0" smtClean="0">
                <a:latin typeface="+mn-ea"/>
                <a:ea typeface="+mn-ea"/>
              </a:rPr>
              <a:t>の</a:t>
            </a:r>
            <a:r>
              <a:rPr lang="ja-JP" altLang="en-US" sz="2000" dirty="0">
                <a:latin typeface="+mn-ea"/>
                <a:ea typeface="+mn-ea"/>
              </a:rPr>
              <a:t>強</a:t>
            </a:r>
            <a:r>
              <a:rPr lang="ja-JP" altLang="en-US" sz="2000" dirty="0" smtClean="0">
                <a:latin typeface="+mn-ea"/>
                <a:ea typeface="+mn-ea"/>
              </a:rPr>
              <a:t>さよりも、</a:t>
            </a:r>
            <a:r>
              <a:rPr lang="ja-JP" altLang="en-US" sz="2000" u="sng" dirty="0" smtClean="0">
                <a:solidFill>
                  <a:srgbClr val="FF0000"/>
                </a:solidFill>
                <a:latin typeface="+mn-ea"/>
                <a:ea typeface="+mn-ea"/>
              </a:rPr>
              <a:t>２</a:t>
            </a:r>
            <a:r>
              <a:rPr kumimoji="1" lang="ja-JP" altLang="en-US" sz="2000" u="sng" dirty="0" smtClean="0">
                <a:solidFill>
                  <a:srgbClr val="FF0000"/>
                </a:solidFill>
                <a:latin typeface="+mn-ea"/>
                <a:ea typeface="+mn-ea"/>
              </a:rPr>
              <a:t>次障害（対人恐怖、被害関係念慮等）の強さ、</a:t>
            </a:r>
            <a:endParaRPr kumimoji="1" lang="en-US" altLang="ja-JP" sz="2000" u="sng" dirty="0" smtClean="0">
              <a:solidFill>
                <a:srgbClr val="FF0000"/>
              </a:solidFill>
              <a:latin typeface="+mn-ea"/>
              <a:ea typeface="+mn-ea"/>
            </a:endParaRPr>
          </a:p>
          <a:p>
            <a:r>
              <a:rPr kumimoji="1" lang="ja-JP" altLang="en-US" sz="2000" dirty="0" smtClean="0">
                <a:latin typeface="+mn-ea"/>
                <a:ea typeface="+mn-ea"/>
              </a:rPr>
              <a:t>精神症状の存在の有無によるところが多い。</a:t>
            </a:r>
            <a:endParaRPr kumimoji="1" lang="en-US" altLang="ja-JP" sz="2000" dirty="0" smtClean="0">
              <a:latin typeface="+mn-ea"/>
              <a:ea typeface="+mn-ea"/>
            </a:endParaRPr>
          </a:p>
          <a:p>
            <a:r>
              <a:rPr lang="ja-JP" altLang="en-US" sz="2000" dirty="0" smtClean="0">
                <a:latin typeface="+mn-ea"/>
                <a:ea typeface="+mn-ea"/>
              </a:rPr>
              <a:t>「支援の拒否」が、最も困難な課題。また、いかに、２次障害の発生を予防、軽減するかも、ひきこもり支援においては重要。</a:t>
            </a:r>
            <a:endParaRPr kumimoji="1" lang="ja-JP" altLang="en-US" sz="2000" dirty="0">
              <a:latin typeface="+mn-ea"/>
              <a:ea typeface="+mn-ea"/>
            </a:endParaRPr>
          </a:p>
        </p:txBody>
      </p:sp>
      <p:sp>
        <p:nvSpPr>
          <p:cNvPr id="12" name="Rectangle 3"/>
          <p:cNvSpPr txBox="1">
            <a:spLocks noChangeArrowheads="1"/>
          </p:cNvSpPr>
          <p:nvPr/>
        </p:nvSpPr>
        <p:spPr>
          <a:xfrm>
            <a:off x="576262" y="1"/>
            <a:ext cx="8243888" cy="873759"/>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rgbClr val="00B0F0"/>
                </a:solidFill>
                <a:latin typeface="+mj-ea"/>
              </a:rPr>
              <a:t>支援の視点から見た発達障害等の３パターン</a:t>
            </a:r>
          </a:p>
        </p:txBody>
      </p:sp>
      <p:pic>
        <p:nvPicPr>
          <p:cNvPr id="3" name="図 2"/>
          <p:cNvPicPr>
            <a:picLocks noChangeAspect="1"/>
          </p:cNvPicPr>
          <p:nvPr/>
        </p:nvPicPr>
        <p:blipFill>
          <a:blip r:embed="rId3"/>
          <a:stretch>
            <a:fillRect/>
          </a:stretch>
        </p:blipFill>
        <p:spPr>
          <a:xfrm>
            <a:off x="231272" y="1369318"/>
            <a:ext cx="8681456" cy="3206774"/>
          </a:xfrm>
          <a:prstGeom prst="rect">
            <a:avLst/>
          </a:prstGeom>
        </p:spPr>
      </p:pic>
    </p:spTree>
    <p:extLst>
      <p:ext uri="{BB962C8B-B14F-4D97-AF65-F5344CB8AC3E}">
        <p14:creationId xmlns:p14="http://schemas.microsoft.com/office/powerpoint/2010/main" val="13702767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4"/>
          <p:cNvSpPr/>
          <p:nvPr/>
        </p:nvSpPr>
        <p:spPr>
          <a:xfrm>
            <a:off x="834833" y="1249410"/>
            <a:ext cx="8154591" cy="561703"/>
          </a:xfrm>
          <a:prstGeom prst="righ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idx="4294967295"/>
          </p:nvPr>
        </p:nvSpPr>
        <p:spPr>
          <a:xfrm>
            <a:off x="611188" y="10443"/>
            <a:ext cx="7491095" cy="857250"/>
          </a:xfrm>
        </p:spPr>
        <p:txBody>
          <a:bodyPr>
            <a:normAutofit/>
          </a:bodyPr>
          <a:lstStyle/>
          <a:p>
            <a:r>
              <a:rPr kumimoji="1" lang="ja-JP" altLang="en-US" sz="4000" dirty="0" smtClean="0">
                <a:solidFill>
                  <a:srgbClr val="00B0F0"/>
                </a:solidFill>
              </a:rPr>
              <a:t>医療福祉連携というけれど。</a:t>
            </a:r>
            <a:endParaRPr kumimoji="1" lang="ja-JP" altLang="en-US" sz="4000" dirty="0">
              <a:solidFill>
                <a:srgbClr val="00B0F0"/>
              </a:solidFill>
            </a:endParaRPr>
          </a:p>
        </p:txBody>
      </p:sp>
      <p:sp>
        <p:nvSpPr>
          <p:cNvPr id="3" name="正方形/長方形 2"/>
          <p:cNvSpPr/>
          <p:nvPr/>
        </p:nvSpPr>
        <p:spPr>
          <a:xfrm>
            <a:off x="2174648" y="1147318"/>
            <a:ext cx="2737481" cy="6637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j-ea"/>
                <a:ea typeface="+mj-ea"/>
              </a:rPr>
              <a:t>医　療</a:t>
            </a:r>
            <a:endParaRPr kumimoji="1" lang="ja-JP" altLang="en-US" sz="2800" dirty="0">
              <a:latin typeface="+mj-ea"/>
              <a:ea typeface="+mj-ea"/>
            </a:endParaRPr>
          </a:p>
        </p:txBody>
      </p:sp>
      <p:sp>
        <p:nvSpPr>
          <p:cNvPr id="4" name="正方形/長方形 3"/>
          <p:cNvSpPr/>
          <p:nvPr/>
        </p:nvSpPr>
        <p:spPr>
          <a:xfrm>
            <a:off x="5416185" y="1147318"/>
            <a:ext cx="2952327" cy="66379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j-ea"/>
                <a:ea typeface="+mj-ea"/>
              </a:rPr>
              <a:t>福　祉</a:t>
            </a:r>
            <a:endParaRPr kumimoji="1" lang="ja-JP" altLang="en-US" sz="2800" dirty="0">
              <a:latin typeface="+mj-ea"/>
              <a:ea typeface="+mj-ea"/>
            </a:endParaRPr>
          </a:p>
        </p:txBody>
      </p:sp>
      <p:graphicFrame>
        <p:nvGraphicFramePr>
          <p:cNvPr id="6" name="表 5"/>
          <p:cNvGraphicFramePr>
            <a:graphicFrameLocks noGrp="1"/>
          </p:cNvGraphicFramePr>
          <p:nvPr>
            <p:extLst/>
          </p:nvPr>
        </p:nvGraphicFramePr>
        <p:xfrm>
          <a:off x="2176512" y="1951031"/>
          <a:ext cx="6192000" cy="1249680"/>
        </p:xfrm>
        <a:graphic>
          <a:graphicData uri="http://schemas.openxmlformats.org/drawingml/2006/table">
            <a:tbl>
              <a:tblPr firstRow="1" bandRow="1">
                <a:tableStyleId>{5C22544A-7EE6-4342-B048-85BDC9FD1C3A}</a:tableStyleId>
              </a:tblPr>
              <a:tblGrid>
                <a:gridCol w="2736000"/>
                <a:gridCol w="468000"/>
                <a:gridCol w="2988000"/>
              </a:tblGrid>
              <a:tr h="1028139">
                <a:tc>
                  <a:txBody>
                    <a:bodyPr/>
                    <a:lstStyle/>
                    <a:p>
                      <a:pPr algn="ctr"/>
                      <a:r>
                        <a:rPr kumimoji="1" lang="ja-JP" altLang="en-US" sz="2800" dirty="0" smtClean="0">
                          <a:solidFill>
                            <a:srgbClr val="FF0000"/>
                          </a:solidFill>
                          <a:latin typeface="+mn-ea"/>
                          <a:ea typeface="+mn-ea"/>
                        </a:rPr>
                        <a:t>治療</a:t>
                      </a:r>
                      <a:endParaRPr kumimoji="1" lang="en-US" altLang="ja-JP" sz="2800" dirty="0" smtClean="0">
                        <a:solidFill>
                          <a:srgbClr val="FF0000"/>
                        </a:solidFill>
                        <a:latin typeface="+mn-ea"/>
                        <a:ea typeface="+mn-ea"/>
                      </a:endParaRPr>
                    </a:p>
                    <a:p>
                      <a:pPr algn="l"/>
                      <a:r>
                        <a:rPr kumimoji="1" lang="ja-JP" altLang="en-US" sz="2400" dirty="0" smtClean="0">
                          <a:solidFill>
                            <a:srgbClr val="FF0000"/>
                          </a:solidFill>
                        </a:rPr>
                        <a:t>薬物療法</a:t>
                      </a:r>
                      <a:endParaRPr kumimoji="1" lang="en-US" altLang="ja-JP" sz="2400" dirty="0" smtClean="0">
                        <a:solidFill>
                          <a:srgbClr val="FF0000"/>
                        </a:solidFill>
                      </a:endParaRPr>
                    </a:p>
                    <a:p>
                      <a:pPr algn="ctr"/>
                      <a:r>
                        <a:rPr kumimoji="1" lang="ja-JP" altLang="en-US" sz="2400" dirty="0" smtClean="0">
                          <a:solidFill>
                            <a:srgbClr val="FF0000"/>
                          </a:solidFill>
                        </a:rPr>
                        <a:t>　　→　リハビリ</a:t>
                      </a:r>
                      <a:endParaRPr kumimoji="1" lang="ja-JP" altLang="en-US" sz="2400" dirty="0">
                        <a:solidFill>
                          <a:srgbClr val="FF0000"/>
                        </a:solidFill>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a:endParaRPr kumimoji="1" lang="ja-JP" altLang="en-US" sz="2400" dirty="0"/>
                    </a:p>
                  </a:txBody>
                  <a:tcPr anchor="ctr">
                    <a:lnL w="28575" cap="flat" cmpd="sng" algn="ctr">
                      <a:solidFill>
                        <a:srgbClr val="FF0000"/>
                      </a:solidFill>
                      <a:prstDash val="solid"/>
                      <a:round/>
                      <a:headEnd type="none" w="med" len="med"/>
                      <a:tailEnd type="none" w="med" len="med"/>
                    </a:lnL>
                    <a:lnR w="28575" cap="flat" cmpd="sng" algn="ctr">
                      <a:solidFill>
                        <a:srgbClr val="7030A0"/>
                      </a:solidFill>
                      <a:prstDash val="solid"/>
                      <a:round/>
                      <a:headEnd type="none" w="med" len="med"/>
                      <a:tailEnd type="none" w="med" len="med"/>
                    </a:lnR>
                    <a:noFill/>
                  </a:tcPr>
                </a:tc>
                <a:tc>
                  <a:txBody>
                    <a:bodyPr/>
                    <a:lstStyle/>
                    <a:p>
                      <a:pPr algn="ctr"/>
                      <a:r>
                        <a:rPr kumimoji="1" lang="ja-JP" altLang="en-US" sz="2400" b="0" dirty="0" smtClean="0">
                          <a:solidFill>
                            <a:srgbClr val="7030A0"/>
                          </a:solidFill>
                        </a:rPr>
                        <a:t>福祉サービスによる</a:t>
                      </a:r>
                      <a:endParaRPr kumimoji="1" lang="en-US" altLang="ja-JP" sz="2400" b="0" dirty="0" smtClean="0">
                        <a:solidFill>
                          <a:srgbClr val="7030A0"/>
                        </a:solidFill>
                      </a:endParaRPr>
                    </a:p>
                    <a:p>
                      <a:pPr algn="ctr"/>
                      <a:r>
                        <a:rPr kumimoji="1" lang="ja-JP" altLang="en-US" sz="2400" b="0" dirty="0" smtClean="0">
                          <a:solidFill>
                            <a:srgbClr val="7030A0"/>
                          </a:solidFill>
                        </a:rPr>
                        <a:t>生活支援</a:t>
                      </a:r>
                      <a:endParaRPr kumimoji="1" lang="en-US" altLang="ja-JP" sz="2400" b="0" dirty="0" smtClean="0">
                        <a:solidFill>
                          <a:srgbClr val="7030A0"/>
                        </a:solidFill>
                      </a:endParaRPr>
                    </a:p>
                    <a:p>
                      <a:pPr algn="ctr"/>
                      <a:r>
                        <a:rPr kumimoji="1" lang="ja-JP" altLang="en-US" sz="2400" b="0" dirty="0" smtClean="0">
                          <a:solidFill>
                            <a:srgbClr val="7030A0"/>
                          </a:solidFill>
                        </a:rPr>
                        <a:t>就労支援</a:t>
                      </a:r>
                      <a:endParaRPr kumimoji="1" lang="ja-JP" altLang="en-US" sz="2400" b="0" dirty="0">
                        <a:solidFill>
                          <a:srgbClr val="7030A0"/>
                        </a:solidFill>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noFill/>
                  </a:tcPr>
                </a:tc>
              </a:tr>
            </a:tbl>
          </a:graphicData>
        </a:graphic>
      </p:graphicFrame>
      <p:sp>
        <p:nvSpPr>
          <p:cNvPr id="7" name="テキスト ボックス 6"/>
          <p:cNvSpPr txBox="1"/>
          <p:nvPr/>
        </p:nvSpPr>
        <p:spPr>
          <a:xfrm>
            <a:off x="277428" y="3796140"/>
            <a:ext cx="1723549" cy="830997"/>
          </a:xfrm>
          <a:prstGeom prst="rect">
            <a:avLst/>
          </a:prstGeom>
          <a:solidFill>
            <a:srgbClr val="FF0000"/>
          </a:solidFill>
          <a:ln>
            <a:solidFill>
              <a:srgbClr val="FF0000"/>
            </a:solidFill>
          </a:ln>
        </p:spPr>
        <p:txBody>
          <a:bodyPr wrap="square" rtlCol="0">
            <a:spAutoFit/>
          </a:bodyPr>
          <a:lstStyle/>
          <a:p>
            <a:pPr algn="dist"/>
            <a:r>
              <a:rPr kumimoji="1" lang="ja-JP" altLang="en-US" sz="2400" dirty="0" smtClean="0">
                <a:solidFill>
                  <a:schemeClr val="bg1"/>
                </a:solidFill>
              </a:rPr>
              <a:t>発達障害</a:t>
            </a:r>
            <a:endParaRPr kumimoji="1" lang="en-US" altLang="ja-JP" sz="2400" dirty="0" smtClean="0">
              <a:solidFill>
                <a:schemeClr val="bg1"/>
              </a:solidFill>
            </a:endParaRPr>
          </a:p>
          <a:p>
            <a:pPr algn="dist"/>
            <a:r>
              <a:rPr lang="ja-JP" altLang="en-US" sz="2400" dirty="0">
                <a:solidFill>
                  <a:schemeClr val="bg1"/>
                </a:solidFill>
              </a:rPr>
              <a:t>ひきこもり</a:t>
            </a:r>
            <a:endParaRPr kumimoji="1" lang="ja-JP" altLang="en-US" sz="2400" dirty="0">
              <a:solidFill>
                <a:schemeClr val="bg1"/>
              </a:solidFill>
            </a:endParaRPr>
          </a:p>
        </p:txBody>
      </p:sp>
      <p:sp>
        <p:nvSpPr>
          <p:cNvPr id="8" name="テキスト ボックス 7"/>
          <p:cNvSpPr txBox="1"/>
          <p:nvPr/>
        </p:nvSpPr>
        <p:spPr>
          <a:xfrm>
            <a:off x="277427" y="2370363"/>
            <a:ext cx="1723550" cy="461665"/>
          </a:xfrm>
          <a:prstGeom prst="rect">
            <a:avLst/>
          </a:prstGeom>
          <a:solidFill>
            <a:srgbClr val="00B050"/>
          </a:solidFill>
          <a:ln>
            <a:solidFill>
              <a:srgbClr val="00B050"/>
            </a:solidFill>
          </a:ln>
        </p:spPr>
        <p:txBody>
          <a:bodyPr wrap="square" rtlCol="0">
            <a:spAutoFit/>
          </a:bodyPr>
          <a:lstStyle/>
          <a:p>
            <a:pPr algn="dist"/>
            <a:r>
              <a:rPr kumimoji="1" lang="ja-JP" altLang="en-US" sz="2400" dirty="0" smtClean="0">
                <a:solidFill>
                  <a:schemeClr val="bg1"/>
                </a:solidFill>
              </a:rPr>
              <a:t>統合失調症</a:t>
            </a:r>
            <a:endParaRPr kumimoji="1" lang="ja-JP" altLang="en-US" sz="2400" dirty="0">
              <a:solidFill>
                <a:schemeClr val="bg1"/>
              </a:solidFill>
            </a:endParaRPr>
          </a:p>
        </p:txBody>
      </p:sp>
      <p:graphicFrame>
        <p:nvGraphicFramePr>
          <p:cNvPr id="9" name="表 8"/>
          <p:cNvGraphicFramePr>
            <a:graphicFrameLocks noGrp="1"/>
          </p:cNvGraphicFramePr>
          <p:nvPr>
            <p:extLst/>
          </p:nvPr>
        </p:nvGraphicFramePr>
        <p:xfrm>
          <a:off x="2189212" y="3357008"/>
          <a:ext cx="6192000" cy="1707889"/>
        </p:xfrm>
        <a:graphic>
          <a:graphicData uri="http://schemas.openxmlformats.org/drawingml/2006/table">
            <a:tbl>
              <a:tblPr firstRow="1" bandRow="1">
                <a:tableStyleId>{5C22544A-7EE6-4342-B048-85BDC9FD1C3A}</a:tableStyleId>
              </a:tblPr>
              <a:tblGrid>
                <a:gridCol w="2736000"/>
                <a:gridCol w="468000"/>
                <a:gridCol w="2988000"/>
              </a:tblGrid>
              <a:tr h="491783">
                <a:tc rowSpan="3">
                  <a:txBody>
                    <a:bodyPr/>
                    <a:lstStyle/>
                    <a:p>
                      <a:pPr algn="l"/>
                      <a:r>
                        <a:rPr kumimoji="1" lang="ja-JP" altLang="en-US" sz="2400" dirty="0" smtClean="0">
                          <a:solidFill>
                            <a:srgbClr val="FF0000"/>
                          </a:solidFill>
                        </a:rPr>
                        <a:t>①治療による改善は、限定的。</a:t>
                      </a:r>
                      <a:endParaRPr kumimoji="1" lang="en-US" altLang="ja-JP" sz="2400" dirty="0" smtClean="0">
                        <a:solidFill>
                          <a:srgbClr val="FF0000"/>
                        </a:solidFill>
                      </a:endParaRPr>
                    </a:p>
                    <a:p>
                      <a:pPr algn="l"/>
                      <a:r>
                        <a:rPr kumimoji="1" lang="ja-JP" altLang="en-US" sz="2400" dirty="0" smtClean="0">
                          <a:solidFill>
                            <a:srgbClr val="FF0000"/>
                          </a:solidFill>
                        </a:rPr>
                        <a:t>②病院での対応が期待できない。</a:t>
                      </a:r>
                      <a:endParaRPr kumimoji="1" lang="en-US" altLang="ja-JP" sz="2400" dirty="0" smtClean="0">
                        <a:solidFill>
                          <a:srgbClr val="FF0000"/>
                        </a:solidFill>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rowSpan="3">
                  <a:txBody>
                    <a:bodyPr/>
                    <a:lstStyle/>
                    <a:p>
                      <a:pPr algn="ctr"/>
                      <a:endParaRPr kumimoji="1" lang="ja-JP" altLang="en-US" sz="2400" dirty="0"/>
                    </a:p>
                  </a:txBody>
                  <a:tcPr anchor="ctr">
                    <a:lnL w="28575" cap="flat" cmpd="sng" algn="ctr">
                      <a:solidFill>
                        <a:srgbClr val="FF0000"/>
                      </a:solidFill>
                      <a:prstDash val="solid"/>
                      <a:round/>
                      <a:headEnd type="none" w="med" len="med"/>
                      <a:tailEnd type="none" w="med" len="med"/>
                    </a:lnL>
                    <a:lnR w="28575" cap="flat" cmpd="sng" algn="ctr">
                      <a:solidFill>
                        <a:srgbClr val="7030A0"/>
                      </a:solidFill>
                      <a:prstDash val="solid"/>
                      <a:round/>
                      <a:headEnd type="none" w="med" len="med"/>
                      <a:tailEnd type="none" w="med" len="med"/>
                    </a:lnR>
                    <a:solidFill>
                      <a:schemeClr val="bg1"/>
                    </a:solidFill>
                  </a:tcPr>
                </a:tc>
                <a:tc>
                  <a:txBody>
                    <a:bodyPr/>
                    <a:lstStyle/>
                    <a:p>
                      <a:pPr algn="ctr"/>
                      <a:r>
                        <a:rPr kumimoji="1" lang="ja-JP" altLang="en-US" sz="2400" b="0" dirty="0" smtClean="0">
                          <a:solidFill>
                            <a:srgbClr val="7030A0"/>
                          </a:solidFill>
                        </a:rPr>
                        <a:t>福祉サービス利用</a:t>
                      </a:r>
                      <a:endParaRPr kumimoji="1" lang="ja-JP" altLang="en-US" sz="2400" b="0" dirty="0">
                        <a:solidFill>
                          <a:srgbClr val="7030A0"/>
                        </a:solidFill>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bg1"/>
                    </a:solidFill>
                  </a:tcPr>
                </a:tc>
              </a:tr>
              <a:tr h="333243">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800" b="0" dirty="0">
                        <a:solidFill>
                          <a:srgbClr val="7030A0"/>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bg1"/>
                    </a:solidFill>
                  </a:tcPr>
                </a:tc>
              </a:tr>
              <a:tr h="850346">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2400" b="0" dirty="0" smtClean="0">
                          <a:solidFill>
                            <a:srgbClr val="FF0000"/>
                          </a:solidFill>
                        </a:rPr>
                        <a:t>①支援を望まない。</a:t>
                      </a:r>
                      <a:endParaRPr kumimoji="1" lang="en-US" altLang="ja-JP" sz="2400" b="0" dirty="0" smtClean="0">
                        <a:solidFill>
                          <a:srgbClr val="FF0000"/>
                        </a:solidFill>
                      </a:endParaRPr>
                    </a:p>
                    <a:p>
                      <a:pPr algn="l"/>
                      <a:r>
                        <a:rPr kumimoji="1" lang="ja-JP" altLang="en-US" sz="2400" b="0" dirty="0" smtClean="0">
                          <a:solidFill>
                            <a:srgbClr val="FF0000"/>
                          </a:solidFill>
                        </a:rPr>
                        <a:t>②適切な支援がない</a:t>
                      </a:r>
                      <a:r>
                        <a:rPr kumimoji="1" lang="ja-JP" altLang="en-US" sz="2400" b="0" dirty="0" smtClean="0">
                          <a:solidFill>
                            <a:schemeClr val="bg1"/>
                          </a:solidFill>
                        </a:rPr>
                        <a:t>。</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bg1"/>
                    </a:solidFill>
                  </a:tcPr>
                </a:tc>
              </a:tr>
            </a:tbl>
          </a:graphicData>
        </a:graphic>
      </p:graphicFrame>
      <p:sp>
        <p:nvSpPr>
          <p:cNvPr id="11" name="右矢印 10"/>
          <p:cNvSpPr/>
          <p:nvPr/>
        </p:nvSpPr>
        <p:spPr>
          <a:xfrm>
            <a:off x="4912128" y="2180781"/>
            <a:ext cx="432049" cy="860101"/>
          </a:xfrm>
          <a:prstGeom prst="rightArrow">
            <a:avLst/>
          </a:prstGeom>
          <a:gradFill flip="none" rotWithShape="1">
            <a:gsLst>
              <a:gs pos="0">
                <a:srgbClr val="FF0000"/>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4912408" y="3380004"/>
            <a:ext cx="466524" cy="461665"/>
          </a:xfrm>
          <a:prstGeom prst="rightArrow">
            <a:avLst/>
          </a:prstGeom>
          <a:gradFill flip="none" rotWithShape="1">
            <a:gsLst>
              <a:gs pos="0">
                <a:srgbClr val="FF0000"/>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77427" y="5221194"/>
            <a:ext cx="8543045" cy="12141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既存の医療福祉の連携では、対応が困難な、長期ひきこもりや思春期～成人の発達障害者にどのような対応・支援を行うかが、今後の保健の大きな課題。</a:t>
            </a:r>
            <a:endParaRPr kumimoji="1" lang="en-US" altLang="ja-JP" dirty="0" smtClean="0"/>
          </a:p>
          <a:p>
            <a:pPr algn="ctr"/>
            <a:r>
              <a:rPr lang="ja-JP" altLang="en-US" dirty="0" smtClean="0"/>
              <a:t>（保健所、市町村の困難事例は、実は、このパターンが多い）</a:t>
            </a:r>
            <a:endParaRPr kumimoji="1" lang="ja-JP" altLang="en-US" dirty="0"/>
          </a:p>
        </p:txBody>
      </p:sp>
      <p:sp>
        <p:nvSpPr>
          <p:cNvPr id="14" name="左カーブ矢印 13"/>
          <p:cNvSpPr/>
          <p:nvPr/>
        </p:nvSpPr>
        <p:spPr>
          <a:xfrm>
            <a:off x="8385574" y="4627137"/>
            <a:ext cx="603850" cy="1466159"/>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右矢印 14"/>
          <p:cNvSpPr/>
          <p:nvPr/>
        </p:nvSpPr>
        <p:spPr>
          <a:xfrm>
            <a:off x="4912408" y="4306770"/>
            <a:ext cx="466524" cy="617396"/>
          </a:xfrm>
          <a:prstGeom prst="rightArrow">
            <a:avLst/>
          </a:prstGeom>
          <a:solidFill>
            <a:schemeClr val="bg1"/>
          </a:solid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86080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215101" y="1768785"/>
          <a:ext cx="3667122" cy="4819080"/>
        </p:xfrm>
        <a:graphic>
          <a:graphicData uri="http://schemas.openxmlformats.org/drawingml/2006/table">
            <a:tbl>
              <a:tblPr bandRow="1">
                <a:tableStyleId>{5C22544A-7EE6-4342-B048-85BDC9FD1C3A}</a:tableStyleId>
              </a:tblPr>
              <a:tblGrid>
                <a:gridCol w="2709565"/>
                <a:gridCol w="957557"/>
              </a:tblGrid>
              <a:tr h="1204770">
                <a:tc>
                  <a:txBody>
                    <a:bodyPr/>
                    <a:lstStyle/>
                    <a:p>
                      <a:pPr algn="ctr">
                        <a:defRPr/>
                      </a:pPr>
                      <a:r>
                        <a:rPr lang="ja-JP" altLang="en-US" sz="2400" dirty="0" smtClean="0">
                          <a:solidFill>
                            <a:schemeClr val="bg1"/>
                          </a:solidFill>
                        </a:rPr>
                        <a:t>精神疾患</a:t>
                      </a:r>
                      <a:endParaRPr lang="en-US" altLang="ja-JP" sz="2400" dirty="0" smtClean="0">
                        <a:solidFill>
                          <a:schemeClr val="bg1"/>
                        </a:solidFill>
                      </a:endParaRPr>
                    </a:p>
                    <a:p>
                      <a:pPr algn="ctr">
                        <a:defRPr/>
                      </a:pPr>
                      <a:r>
                        <a:rPr lang="ja-JP" altLang="en-US" sz="2400" dirty="0" smtClean="0">
                          <a:solidFill>
                            <a:schemeClr val="bg1"/>
                          </a:solidFill>
                        </a:rPr>
                        <a:t>（統合失調症等）</a:t>
                      </a:r>
                    </a:p>
                  </a:txBody>
                  <a:tcPr marL="91405" marR="91405" marT="45726" marB="45726" anchor="ctr">
                    <a:solidFill>
                      <a:srgbClr val="FF0000"/>
                    </a:solidFill>
                  </a:tcPr>
                </a:tc>
                <a:tc>
                  <a:txBody>
                    <a:bodyPr/>
                    <a:lstStyle/>
                    <a:p>
                      <a:pPr algn="ctr">
                        <a:defRPr/>
                      </a:pPr>
                      <a:r>
                        <a:rPr lang="ja-JP" altLang="en-US" sz="2400" dirty="0" smtClean="0">
                          <a:solidFill>
                            <a:schemeClr val="bg1"/>
                          </a:solidFill>
                        </a:rPr>
                        <a:t>治療</a:t>
                      </a:r>
                    </a:p>
                  </a:txBody>
                  <a:tcPr marL="91405" marR="91405" marT="45726" marB="45726" vert="eaVert" anchor="ctr">
                    <a:solidFill>
                      <a:srgbClr val="FF0000"/>
                    </a:solidFill>
                  </a:tcPr>
                </a:tc>
              </a:tr>
              <a:tr h="12047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schemeClr val="tx1"/>
                          </a:solidFill>
                        </a:rPr>
                        <a:t>２次障害</a:t>
                      </a:r>
                      <a:endParaRPr kumimoji="1" lang="en-US" altLang="ja-JP" sz="2400"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solidFill>
                          <a:schemeClr val="tx1"/>
                        </a:solidFill>
                      </a:endParaRPr>
                    </a:p>
                  </a:txBody>
                  <a:tcPr marL="91405" marR="91405" marT="45726" marB="45726"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時に、</a:t>
                      </a:r>
                      <a:endParaRPr kumimoji="1" lang="en-US" altLang="ja-JP" sz="2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個別</a:t>
                      </a:r>
                      <a:endParaRPr lang="ja-JP" altLang="en-US" dirty="0" smtClean="0">
                        <a:solidFill>
                          <a:schemeClr val="tx1"/>
                        </a:solidFill>
                      </a:endParaRPr>
                    </a:p>
                  </a:txBody>
                  <a:tcPr marL="91405" marR="91405" marT="45726" marB="45726" vert="eaVert" anchor="ctr">
                    <a:solidFill>
                      <a:srgbClr val="FFFF00"/>
                    </a:solidFill>
                  </a:tcPr>
                </a:tc>
              </a:tr>
              <a:tr h="1204770">
                <a:tc>
                  <a:txBody>
                    <a:bodyPr/>
                    <a:lstStyle/>
                    <a:p>
                      <a:pPr algn="ctr">
                        <a:defRPr/>
                      </a:pPr>
                      <a:r>
                        <a:rPr lang="ja-JP" altLang="en-US" sz="2400" dirty="0" smtClean="0">
                          <a:solidFill>
                            <a:schemeClr val="bg1"/>
                          </a:solidFill>
                        </a:rPr>
                        <a:t>もともとの障害</a:t>
                      </a:r>
                      <a:endParaRPr lang="en-US" altLang="ja-JP" sz="2400" dirty="0" smtClean="0">
                        <a:solidFill>
                          <a:schemeClr val="bg1"/>
                        </a:solidFill>
                      </a:endParaRPr>
                    </a:p>
                    <a:p>
                      <a:pPr algn="ctr">
                        <a:defRPr/>
                      </a:pPr>
                      <a:r>
                        <a:rPr lang="ja-JP" altLang="en-US" sz="2400" dirty="0" smtClean="0">
                          <a:solidFill>
                            <a:schemeClr val="bg1"/>
                          </a:solidFill>
                        </a:rPr>
                        <a:t>（発達障害など）</a:t>
                      </a:r>
                    </a:p>
                  </a:txBody>
                  <a:tcPr marL="91405" marR="91405" marT="45726" marB="45726" anchor="ctr">
                    <a:solidFill>
                      <a:srgbClr val="33CC33"/>
                    </a:solidFill>
                  </a:tcPr>
                </a:tc>
                <a:tc rowSpan="2">
                  <a:txBody>
                    <a:bodyPr/>
                    <a:lstStyle/>
                    <a:p>
                      <a:pPr algn="ctr"/>
                      <a:r>
                        <a:rPr kumimoji="1" lang="ja-JP" altLang="en-US" sz="2400" dirty="0" smtClean="0">
                          <a:solidFill>
                            <a:schemeClr val="bg1"/>
                          </a:solidFill>
                        </a:rPr>
                        <a:t>療育</a:t>
                      </a:r>
                      <a:endParaRPr kumimoji="1" lang="en-US" altLang="ja-JP" sz="2400" dirty="0" smtClean="0">
                        <a:solidFill>
                          <a:schemeClr val="bg1"/>
                        </a:solidFill>
                      </a:endParaRPr>
                    </a:p>
                    <a:p>
                      <a:pPr algn="ctr"/>
                      <a:r>
                        <a:rPr kumimoji="1" lang="ja-JP" altLang="en-US" sz="2400" dirty="0" smtClean="0">
                          <a:solidFill>
                            <a:schemeClr val="bg1"/>
                          </a:solidFill>
                        </a:rPr>
                        <a:t>（適切な配慮）</a:t>
                      </a:r>
                    </a:p>
                  </a:txBody>
                  <a:tcPr marL="91405" marR="91405" marT="45726" marB="45726" vert="eaVert" anchor="ctr">
                    <a:solidFill>
                      <a:srgbClr val="33CC33"/>
                    </a:solidFill>
                  </a:tcPr>
                </a:tc>
              </a:tr>
              <a:tr h="1204770">
                <a:tc>
                  <a:txBody>
                    <a:bodyPr/>
                    <a:lstStyle/>
                    <a:p>
                      <a:pPr algn="ctr">
                        <a:defRPr/>
                      </a:pPr>
                      <a:r>
                        <a:rPr lang="ja-JP" altLang="en-US" sz="2400" dirty="0" smtClean="0">
                          <a:solidFill>
                            <a:schemeClr val="bg1"/>
                          </a:solidFill>
                        </a:rPr>
                        <a:t>もともとの能力</a:t>
                      </a:r>
                      <a:endParaRPr lang="en-US" altLang="ja-JP" sz="2400" dirty="0" smtClean="0">
                        <a:solidFill>
                          <a:schemeClr val="bg1"/>
                        </a:solidFill>
                      </a:endParaRPr>
                    </a:p>
                    <a:p>
                      <a:pPr algn="ctr">
                        <a:defRPr/>
                      </a:pPr>
                      <a:r>
                        <a:rPr lang="ja-JP" altLang="en-US" sz="2400" dirty="0" smtClean="0">
                          <a:solidFill>
                            <a:schemeClr val="bg1"/>
                          </a:solidFill>
                        </a:rPr>
                        <a:t>（適応能力）</a:t>
                      </a:r>
                      <a:endParaRPr lang="en-US" altLang="ja-JP" sz="2400" dirty="0" smtClean="0">
                        <a:solidFill>
                          <a:schemeClr val="bg1"/>
                        </a:solidFill>
                      </a:endParaRPr>
                    </a:p>
                    <a:p>
                      <a:pPr algn="ctr">
                        <a:defRPr/>
                      </a:pPr>
                      <a:r>
                        <a:rPr lang="ja-JP" altLang="en-US" sz="1400" dirty="0" smtClean="0">
                          <a:solidFill>
                            <a:schemeClr val="bg1"/>
                          </a:solidFill>
                        </a:rPr>
                        <a:t>知的能力・アンバランスさ</a:t>
                      </a:r>
                      <a:endParaRPr kumimoji="1" lang="ja-JP" altLang="en-US" sz="1800" dirty="0"/>
                    </a:p>
                  </a:txBody>
                  <a:tcPr marL="91405" marR="91405" marT="45726" marB="45726" anchor="ctr">
                    <a:solidFill>
                      <a:schemeClr val="accent5">
                        <a:lumMod val="75000"/>
                      </a:schemeClr>
                    </a:solidFill>
                  </a:tcPr>
                </a:tc>
                <a:tc vMerge="1">
                  <a:txBody>
                    <a:bodyPr/>
                    <a:lstStyle/>
                    <a:p>
                      <a:pPr algn="ctr">
                        <a:defRPr/>
                      </a:pPr>
                      <a:endParaRPr kumimoji="1" lang="ja-JP" altLang="en-US" sz="1800" dirty="0"/>
                    </a:p>
                  </a:txBody>
                  <a:tcPr marL="91405" marR="91405" marT="45726" marB="45726" vert="eaVert" anchor="ctr">
                    <a:solidFill>
                      <a:srgbClr val="00B050"/>
                    </a:solidFill>
                  </a:tcPr>
                </a:tc>
              </a:tr>
            </a:tbl>
          </a:graphicData>
        </a:graphic>
      </p:graphicFrame>
      <p:pic>
        <p:nvPicPr>
          <p:cNvPr id="5138" name="図 6" descr="CST016.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26" y="4320265"/>
            <a:ext cx="738051" cy="86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図 7" descr="CTE044.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126" y="3109473"/>
            <a:ext cx="738051" cy="89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図 8" descr="CTE014.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63" y="1985122"/>
            <a:ext cx="871168" cy="89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テキスト ボックス 10"/>
          <p:cNvSpPr txBox="1">
            <a:spLocks noChangeArrowheads="1"/>
          </p:cNvSpPr>
          <p:nvPr/>
        </p:nvSpPr>
        <p:spPr bwMode="auto">
          <a:xfrm>
            <a:off x="6430807" y="1767714"/>
            <a:ext cx="2016224" cy="830997"/>
          </a:xfrm>
          <a:prstGeom prst="rect">
            <a:avLst/>
          </a:prstGeom>
          <a:solidFill>
            <a:srgbClr val="FF99FF"/>
          </a:solidFill>
          <a:ln w="9525">
            <a:solidFill>
              <a:srgbClr val="FF99FF"/>
            </a:solidFill>
            <a:miter lim="800000"/>
            <a:headEnd/>
            <a:tailEnd/>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2400" b="1" dirty="0" smtClean="0"/>
              <a:t>エネルギー</a:t>
            </a:r>
            <a:endParaRPr lang="en-US" altLang="ja-JP" sz="2400" b="1" dirty="0" smtClean="0"/>
          </a:p>
          <a:p>
            <a:pPr algn="ctr" eaLnBrk="1" hangingPunct="1"/>
            <a:r>
              <a:rPr lang="ja-JP" altLang="en-US" sz="2400" b="1" dirty="0" smtClean="0"/>
              <a:t>の低下</a:t>
            </a:r>
            <a:endParaRPr lang="ja-JP" altLang="en-US" sz="2400" b="1" dirty="0"/>
          </a:p>
        </p:txBody>
      </p:sp>
      <p:sp>
        <p:nvSpPr>
          <p:cNvPr id="13" name="正方形/長方形 12"/>
          <p:cNvSpPr/>
          <p:nvPr/>
        </p:nvSpPr>
        <p:spPr>
          <a:xfrm>
            <a:off x="6248617" y="3838503"/>
            <a:ext cx="2380606" cy="268525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疲労度</a:t>
            </a:r>
            <a:endParaRPr lang="en-US" altLang="ja-JP" sz="2400" dirty="0">
              <a:solidFill>
                <a:schemeClr val="tx1"/>
              </a:solidFill>
            </a:endParaRPr>
          </a:p>
          <a:p>
            <a:pPr algn="ctr">
              <a:defRPr/>
            </a:pPr>
            <a:r>
              <a:rPr lang="ja-JP" altLang="en-US" sz="2400" dirty="0">
                <a:solidFill>
                  <a:schemeClr val="tx1"/>
                </a:solidFill>
              </a:rPr>
              <a:t>回復度</a:t>
            </a:r>
          </a:p>
          <a:p>
            <a:pPr algn="ctr">
              <a:defRPr/>
            </a:pPr>
            <a:endParaRPr lang="en-US" altLang="ja-JP" sz="2400" dirty="0" smtClean="0">
              <a:solidFill>
                <a:schemeClr val="tx1"/>
              </a:solidFill>
            </a:endParaRPr>
          </a:p>
          <a:p>
            <a:pPr algn="ctr">
              <a:defRPr/>
            </a:pPr>
            <a:r>
              <a:rPr lang="ja-JP" altLang="en-US" sz="2000" dirty="0" smtClean="0">
                <a:solidFill>
                  <a:schemeClr val="tx1"/>
                </a:solidFill>
              </a:rPr>
              <a:t>睡眠</a:t>
            </a:r>
            <a:r>
              <a:rPr lang="ja-JP" altLang="en-US" sz="2000" dirty="0">
                <a:solidFill>
                  <a:schemeClr val="tx1"/>
                </a:solidFill>
              </a:rPr>
              <a:t>障害</a:t>
            </a:r>
            <a:endParaRPr lang="en-US" altLang="ja-JP" sz="2000" dirty="0">
              <a:solidFill>
                <a:schemeClr val="tx1"/>
              </a:solidFill>
            </a:endParaRPr>
          </a:p>
          <a:p>
            <a:pPr algn="ctr">
              <a:defRPr/>
            </a:pPr>
            <a:r>
              <a:rPr lang="ja-JP" altLang="en-US" sz="2000" dirty="0">
                <a:solidFill>
                  <a:schemeClr val="tx1"/>
                </a:solidFill>
              </a:rPr>
              <a:t>対人関係</a:t>
            </a:r>
            <a:endParaRPr lang="en-US" altLang="ja-JP" sz="2000" dirty="0">
              <a:solidFill>
                <a:schemeClr val="tx1"/>
              </a:solidFill>
            </a:endParaRPr>
          </a:p>
          <a:p>
            <a:pPr algn="ctr">
              <a:defRPr/>
            </a:pPr>
            <a:r>
              <a:rPr lang="ja-JP" altLang="en-US" sz="2000" dirty="0">
                <a:solidFill>
                  <a:schemeClr val="tx1"/>
                </a:solidFill>
              </a:rPr>
              <a:t>仕事量</a:t>
            </a:r>
            <a:endParaRPr lang="en-US" altLang="ja-JP" sz="2000" dirty="0">
              <a:solidFill>
                <a:schemeClr val="tx1"/>
              </a:solidFill>
            </a:endParaRPr>
          </a:p>
          <a:p>
            <a:pPr algn="ctr">
              <a:defRPr/>
            </a:pPr>
            <a:r>
              <a:rPr lang="ja-JP" altLang="en-US" sz="2000" dirty="0">
                <a:solidFill>
                  <a:schemeClr val="tx1"/>
                </a:solidFill>
              </a:rPr>
              <a:t>（量・質）</a:t>
            </a:r>
          </a:p>
        </p:txBody>
      </p:sp>
      <p:pic>
        <p:nvPicPr>
          <p:cNvPr id="5145" name="図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52" y="5480832"/>
            <a:ext cx="1050134" cy="10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4963185" y="1985122"/>
            <a:ext cx="718664" cy="3774861"/>
          </a:xfrm>
          <a:prstGeom prst="rect">
            <a:avLst/>
          </a:prstGeom>
          <a:solidFill>
            <a:srgbClr val="7030A0"/>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2400" dirty="0" smtClean="0">
                <a:solidFill>
                  <a:schemeClr val="bg1"/>
                </a:solidFill>
              </a:rPr>
              <a:t>教　育</a:t>
            </a:r>
            <a:endParaRPr lang="ja-JP" altLang="en-US" sz="2400" dirty="0">
              <a:solidFill>
                <a:schemeClr val="bg1"/>
              </a:solidFill>
            </a:endParaRPr>
          </a:p>
        </p:txBody>
      </p:sp>
      <p:sp>
        <p:nvSpPr>
          <p:cNvPr id="19" name="テキスト ボックス 10"/>
          <p:cNvSpPr txBox="1">
            <a:spLocks noChangeArrowheads="1"/>
          </p:cNvSpPr>
          <p:nvPr/>
        </p:nvSpPr>
        <p:spPr bwMode="auto">
          <a:xfrm>
            <a:off x="1358734" y="3684616"/>
            <a:ext cx="2438548" cy="30777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dist" eaLnBrk="1" hangingPunct="1"/>
            <a:r>
              <a:rPr lang="ja-JP" altLang="en-US" sz="1400" b="1" dirty="0" smtClean="0">
                <a:solidFill>
                  <a:srgbClr val="FF0000"/>
                </a:solidFill>
              </a:rPr>
              <a:t>回復には時間がかかる</a:t>
            </a:r>
            <a:endParaRPr lang="en-US" altLang="ja-JP" sz="1400" b="1" dirty="0" smtClean="0">
              <a:solidFill>
                <a:srgbClr val="FF0000"/>
              </a:solidFill>
            </a:endParaRPr>
          </a:p>
        </p:txBody>
      </p:sp>
      <p:sp>
        <p:nvSpPr>
          <p:cNvPr id="20" name="テキスト ボックス 19"/>
          <p:cNvSpPr txBox="1"/>
          <p:nvPr/>
        </p:nvSpPr>
        <p:spPr>
          <a:xfrm>
            <a:off x="1188378" y="1086727"/>
            <a:ext cx="6750566" cy="584775"/>
          </a:xfrm>
          <a:prstGeom prst="rect">
            <a:avLst/>
          </a:prstGeom>
          <a:noFill/>
        </p:spPr>
        <p:txBody>
          <a:bodyPr wrap="none" rtlCol="0">
            <a:spAutoFit/>
          </a:bodyPr>
          <a:lstStyle/>
          <a:p>
            <a:r>
              <a:rPr kumimoji="1" lang="ja-JP" altLang="en-US" sz="3200" dirty="0" smtClean="0">
                <a:solidFill>
                  <a:srgbClr val="FF0000"/>
                </a:solidFill>
                <a:latin typeface="+mj-ea"/>
                <a:ea typeface="+mj-ea"/>
              </a:rPr>
              <a:t>今、課題となっているのは、どの部分？</a:t>
            </a:r>
            <a:endParaRPr kumimoji="1" lang="ja-JP" altLang="en-US" sz="3200" dirty="0">
              <a:solidFill>
                <a:srgbClr val="FF0000"/>
              </a:solidFill>
              <a:latin typeface="+mj-ea"/>
              <a:ea typeface="+mj-ea"/>
            </a:endParaRPr>
          </a:p>
        </p:txBody>
      </p:sp>
      <p:sp>
        <p:nvSpPr>
          <p:cNvPr id="3" name="タイトル 2"/>
          <p:cNvSpPr>
            <a:spLocks noGrp="1"/>
          </p:cNvSpPr>
          <p:nvPr>
            <p:ph type="title" idx="4294967295"/>
          </p:nvPr>
        </p:nvSpPr>
        <p:spPr>
          <a:xfrm>
            <a:off x="611188" y="0"/>
            <a:ext cx="8258492" cy="857250"/>
          </a:xfrm>
        </p:spPr>
        <p:txBody>
          <a:bodyPr>
            <a:normAutofit/>
          </a:bodyPr>
          <a:lstStyle/>
          <a:p>
            <a:r>
              <a:rPr kumimoji="1" lang="ja-JP" altLang="en-US" sz="3600" dirty="0" smtClean="0">
                <a:solidFill>
                  <a:srgbClr val="00B0F0"/>
                </a:solidFill>
              </a:rPr>
              <a:t>発達障害者への支援が上手くいかない</a:t>
            </a:r>
            <a:endParaRPr kumimoji="1" lang="ja-JP" altLang="en-US" sz="3600" dirty="0">
              <a:solidFill>
                <a:srgbClr val="00B0F0"/>
              </a:solidFill>
            </a:endParaRPr>
          </a:p>
        </p:txBody>
      </p:sp>
      <p:sp>
        <p:nvSpPr>
          <p:cNvPr id="6" name="十字形 5"/>
          <p:cNvSpPr/>
          <p:nvPr/>
        </p:nvSpPr>
        <p:spPr>
          <a:xfrm>
            <a:off x="5417886" y="2494177"/>
            <a:ext cx="1060016" cy="976755"/>
          </a:xfrm>
          <a:prstGeom prst="plus">
            <a:avLst>
              <a:gd name="adj" fmla="val 3214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141" name="図 9" descr="SEV149.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21088" y="2598711"/>
            <a:ext cx="1204009" cy="13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82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直角三角形 11"/>
          <p:cNvSpPr/>
          <p:nvPr/>
        </p:nvSpPr>
        <p:spPr>
          <a:xfrm flipH="1">
            <a:off x="1331913" y="2206625"/>
            <a:ext cx="5832475" cy="20161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角丸四角形 1"/>
          <p:cNvSpPr/>
          <p:nvPr/>
        </p:nvSpPr>
        <p:spPr>
          <a:xfrm>
            <a:off x="287338" y="4222750"/>
            <a:ext cx="1223962" cy="57626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ja-JP" altLang="en-US" dirty="0">
                <a:solidFill>
                  <a:schemeClr val="bg1">
                    <a:lumMod val="95000"/>
                  </a:schemeClr>
                </a:solidFill>
              </a:rPr>
              <a:t>発達障害</a:t>
            </a:r>
          </a:p>
        </p:txBody>
      </p:sp>
      <p:sp>
        <p:nvSpPr>
          <p:cNvPr id="3" name="角丸四角形 2"/>
          <p:cNvSpPr/>
          <p:nvPr/>
        </p:nvSpPr>
        <p:spPr>
          <a:xfrm>
            <a:off x="1727200" y="4222750"/>
            <a:ext cx="1225550" cy="57626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ja-JP" altLang="en-US" dirty="0">
                <a:solidFill>
                  <a:schemeClr val="bg1">
                    <a:lumMod val="95000"/>
                  </a:schemeClr>
                </a:solidFill>
              </a:rPr>
              <a:t>発達障害</a:t>
            </a:r>
          </a:p>
        </p:txBody>
      </p:sp>
      <p:sp>
        <p:nvSpPr>
          <p:cNvPr id="4" name="角丸四角形 3"/>
          <p:cNvSpPr/>
          <p:nvPr/>
        </p:nvSpPr>
        <p:spPr>
          <a:xfrm>
            <a:off x="3168650" y="4222750"/>
            <a:ext cx="1223963" cy="57626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ja-JP" altLang="en-US" dirty="0">
                <a:solidFill>
                  <a:schemeClr val="bg1">
                    <a:lumMod val="95000"/>
                  </a:schemeClr>
                </a:solidFill>
              </a:rPr>
              <a:t>発達障害</a:t>
            </a:r>
          </a:p>
        </p:txBody>
      </p:sp>
      <p:sp>
        <p:nvSpPr>
          <p:cNvPr id="5" name="角丸四角形 4"/>
          <p:cNvSpPr/>
          <p:nvPr/>
        </p:nvSpPr>
        <p:spPr>
          <a:xfrm>
            <a:off x="4608513" y="4222750"/>
            <a:ext cx="1223962" cy="57626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ja-JP" altLang="en-US" dirty="0">
                <a:solidFill>
                  <a:schemeClr val="bg1">
                    <a:lumMod val="95000"/>
                  </a:schemeClr>
                </a:solidFill>
              </a:rPr>
              <a:t>発達障害</a:t>
            </a:r>
          </a:p>
        </p:txBody>
      </p:sp>
      <p:sp>
        <p:nvSpPr>
          <p:cNvPr id="6" name="角丸四角形 5"/>
          <p:cNvSpPr/>
          <p:nvPr/>
        </p:nvSpPr>
        <p:spPr>
          <a:xfrm>
            <a:off x="6048375" y="4222750"/>
            <a:ext cx="1223963" cy="57626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ja-JP" altLang="en-US" dirty="0">
                <a:solidFill>
                  <a:schemeClr val="bg1">
                    <a:lumMod val="95000"/>
                  </a:schemeClr>
                </a:solidFill>
              </a:rPr>
              <a:t>発達障害</a:t>
            </a:r>
          </a:p>
        </p:txBody>
      </p:sp>
      <p:sp>
        <p:nvSpPr>
          <p:cNvPr id="8" name="角丸四角形 7"/>
          <p:cNvSpPr/>
          <p:nvPr/>
        </p:nvSpPr>
        <p:spPr>
          <a:xfrm>
            <a:off x="1727200" y="3214688"/>
            <a:ext cx="1225550" cy="10080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ja-JP" altLang="en-US" dirty="0">
                <a:solidFill>
                  <a:schemeClr val="tx1"/>
                </a:solidFill>
              </a:rPr>
              <a:t>短時間の精神運動興奮</a:t>
            </a:r>
          </a:p>
        </p:txBody>
      </p:sp>
      <p:sp>
        <p:nvSpPr>
          <p:cNvPr id="9" name="角丸四角形 8"/>
          <p:cNvSpPr/>
          <p:nvPr/>
        </p:nvSpPr>
        <p:spPr>
          <a:xfrm>
            <a:off x="3132138" y="3070225"/>
            <a:ext cx="1223962" cy="11525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ja-JP" altLang="en-US" dirty="0">
                <a:solidFill>
                  <a:schemeClr val="tx1"/>
                </a:solidFill>
              </a:rPr>
              <a:t>短期間の病的症状</a:t>
            </a:r>
          </a:p>
        </p:txBody>
      </p:sp>
      <p:sp>
        <p:nvSpPr>
          <p:cNvPr id="10" name="角丸四角形 9"/>
          <p:cNvSpPr/>
          <p:nvPr/>
        </p:nvSpPr>
        <p:spPr>
          <a:xfrm>
            <a:off x="4608513" y="2854325"/>
            <a:ext cx="1225550" cy="13684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ja-JP" altLang="en-US" dirty="0">
                <a:solidFill>
                  <a:schemeClr val="tx1"/>
                </a:solidFill>
              </a:rPr>
              <a:t>固定した病的症状</a:t>
            </a:r>
          </a:p>
        </p:txBody>
      </p:sp>
      <p:sp>
        <p:nvSpPr>
          <p:cNvPr id="11" name="角丸四角形 10"/>
          <p:cNvSpPr/>
          <p:nvPr/>
        </p:nvSpPr>
        <p:spPr>
          <a:xfrm>
            <a:off x="6084888" y="2709863"/>
            <a:ext cx="1116012" cy="15128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ja-JP" altLang="en-US" dirty="0">
                <a:solidFill>
                  <a:schemeClr val="tx1"/>
                </a:solidFill>
              </a:rPr>
              <a:t>統合</a:t>
            </a:r>
            <a:endParaRPr lang="en-US" altLang="ja-JP" dirty="0">
              <a:solidFill>
                <a:schemeClr val="tx1"/>
              </a:solidFill>
            </a:endParaRPr>
          </a:p>
          <a:p>
            <a:pPr algn="ctr" fontAlgn="auto">
              <a:spcBef>
                <a:spcPts val="0"/>
              </a:spcBef>
              <a:spcAft>
                <a:spcPts val="0"/>
              </a:spcAft>
              <a:defRPr/>
            </a:pPr>
            <a:r>
              <a:rPr lang="ja-JP" altLang="en-US" dirty="0">
                <a:solidFill>
                  <a:schemeClr val="tx1"/>
                </a:solidFill>
              </a:rPr>
              <a:t>失調症</a:t>
            </a:r>
          </a:p>
        </p:txBody>
      </p:sp>
      <p:sp>
        <p:nvSpPr>
          <p:cNvPr id="13" name="角丸四角形 12"/>
          <p:cNvSpPr/>
          <p:nvPr/>
        </p:nvSpPr>
        <p:spPr>
          <a:xfrm>
            <a:off x="7543800" y="2709863"/>
            <a:ext cx="1114425" cy="15128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ja-JP" altLang="en-US" dirty="0">
                <a:solidFill>
                  <a:schemeClr val="tx1"/>
                </a:solidFill>
              </a:rPr>
              <a:t>統合</a:t>
            </a:r>
            <a:endParaRPr lang="en-US" altLang="ja-JP" dirty="0">
              <a:solidFill>
                <a:schemeClr val="tx1"/>
              </a:solidFill>
            </a:endParaRPr>
          </a:p>
          <a:p>
            <a:pPr algn="ctr" fontAlgn="auto">
              <a:spcBef>
                <a:spcPts val="0"/>
              </a:spcBef>
              <a:spcAft>
                <a:spcPts val="0"/>
              </a:spcAft>
              <a:defRPr/>
            </a:pPr>
            <a:r>
              <a:rPr lang="ja-JP" altLang="en-US" dirty="0">
                <a:solidFill>
                  <a:schemeClr val="tx1"/>
                </a:solidFill>
              </a:rPr>
              <a:t>失調症</a:t>
            </a:r>
          </a:p>
        </p:txBody>
      </p:sp>
      <p:sp>
        <p:nvSpPr>
          <p:cNvPr id="90125" name="タイトル 13"/>
          <p:cNvSpPr>
            <a:spLocks noGrp="1"/>
          </p:cNvSpPr>
          <p:nvPr>
            <p:ph type="title" idx="4294967295"/>
          </p:nvPr>
        </p:nvSpPr>
        <p:spPr>
          <a:xfrm>
            <a:off x="647700" y="0"/>
            <a:ext cx="8496300" cy="836612"/>
          </a:xfrm>
        </p:spPr>
        <p:txBody>
          <a:bodyPr rtlCol="0">
            <a:noAutofit/>
          </a:bodyPr>
          <a:lstStyle/>
          <a:p>
            <a:pPr algn="l" eaLnBrk="1" fontAlgn="auto" hangingPunct="1">
              <a:spcAft>
                <a:spcPts val="0"/>
              </a:spcAft>
              <a:defRPr/>
            </a:pPr>
            <a:r>
              <a:rPr lang="ja-JP" altLang="en-US" sz="3600" dirty="0" smtClean="0">
                <a:solidFill>
                  <a:srgbClr val="00B0F0"/>
                </a:solidFill>
                <a:latin typeface="+mj-ea"/>
              </a:rPr>
              <a:t>病的症状（幻覚</a:t>
            </a:r>
            <a:r>
              <a:rPr lang="en-US" altLang="ja-JP" sz="3600" dirty="0" smtClean="0">
                <a:solidFill>
                  <a:srgbClr val="00B0F0"/>
                </a:solidFill>
                <a:latin typeface="+mj-ea"/>
              </a:rPr>
              <a:t>/</a:t>
            </a:r>
            <a:r>
              <a:rPr lang="ja-JP" altLang="en-US" sz="3600" dirty="0" smtClean="0">
                <a:solidFill>
                  <a:srgbClr val="00B0F0"/>
                </a:solidFill>
                <a:latin typeface="+mj-ea"/>
              </a:rPr>
              <a:t>妄想など）との合併</a:t>
            </a:r>
          </a:p>
        </p:txBody>
      </p:sp>
      <p:sp>
        <p:nvSpPr>
          <p:cNvPr id="16" name="正方形/長方形 15"/>
          <p:cNvSpPr/>
          <p:nvPr/>
        </p:nvSpPr>
        <p:spPr>
          <a:xfrm>
            <a:off x="1403350" y="2206625"/>
            <a:ext cx="1152525" cy="5032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lumMod val="95000"/>
                  </a:schemeClr>
                </a:solidFill>
              </a:rPr>
              <a:t>解離状態</a:t>
            </a:r>
          </a:p>
        </p:txBody>
      </p:sp>
      <p:sp>
        <p:nvSpPr>
          <p:cNvPr id="17" name="下矢印 16"/>
          <p:cNvSpPr/>
          <p:nvPr/>
        </p:nvSpPr>
        <p:spPr>
          <a:xfrm>
            <a:off x="1835150" y="2782888"/>
            <a:ext cx="288925" cy="35877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正方形/長方形 17"/>
          <p:cNvSpPr/>
          <p:nvPr/>
        </p:nvSpPr>
        <p:spPr>
          <a:xfrm>
            <a:off x="3708400" y="5086350"/>
            <a:ext cx="4967288" cy="5048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lumMod val="95000"/>
                  </a:schemeClr>
                </a:solidFill>
              </a:rPr>
              <a:t>積極的・継続的な薬物療法</a:t>
            </a:r>
          </a:p>
        </p:txBody>
      </p:sp>
      <p:sp>
        <p:nvSpPr>
          <p:cNvPr id="19" name="正方形/長方形 18"/>
          <p:cNvSpPr/>
          <p:nvPr/>
        </p:nvSpPr>
        <p:spPr>
          <a:xfrm>
            <a:off x="468313" y="5086350"/>
            <a:ext cx="3240087" cy="5048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必要に応じて薬物療法</a:t>
            </a:r>
          </a:p>
        </p:txBody>
      </p:sp>
      <p:sp>
        <p:nvSpPr>
          <p:cNvPr id="21" name="正方形/長方形 20"/>
          <p:cNvSpPr/>
          <p:nvPr/>
        </p:nvSpPr>
        <p:spPr>
          <a:xfrm>
            <a:off x="468313" y="6092825"/>
            <a:ext cx="6767512" cy="5048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発達障害としての支援</a:t>
            </a:r>
          </a:p>
        </p:txBody>
      </p:sp>
      <p:sp>
        <p:nvSpPr>
          <p:cNvPr id="66579" name="テキスト ボックス 21"/>
          <p:cNvSpPr txBox="1">
            <a:spLocks noChangeArrowheads="1"/>
          </p:cNvSpPr>
          <p:nvPr/>
        </p:nvSpPr>
        <p:spPr bwMode="auto">
          <a:xfrm>
            <a:off x="468313" y="5734050"/>
            <a:ext cx="2146300" cy="368300"/>
          </a:xfrm>
          <a:prstGeom prst="rect">
            <a:avLst/>
          </a:prstGeom>
          <a:noFill/>
          <a:ln w="9525">
            <a:noFill/>
            <a:miter lim="800000"/>
            <a:headEnd/>
            <a:tailEnd/>
          </a:ln>
        </p:spPr>
        <p:txBody>
          <a:bodyPr wrap="none">
            <a:spAutoFit/>
          </a:bodyPr>
          <a:lstStyle/>
          <a:p>
            <a:r>
              <a:rPr lang="ja-JP" altLang="en-US">
                <a:latin typeface="Calibri" pitchFamily="34" charset="0"/>
              </a:rPr>
              <a:t>日常生活支援は・・・</a:t>
            </a:r>
          </a:p>
        </p:txBody>
      </p:sp>
      <p:sp>
        <p:nvSpPr>
          <p:cNvPr id="23" name="正方形/長方形 22"/>
          <p:cNvSpPr/>
          <p:nvPr/>
        </p:nvSpPr>
        <p:spPr>
          <a:xfrm>
            <a:off x="7235825" y="6092825"/>
            <a:ext cx="1512888" cy="5048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schemeClr val="bg1">
                    <a:lumMod val="95000"/>
                  </a:schemeClr>
                </a:solidFill>
              </a:rPr>
              <a:t>精神障害としての支援</a:t>
            </a:r>
          </a:p>
        </p:txBody>
      </p:sp>
      <p:sp>
        <p:nvSpPr>
          <p:cNvPr id="24" name="正方形/長方形 23"/>
          <p:cNvSpPr/>
          <p:nvPr/>
        </p:nvSpPr>
        <p:spPr>
          <a:xfrm>
            <a:off x="2627313" y="1268413"/>
            <a:ext cx="3313112" cy="649287"/>
          </a:xfrm>
          <a:prstGeom prst="rect">
            <a:avLst/>
          </a:prstGeom>
          <a:solidFill>
            <a:schemeClr val="accent1">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schemeClr val="tx1"/>
                </a:solidFill>
              </a:rPr>
              <a:t>２次障害</a:t>
            </a:r>
            <a:endParaRPr lang="en-US" altLang="ja-JP" sz="1600" dirty="0">
              <a:solidFill>
                <a:schemeClr val="tx1"/>
              </a:solidFill>
            </a:endParaRPr>
          </a:p>
          <a:p>
            <a:pPr algn="ctr" fontAlgn="auto">
              <a:spcBef>
                <a:spcPts val="0"/>
              </a:spcBef>
              <a:spcAft>
                <a:spcPts val="0"/>
              </a:spcAft>
              <a:defRPr/>
            </a:pPr>
            <a:r>
              <a:rPr lang="ja-JP" altLang="en-US" sz="1600" dirty="0">
                <a:solidFill>
                  <a:schemeClr val="tx1"/>
                </a:solidFill>
              </a:rPr>
              <a:t>（対人恐怖、過敏など）</a:t>
            </a:r>
          </a:p>
        </p:txBody>
      </p:sp>
      <p:sp>
        <p:nvSpPr>
          <p:cNvPr id="25" name="正方形/長方形 24"/>
          <p:cNvSpPr/>
          <p:nvPr/>
        </p:nvSpPr>
        <p:spPr>
          <a:xfrm>
            <a:off x="6156325" y="1485900"/>
            <a:ext cx="1584325" cy="7207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lumMod val="95000"/>
                  </a:schemeClr>
                </a:solidFill>
              </a:rPr>
              <a:t>統合失調症の</a:t>
            </a:r>
            <a:endParaRPr lang="en-US" altLang="ja-JP" dirty="0">
              <a:solidFill>
                <a:schemeClr val="bg1">
                  <a:lumMod val="95000"/>
                </a:schemeClr>
              </a:solidFill>
            </a:endParaRPr>
          </a:p>
          <a:p>
            <a:pPr algn="ctr" fontAlgn="auto">
              <a:spcBef>
                <a:spcPts val="0"/>
              </a:spcBef>
              <a:spcAft>
                <a:spcPts val="0"/>
              </a:spcAft>
              <a:defRPr/>
            </a:pPr>
            <a:r>
              <a:rPr lang="ja-JP" altLang="en-US" dirty="0">
                <a:solidFill>
                  <a:schemeClr val="bg1">
                    <a:lumMod val="95000"/>
                  </a:schemeClr>
                </a:solidFill>
              </a:rPr>
              <a:t>合併？</a:t>
            </a:r>
          </a:p>
        </p:txBody>
      </p:sp>
      <p:sp>
        <p:nvSpPr>
          <p:cNvPr id="26" name="正方形/長方形 25"/>
          <p:cNvSpPr/>
          <p:nvPr/>
        </p:nvSpPr>
        <p:spPr>
          <a:xfrm>
            <a:off x="2627313" y="2062163"/>
            <a:ext cx="1441450" cy="5032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lumMod val="95000"/>
                  </a:schemeClr>
                </a:solidFill>
              </a:rPr>
              <a:t>心因反応？</a:t>
            </a:r>
          </a:p>
        </p:txBody>
      </p:sp>
      <p:sp>
        <p:nvSpPr>
          <p:cNvPr id="27" name="下矢印 26"/>
          <p:cNvSpPr/>
          <p:nvPr/>
        </p:nvSpPr>
        <p:spPr>
          <a:xfrm>
            <a:off x="3203575" y="2638425"/>
            <a:ext cx="288925" cy="35877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下矢印 27"/>
          <p:cNvSpPr/>
          <p:nvPr/>
        </p:nvSpPr>
        <p:spPr>
          <a:xfrm>
            <a:off x="6443663" y="2278063"/>
            <a:ext cx="288925" cy="35877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正方形/長方形 28"/>
          <p:cNvSpPr/>
          <p:nvPr/>
        </p:nvSpPr>
        <p:spPr>
          <a:xfrm>
            <a:off x="4211638" y="2062163"/>
            <a:ext cx="1800225" cy="5032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lumMod val="95000"/>
                  </a:schemeClr>
                </a:solidFill>
              </a:rPr>
              <a:t>幻覚妄想状態</a:t>
            </a:r>
          </a:p>
        </p:txBody>
      </p:sp>
      <p:sp>
        <p:nvSpPr>
          <p:cNvPr id="30" name="下矢印 29"/>
          <p:cNvSpPr/>
          <p:nvPr/>
        </p:nvSpPr>
        <p:spPr>
          <a:xfrm>
            <a:off x="5003800" y="2638425"/>
            <a:ext cx="288925" cy="35877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正方形/長方形 30"/>
          <p:cNvSpPr/>
          <p:nvPr/>
        </p:nvSpPr>
        <p:spPr>
          <a:xfrm>
            <a:off x="3708400" y="4941888"/>
            <a:ext cx="3527425" cy="180022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6589" name="テキスト ボックス 31"/>
          <p:cNvSpPr txBox="1">
            <a:spLocks noChangeArrowheads="1"/>
          </p:cNvSpPr>
          <p:nvPr/>
        </p:nvSpPr>
        <p:spPr bwMode="auto">
          <a:xfrm>
            <a:off x="3779838" y="5662613"/>
            <a:ext cx="4041775" cy="368300"/>
          </a:xfrm>
          <a:prstGeom prst="rect">
            <a:avLst/>
          </a:prstGeom>
          <a:solidFill>
            <a:schemeClr val="bg1"/>
          </a:solidFill>
          <a:ln w="9525">
            <a:solidFill>
              <a:srgbClr val="FF6600"/>
            </a:solidFill>
            <a:prstDash val="sysDash"/>
            <a:miter lim="800000"/>
            <a:headEnd/>
            <a:tailEnd/>
          </a:ln>
        </p:spPr>
        <p:txBody>
          <a:bodyPr wrap="none">
            <a:spAutoFit/>
          </a:bodyPr>
          <a:lstStyle/>
          <a:p>
            <a:r>
              <a:rPr lang="en-US" altLang="ja-JP">
                <a:latin typeface="Calibri" pitchFamily="34" charset="0"/>
              </a:rPr>
              <a:t>※</a:t>
            </a:r>
            <a:r>
              <a:rPr lang="ja-JP" altLang="en-US">
                <a:latin typeface="Calibri" pitchFamily="34" charset="0"/>
              </a:rPr>
              <a:t>精神科医療機関が介入が難しい部分</a:t>
            </a:r>
          </a:p>
        </p:txBody>
      </p:sp>
      <p:sp>
        <p:nvSpPr>
          <p:cNvPr id="32" name="線吹き出し 2 (枠付き) 31"/>
          <p:cNvSpPr/>
          <p:nvPr/>
        </p:nvSpPr>
        <p:spPr>
          <a:xfrm>
            <a:off x="250825" y="1485900"/>
            <a:ext cx="2017713" cy="504825"/>
          </a:xfrm>
          <a:prstGeom prst="borderCallout2">
            <a:avLst>
              <a:gd name="adj1" fmla="val 101561"/>
              <a:gd name="adj2" fmla="val 24347"/>
              <a:gd name="adj3" fmla="val 184346"/>
              <a:gd name="adj4" fmla="val 31686"/>
              <a:gd name="adj5" fmla="val 184610"/>
              <a:gd name="adj6" fmla="val 5759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dirty="0">
                <a:solidFill>
                  <a:schemeClr val="tx1"/>
                </a:solidFill>
              </a:rPr>
              <a:t>てんかん（複雑部分発作など）との鑑別も重要</a:t>
            </a:r>
          </a:p>
        </p:txBody>
      </p:sp>
      <p:sp>
        <p:nvSpPr>
          <p:cNvPr id="33" name="線吹き出し 2 (枠付き) 32"/>
          <p:cNvSpPr/>
          <p:nvPr/>
        </p:nvSpPr>
        <p:spPr>
          <a:xfrm>
            <a:off x="179388" y="2962275"/>
            <a:ext cx="1439862" cy="539750"/>
          </a:xfrm>
          <a:prstGeom prst="borderCallout2">
            <a:avLst>
              <a:gd name="adj1" fmla="val -2324"/>
              <a:gd name="adj2" fmla="val 23310"/>
              <a:gd name="adj3" fmla="val -60407"/>
              <a:gd name="adj4" fmla="val 40815"/>
              <a:gd name="adj5" fmla="val -61539"/>
              <a:gd name="adj6" fmla="val 8353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dirty="0">
                <a:solidFill>
                  <a:schemeClr val="tx1"/>
                </a:solidFill>
              </a:rPr>
              <a:t>解離状態では、一部、健忘を残す。</a:t>
            </a:r>
          </a:p>
        </p:txBody>
      </p:sp>
    </p:spTree>
    <p:extLst>
      <p:ext uri="{BB962C8B-B14F-4D97-AF65-F5344CB8AC3E}">
        <p14:creationId xmlns:p14="http://schemas.microsoft.com/office/powerpoint/2010/main" val="2865694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3275856" y="1628775"/>
            <a:ext cx="2592288" cy="2663626"/>
          </a:xfrm>
          <a:prstGeom prst="ellipse">
            <a:avLst/>
          </a:prstGeom>
          <a:solidFill>
            <a:schemeClr val="accent2">
              <a:lumMod val="60000"/>
              <a:lumOff val="40000"/>
              <a:alpha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4" name="円/楕円 3"/>
          <p:cNvSpPr/>
          <p:nvPr/>
        </p:nvSpPr>
        <p:spPr>
          <a:xfrm>
            <a:off x="2627313" y="2852911"/>
            <a:ext cx="2627313" cy="2636837"/>
          </a:xfrm>
          <a:prstGeom prst="ellipse">
            <a:avLst/>
          </a:prstGeom>
          <a:solidFill>
            <a:srgbClr val="92D050">
              <a:alpha val="5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400">
              <a:latin typeface="+mn-ea"/>
            </a:endParaRPr>
          </a:p>
        </p:txBody>
      </p:sp>
      <p:sp>
        <p:nvSpPr>
          <p:cNvPr id="5" name="円/楕円 4"/>
          <p:cNvSpPr/>
          <p:nvPr/>
        </p:nvSpPr>
        <p:spPr>
          <a:xfrm>
            <a:off x="4067944" y="2852911"/>
            <a:ext cx="2627313" cy="2636837"/>
          </a:xfrm>
          <a:prstGeom prst="ellipse">
            <a:avLst/>
          </a:prstGeom>
          <a:solidFill>
            <a:srgbClr val="FFFF00">
              <a:alpha val="5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400">
              <a:latin typeface="+mn-ea"/>
            </a:endParaRPr>
          </a:p>
        </p:txBody>
      </p:sp>
      <p:sp>
        <p:nvSpPr>
          <p:cNvPr id="7" name="角丸四角形 6"/>
          <p:cNvSpPr/>
          <p:nvPr/>
        </p:nvSpPr>
        <p:spPr>
          <a:xfrm>
            <a:off x="3365500" y="1916113"/>
            <a:ext cx="2413000" cy="64928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1"/>
                </a:solidFill>
                <a:latin typeface="+mn-ea"/>
              </a:rPr>
              <a:t>統合失調症群</a:t>
            </a:r>
          </a:p>
        </p:txBody>
      </p:sp>
      <p:sp>
        <p:nvSpPr>
          <p:cNvPr id="8" name="角丸四角形 7"/>
          <p:cNvSpPr/>
          <p:nvPr/>
        </p:nvSpPr>
        <p:spPr>
          <a:xfrm>
            <a:off x="1204913" y="4508500"/>
            <a:ext cx="2413000" cy="620713"/>
          </a:xfrm>
          <a:prstGeom prst="round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1"/>
                </a:solidFill>
                <a:latin typeface="+mn-ea"/>
              </a:rPr>
              <a:t>発達障害群</a:t>
            </a:r>
          </a:p>
        </p:txBody>
      </p:sp>
      <p:sp>
        <p:nvSpPr>
          <p:cNvPr id="9" name="角丸四角形 8"/>
          <p:cNvSpPr/>
          <p:nvPr/>
        </p:nvSpPr>
        <p:spPr>
          <a:xfrm>
            <a:off x="5508625" y="4535488"/>
            <a:ext cx="2411413" cy="62071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1"/>
                </a:solidFill>
                <a:latin typeface="+mn-ea"/>
              </a:rPr>
              <a:t>神経症群</a:t>
            </a:r>
          </a:p>
        </p:txBody>
      </p:sp>
      <p:sp>
        <p:nvSpPr>
          <p:cNvPr id="18446" name="テキスト ボックス 9"/>
          <p:cNvSpPr txBox="1">
            <a:spLocks noChangeArrowheads="1"/>
          </p:cNvSpPr>
          <p:nvPr/>
        </p:nvSpPr>
        <p:spPr bwMode="auto">
          <a:xfrm>
            <a:off x="611188" y="6308725"/>
            <a:ext cx="7921625" cy="369888"/>
          </a:xfrm>
          <a:prstGeom prst="rect">
            <a:avLst/>
          </a:prstGeom>
          <a:noFill/>
          <a:ln w="9525">
            <a:noFill/>
            <a:miter lim="800000"/>
            <a:headEnd/>
            <a:tailEnd/>
          </a:ln>
        </p:spPr>
        <p:txBody>
          <a:bodyPr wrap="none">
            <a:spAutoFit/>
          </a:bodyPr>
          <a:lstStyle/>
          <a:p>
            <a:r>
              <a:rPr lang="en-US" altLang="ja-JP">
                <a:latin typeface="+mn-ea"/>
              </a:rPr>
              <a:t>※</a:t>
            </a:r>
            <a:r>
              <a:rPr lang="ja-JP" altLang="en-US">
                <a:latin typeface="+mn-ea"/>
              </a:rPr>
              <a:t>　当初は、統合失調症群以外のひきこもりを「社会的ひきこもり」とよんでいた。</a:t>
            </a:r>
          </a:p>
        </p:txBody>
      </p:sp>
      <p:sp>
        <p:nvSpPr>
          <p:cNvPr id="14" name="正方形/長方形 13"/>
          <p:cNvSpPr/>
          <p:nvPr/>
        </p:nvSpPr>
        <p:spPr>
          <a:xfrm>
            <a:off x="2483769" y="3284538"/>
            <a:ext cx="4248472" cy="86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chemeClr val="tx1"/>
                </a:solidFill>
                <a:latin typeface="+mn-ea"/>
              </a:rPr>
              <a:t>どちらとも明確に区別が</a:t>
            </a:r>
            <a:endParaRPr lang="en-US" altLang="ja-JP" sz="2400" b="1" dirty="0">
              <a:solidFill>
                <a:schemeClr val="tx1"/>
              </a:solidFill>
              <a:latin typeface="+mn-ea"/>
            </a:endParaRPr>
          </a:p>
          <a:p>
            <a:pPr algn="ctr" fontAlgn="auto">
              <a:spcBef>
                <a:spcPts val="0"/>
              </a:spcBef>
              <a:spcAft>
                <a:spcPts val="0"/>
              </a:spcAft>
              <a:defRPr/>
            </a:pPr>
            <a:r>
              <a:rPr lang="ja-JP" altLang="en-US" sz="2400" b="1" dirty="0">
                <a:solidFill>
                  <a:schemeClr val="tx1"/>
                </a:solidFill>
                <a:latin typeface="+mn-ea"/>
              </a:rPr>
              <a:t>つかないこともある。</a:t>
            </a:r>
          </a:p>
        </p:txBody>
      </p:sp>
      <p:sp>
        <p:nvSpPr>
          <p:cNvPr id="16" name="正方形/長方形 15"/>
          <p:cNvSpPr/>
          <p:nvPr/>
        </p:nvSpPr>
        <p:spPr>
          <a:xfrm>
            <a:off x="3024188" y="5661025"/>
            <a:ext cx="3095625" cy="431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mn-ea"/>
              </a:rPr>
              <a:t>社会的ひきこもり</a:t>
            </a:r>
          </a:p>
        </p:txBody>
      </p:sp>
      <p:cxnSp>
        <p:nvCxnSpPr>
          <p:cNvPr id="18" name="図形 17"/>
          <p:cNvCxnSpPr>
            <a:stCxn id="8" idx="2"/>
            <a:endCxn id="16" idx="1"/>
          </p:cNvCxnSpPr>
          <p:nvPr/>
        </p:nvCxnSpPr>
        <p:spPr>
          <a:xfrm rot="16200000" flipH="1">
            <a:off x="2343945" y="5196681"/>
            <a:ext cx="747712" cy="6127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2" name="図形 21"/>
          <p:cNvCxnSpPr>
            <a:stCxn id="9" idx="2"/>
            <a:endCxn id="16" idx="3"/>
          </p:cNvCxnSpPr>
          <p:nvPr/>
        </p:nvCxnSpPr>
        <p:spPr>
          <a:xfrm rot="5400000">
            <a:off x="6057106" y="5218907"/>
            <a:ext cx="720725" cy="59531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8451" name="テキスト ボックス 16"/>
          <p:cNvSpPr txBox="1">
            <a:spLocks noChangeArrowheads="1"/>
          </p:cNvSpPr>
          <p:nvPr/>
        </p:nvSpPr>
        <p:spPr bwMode="auto">
          <a:xfrm>
            <a:off x="395288" y="1700213"/>
            <a:ext cx="2736850" cy="1081087"/>
          </a:xfrm>
          <a:prstGeom prst="rect">
            <a:avLst/>
          </a:prstGeom>
          <a:noFill/>
          <a:ln w="9525">
            <a:noFill/>
            <a:miter lim="800000"/>
            <a:headEnd/>
            <a:tailEnd/>
          </a:ln>
        </p:spPr>
        <p:txBody>
          <a:bodyPr/>
          <a:lstStyle/>
          <a:p>
            <a:r>
              <a:rPr lang="ja-JP" altLang="en-US" sz="1600">
                <a:latin typeface="+mn-ea"/>
              </a:rPr>
              <a:t>統合失調症群の場合は、精神科医療が重要となり、精神医療機関への治療導入が必要となる。</a:t>
            </a:r>
          </a:p>
        </p:txBody>
      </p:sp>
      <p:sp>
        <p:nvSpPr>
          <p:cNvPr id="17" name="Rectangle 4"/>
          <p:cNvSpPr txBox="1">
            <a:spLocks noChangeArrowheads="1"/>
          </p:cNvSpPr>
          <p:nvPr/>
        </p:nvSpPr>
        <p:spPr bwMode="auto">
          <a:xfrm>
            <a:off x="611188" y="0"/>
            <a:ext cx="6264274" cy="881063"/>
          </a:xfrm>
          <a:prstGeom prst="rect">
            <a:avLst/>
          </a:prstGeom>
          <a:noFill/>
          <a:ln w="9525">
            <a:noFill/>
            <a:miter lim="800000"/>
            <a:headEnd/>
            <a:tailEnd/>
          </a:ln>
        </p:spPr>
        <p:txBody>
          <a:bodyPr anchor="ctr"/>
          <a:lstStyle/>
          <a:p>
            <a:pPr>
              <a:defRPr/>
            </a:pPr>
            <a:r>
              <a:rPr lang="ja-JP" altLang="en-US" sz="4000" dirty="0">
                <a:solidFill>
                  <a:srgbClr val="00B0F0"/>
                </a:solidFill>
                <a:latin typeface="+mj-ea"/>
                <a:ea typeface="+mj-ea"/>
                <a:cs typeface="+mj-cs"/>
              </a:rPr>
              <a:t>「ひきこもり」の分類</a:t>
            </a:r>
          </a:p>
        </p:txBody>
      </p:sp>
      <p:sp>
        <p:nvSpPr>
          <p:cNvPr id="19" name="線吹き出し 2 (枠付き) 18"/>
          <p:cNvSpPr/>
          <p:nvPr/>
        </p:nvSpPr>
        <p:spPr>
          <a:xfrm>
            <a:off x="6372225" y="981075"/>
            <a:ext cx="2303463" cy="1439863"/>
          </a:xfrm>
          <a:prstGeom prst="borderCallout2">
            <a:avLst>
              <a:gd name="adj1" fmla="val 38287"/>
              <a:gd name="adj2" fmla="val -2228"/>
              <a:gd name="adj3" fmla="val 41544"/>
              <a:gd name="adj4" fmla="val -14835"/>
              <a:gd name="adj5" fmla="val 77664"/>
              <a:gd name="adj6" fmla="val -399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tx1"/>
                </a:solidFill>
                <a:latin typeface="+mn-ea"/>
              </a:rPr>
              <a:t>　ここで取り上げるのは、十分に診断がなされる前の段階であり、適切な診断・医療継続が行われば、障害者福祉の中で支援が行われていく。</a:t>
            </a:r>
          </a:p>
        </p:txBody>
      </p:sp>
    </p:spTree>
    <p:extLst>
      <p:ext uri="{BB962C8B-B14F-4D97-AF65-F5344CB8AC3E}">
        <p14:creationId xmlns:p14="http://schemas.microsoft.com/office/powerpoint/2010/main" val="183778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447675" y="1240590"/>
          <a:ext cx="8313247" cy="5151120"/>
        </p:xfrm>
        <a:graphic>
          <a:graphicData uri="http://schemas.openxmlformats.org/drawingml/2006/table">
            <a:tbl>
              <a:tblPr bandRow="1">
                <a:tableStyleId>{00A15C55-8517-42AA-B614-E9B94910E393}</a:tableStyleId>
              </a:tblPr>
              <a:tblGrid>
                <a:gridCol w="1440000"/>
                <a:gridCol w="6873247"/>
              </a:tblGrid>
              <a:tr h="370840">
                <a:tc>
                  <a:txBody>
                    <a:bodyPr/>
                    <a:lstStyle/>
                    <a:p>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３０年前</a:t>
                      </a:r>
                      <a:endPar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sz="2000" dirty="0" smtClean="0"/>
                        <a:t>ひきこもりの大半は、統合失調症等の精神疾患。当時は、障害者基本法改正前で、精神障害者は法的には障害者ではなく、精神障害者にとって、地域の社会資源は皆無の時代だった。</a:t>
                      </a:r>
                      <a:endParaRPr kumimoji="1" lang="en-US" altLang="ja-JP" sz="2000" dirty="0" smtClean="0"/>
                    </a:p>
                    <a:p>
                      <a:r>
                        <a:rPr kumimoji="1" lang="ja-JP" altLang="en-US" sz="2000" dirty="0" smtClean="0"/>
                        <a:t>　→　これが、</a:t>
                      </a:r>
                      <a:r>
                        <a:rPr kumimoji="1" lang="ja-JP" altLang="en-US" sz="2000" dirty="0" smtClean="0">
                          <a:solidFill>
                            <a:srgbClr val="00B050"/>
                          </a:solidFill>
                        </a:rPr>
                        <a:t>「第１群：統合失調症等」</a:t>
                      </a:r>
                      <a:r>
                        <a:rPr kumimoji="1" lang="ja-JP" altLang="en-US" sz="2000" dirty="0" smtClean="0"/>
                        <a:t>である。</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２０年前</a:t>
                      </a:r>
                      <a:endPar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kumimoji="1" lang="ja-JP" altLang="en-US" sz="2000" dirty="0" smtClean="0"/>
                        <a:t>この頃から、統合失調症等の精神疾患でないひきこもりがみられ始め、</a:t>
                      </a:r>
                      <a:r>
                        <a:rPr kumimoji="1" lang="ja-JP" altLang="en-US" sz="2000" dirty="0" smtClean="0">
                          <a:solidFill>
                            <a:srgbClr val="7030A0"/>
                          </a:solidFill>
                        </a:rPr>
                        <a:t>「社会的ひきこもり」</a:t>
                      </a:r>
                      <a:r>
                        <a:rPr kumimoji="1" lang="ja-JP" altLang="en-US" sz="2000" dirty="0" smtClean="0"/>
                        <a:t>と呼ばれた。当時は、「浦和・高校教師夫妻の息子刺殺事件（後に、「仮面の家」と連載）」「新潟少女監禁事件」が、ひきこもりの問題として報道されたことも。</a:t>
                      </a:r>
                      <a:endParaRPr kumimoji="1" lang="en-US" altLang="ja-JP" sz="2000" dirty="0" smtClean="0"/>
                    </a:p>
                    <a:p>
                      <a:r>
                        <a:rPr kumimoji="1" lang="ja-JP" altLang="en-US" sz="2000" dirty="0" smtClean="0"/>
                        <a:t>ひきこもりへの支援が徐々に行われるようになり、当時は、支援の３本柱として、「若者木賃宿（共同住居）」「</a:t>
                      </a:r>
                      <a:r>
                        <a:rPr kumimoji="1" lang="ja-JP" altLang="en-US" sz="2000" smtClean="0"/>
                        <a:t>レンタルお兄さん」</a:t>
                      </a:r>
                      <a:r>
                        <a:rPr kumimoji="1" lang="ja-JP" altLang="en-US" sz="2000" dirty="0" smtClean="0"/>
                        <a:t>「就労訓練」が、あげられていた。</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１０年前</a:t>
                      </a:r>
                      <a:endPar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kumimoji="1" lang="ja-JP" altLang="en-US" sz="2000" dirty="0" smtClean="0"/>
                        <a:t>この頃から、「社会的ひきこもり」の中にも、以前から不登校等を認め、もともと対人恐怖・集団恐怖やコミュニケーション障害を抱えているものが少なく無いことが分かってきた。</a:t>
                      </a:r>
                      <a:endParaRPr kumimoji="1" lang="en-US" altLang="ja-JP" sz="2000" dirty="0" smtClean="0"/>
                    </a:p>
                    <a:p>
                      <a:r>
                        <a:rPr kumimoji="1" lang="ja-JP" altLang="en-US" sz="2000" dirty="0" smtClean="0"/>
                        <a:t>　→　もともと対人恐怖等を認めるのが、</a:t>
                      </a:r>
                      <a:r>
                        <a:rPr kumimoji="1" lang="ja-JP" altLang="en-US" sz="2000" dirty="0" smtClean="0">
                          <a:solidFill>
                            <a:srgbClr val="FF0000"/>
                          </a:solidFill>
                        </a:rPr>
                        <a:t>「第２群：発達障害等」</a:t>
                      </a:r>
                      <a:r>
                        <a:rPr kumimoji="1" lang="ja-JP" altLang="en-US" sz="2000" dirty="0" smtClean="0"/>
                        <a:t>、そうでないものが、</a:t>
                      </a:r>
                      <a:r>
                        <a:rPr kumimoji="1" lang="ja-JP" altLang="en-US" sz="2000" dirty="0" smtClean="0">
                          <a:solidFill>
                            <a:schemeClr val="accent4">
                              <a:lumMod val="75000"/>
                            </a:schemeClr>
                          </a:solidFill>
                        </a:rPr>
                        <a:t>「第３群：その他（神経症等）」</a:t>
                      </a:r>
                      <a:r>
                        <a:rPr kumimoji="1" lang="ja-JP" altLang="en-US" sz="2000" dirty="0" smtClean="0"/>
                        <a:t>である。</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タイトル 1"/>
          <p:cNvSpPr txBox="1">
            <a:spLocks/>
          </p:cNvSpPr>
          <p:nvPr/>
        </p:nvSpPr>
        <p:spPr>
          <a:xfrm>
            <a:off x="647699" y="0"/>
            <a:ext cx="8048625" cy="873125"/>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solidFill>
                  <a:srgbClr val="00B0F0"/>
                </a:solidFill>
                <a:latin typeface="HGP創英角ｺﾞｼｯｸUB" panose="020B0900000000000000" pitchFamily="50" charset="-128"/>
                <a:ea typeface="HGP創英角ｺﾞｼｯｸUB" panose="020B0900000000000000" pitchFamily="50" charset="-128"/>
              </a:rPr>
              <a:t>ひきこもり３分類の経過</a:t>
            </a:r>
            <a:endParaRPr lang="ja-JP" altLang="en-US" sz="4000" dirty="0">
              <a:solidFill>
                <a:srgbClr val="00B0F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03456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47075" y="1866355"/>
          <a:ext cx="8617188" cy="4632960"/>
        </p:xfrm>
        <a:graphic>
          <a:graphicData uri="http://schemas.openxmlformats.org/drawingml/2006/table">
            <a:tbl>
              <a:tblPr firstRow="1" bandRow="1">
                <a:tableStyleId>{5C22544A-7EE6-4342-B048-85BDC9FD1C3A}</a:tableStyleId>
              </a:tblPr>
              <a:tblGrid>
                <a:gridCol w="1853523"/>
                <a:gridCol w="2254555"/>
                <a:gridCol w="2254555"/>
                <a:gridCol w="2254555"/>
              </a:tblGrid>
              <a:tr h="287956">
                <a:tc>
                  <a:txBody>
                    <a:bodyPr/>
                    <a:lstStyle/>
                    <a:p>
                      <a:pPr algn="ctr"/>
                      <a:endParaRPr kumimoji="1" lang="ja-JP" altLang="en-US" sz="2000" dirty="0">
                        <a:solidFill>
                          <a:schemeClr val="tx1"/>
                        </a:solidFill>
                      </a:endParaRPr>
                    </a:p>
                  </a:txBody>
                  <a:tcPr anchor="ctr">
                    <a:lnL w="12700" cmpd="sng">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smtClean="0">
                          <a:solidFill>
                            <a:schemeClr val="tx1"/>
                          </a:solidFill>
                        </a:rPr>
                        <a:t>（先天）障害　→</a:t>
                      </a:r>
                      <a:endParaRPr kumimoji="1" lang="ja-JP" altLang="en-US" sz="20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r>
                        <a:rPr kumimoji="1" lang="ja-JP" altLang="en-US" sz="2000" dirty="0" smtClean="0">
                          <a:solidFill>
                            <a:schemeClr val="bg1"/>
                          </a:solidFill>
                        </a:rPr>
                        <a:t>病気</a:t>
                      </a:r>
                      <a:endParaRPr kumimoji="1" lang="en-US" altLang="ja-JP" sz="2000" dirty="0" smtClean="0">
                        <a:solidFill>
                          <a:schemeClr val="bg1"/>
                        </a:solidFill>
                      </a:endParaRPr>
                    </a:p>
                    <a:p>
                      <a:pPr algn="ctr"/>
                      <a:r>
                        <a:rPr kumimoji="1" lang="ja-JP" altLang="en-US" sz="2000" dirty="0" smtClean="0">
                          <a:solidFill>
                            <a:schemeClr val="bg1"/>
                          </a:solidFill>
                        </a:rPr>
                        <a:t>（ひきこもり）</a:t>
                      </a:r>
                      <a:endParaRPr kumimoji="1" lang="ja-JP" altLang="en-US" sz="2000"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ja-JP" altLang="en-US" sz="2000" dirty="0" smtClean="0">
                          <a:solidFill>
                            <a:schemeClr val="tx1"/>
                          </a:solidFill>
                        </a:rPr>
                        <a:t>→　（後天）障害</a:t>
                      </a:r>
                      <a:endParaRPr kumimoji="1" lang="ja-JP" altLang="en-US" sz="20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1310640">
                <a:tc>
                  <a:txBody>
                    <a:bodyPr/>
                    <a:lstStyle/>
                    <a:p>
                      <a:pPr algn="ctr"/>
                      <a:r>
                        <a:rPr kumimoji="1"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第１群</a:t>
                      </a:r>
                      <a:endParaRPr kumimoji="1" lang="en-US" altLang="ja-JP" sz="20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統合失調症等</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tc>
                  <a:txBody>
                    <a:bodyPr/>
                    <a:lstStyle/>
                    <a:p>
                      <a:pPr algn="ctr"/>
                      <a:r>
                        <a:rPr kumimoji="1" lang="ja-JP" altLang="en-US" sz="2000" dirty="0" smtClean="0"/>
                        <a:t>な　し</a:t>
                      </a:r>
                      <a:endParaRPr kumimoji="1" lang="ja-JP" altLang="en-US"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統合失調症等</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030A0"/>
                    </a:solidFill>
                  </a:tcPr>
                </a:tc>
                <a:tc>
                  <a:txBody>
                    <a:bodyP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精神障害</a:t>
                      </a:r>
                      <a:endPar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（陰性症状）</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r>
              <a:tr h="1310640">
                <a:tc>
                  <a:txBody>
                    <a:bodyPr/>
                    <a:lstStyle/>
                    <a:p>
                      <a:pPr algn="ctr"/>
                      <a:r>
                        <a:rPr kumimoji="1"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第２群</a:t>
                      </a:r>
                      <a:endParaRPr kumimoji="1" lang="en-US" altLang="ja-JP" sz="20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発達障害等</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FF0000"/>
                    </a:solidFill>
                  </a:tcPr>
                </a:tc>
                <a:tc>
                  <a:txBody>
                    <a:bodyP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障害特性</a:t>
                      </a:r>
                      <a:endPar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（集団恐怖・</a:t>
                      </a:r>
                      <a:endPar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コミュニケーション障害）</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適応障害</a:t>
                      </a:r>
                      <a:endParaRPr kumimoji="1" lang="en-US" altLang="ja-JP" sz="20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精神症状の出現</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030A0"/>
                    </a:solidFill>
                  </a:tcPr>
                </a:tc>
                <a:tc>
                  <a:txBody>
                    <a:bodyP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障害特性</a:t>
                      </a:r>
                      <a:endPar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　＋</a:t>
                      </a:r>
                      <a:endPar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２次障害</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r>
              <a:tr h="1310640">
                <a:tc>
                  <a:txBody>
                    <a:bodyP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第３群</a:t>
                      </a:r>
                      <a:endPar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その他</a:t>
                      </a:r>
                      <a:endPar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（神経症等）</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2000" dirty="0" smtClean="0"/>
                        <a:t>な　し</a:t>
                      </a:r>
                      <a:endParaRPr kumimoji="1" lang="ja-JP" altLang="en-US"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kumimoji="1"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適応障害</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030A0"/>
                    </a:solidFill>
                  </a:tcPr>
                </a:tc>
                <a:tc>
                  <a:txBody>
                    <a:bodyPr/>
                    <a:lstStyle/>
                    <a:p>
                      <a:pPr algn="ctr"/>
                      <a:r>
                        <a:rPr kumimoji="1" lang="ja-JP" altLang="en-US" sz="2000" dirty="0" smtClean="0"/>
                        <a:t>な　し</a:t>
                      </a:r>
                      <a:endParaRPr kumimoji="1" lang="ja-JP" altLang="en-US"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r>
            </a:tbl>
          </a:graphicData>
        </a:graphic>
      </p:graphicFrame>
      <p:sp>
        <p:nvSpPr>
          <p:cNvPr id="4" name="タイトル 1"/>
          <p:cNvSpPr txBox="1">
            <a:spLocks/>
          </p:cNvSpPr>
          <p:nvPr/>
        </p:nvSpPr>
        <p:spPr>
          <a:xfrm>
            <a:off x="647699" y="0"/>
            <a:ext cx="8048625" cy="873125"/>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00B0F0"/>
                </a:solidFill>
                <a:latin typeface="HGP創英角ｺﾞｼｯｸUB" panose="020B0900000000000000" pitchFamily="50" charset="-128"/>
                <a:ea typeface="HGP創英角ｺﾞｼｯｸUB" panose="020B0900000000000000" pitchFamily="50" charset="-128"/>
              </a:rPr>
              <a:t>病気</a:t>
            </a:r>
            <a:r>
              <a:rPr lang="en-US" altLang="ja-JP" sz="3600" dirty="0" smtClean="0">
                <a:solidFill>
                  <a:srgbClr val="00B0F0"/>
                </a:solidFill>
                <a:latin typeface="HGP創英角ｺﾞｼｯｸUB" panose="020B0900000000000000" pitchFamily="50" charset="-128"/>
                <a:ea typeface="HGP創英角ｺﾞｼｯｸUB" panose="020B0900000000000000" pitchFamily="50" charset="-128"/>
              </a:rPr>
              <a:t>-</a:t>
            </a:r>
            <a:r>
              <a:rPr lang="ja-JP" altLang="en-US" sz="3600" dirty="0" smtClean="0">
                <a:solidFill>
                  <a:srgbClr val="00B0F0"/>
                </a:solidFill>
                <a:latin typeface="HGP創英角ｺﾞｼｯｸUB" panose="020B0900000000000000" pitchFamily="50" charset="-128"/>
                <a:ea typeface="HGP創英角ｺﾞｼｯｸUB" panose="020B0900000000000000" pitchFamily="50" charset="-128"/>
              </a:rPr>
              <a:t>障害から見た３分類の比較</a:t>
            </a:r>
            <a:endParaRPr lang="ja-JP" altLang="en-US" sz="36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5" name="右矢印 4"/>
          <p:cNvSpPr/>
          <p:nvPr/>
        </p:nvSpPr>
        <p:spPr>
          <a:xfrm>
            <a:off x="6406237" y="2726871"/>
            <a:ext cx="391886" cy="375557"/>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4147452" y="3995057"/>
            <a:ext cx="391886" cy="375557"/>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6406237" y="3995057"/>
            <a:ext cx="391886" cy="375557"/>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8276" y="1208315"/>
            <a:ext cx="8222123" cy="461665"/>
          </a:xfrm>
          <a:prstGeom prst="rect">
            <a:avLst/>
          </a:prstGeom>
          <a:noFill/>
        </p:spPr>
        <p:txBody>
          <a:bodyPr wrap="none" rtlCol="0">
            <a:spAutoFit/>
          </a:bodyPr>
          <a:lstStyle/>
          <a:p>
            <a:r>
              <a:rPr kumimoji="1" lang="ja-JP" altLang="en-US" sz="2400" dirty="0" smtClean="0"/>
              <a:t>病気</a:t>
            </a:r>
            <a:r>
              <a:rPr lang="ja-JP" altLang="en-US" sz="2400" dirty="0" smtClean="0"/>
              <a:t>－障害で経過を見ると、３分類の基本的な違いが分かる。</a:t>
            </a:r>
            <a:endParaRPr kumimoji="1" lang="ja-JP" altLang="en-US" sz="2400" dirty="0"/>
          </a:p>
        </p:txBody>
      </p:sp>
    </p:spTree>
    <p:extLst>
      <p:ext uri="{BB962C8B-B14F-4D97-AF65-F5344CB8AC3E}">
        <p14:creationId xmlns:p14="http://schemas.microsoft.com/office/powerpoint/2010/main" val="4098395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Franklin Gothic Medium"/>
        <a:ea typeface="HGP創英角ｺﾞｼｯｸUB"/>
        <a:cs typeface=""/>
      </a:majorFont>
      <a:minorFont>
        <a:latin typeface="Franklin Gothic Book"/>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2907</TotalTime>
  <Words>5189</Words>
  <Application>Microsoft Office PowerPoint</Application>
  <PresentationFormat>画面に合わせる (4:3)</PresentationFormat>
  <Paragraphs>1060</Paragraphs>
  <Slides>67</Slides>
  <Notes>15</Notes>
  <HiddenSlides>0</HiddenSlides>
  <MMClips>0</MMClips>
  <ScaleCrop>false</ScaleCrop>
  <HeadingPairs>
    <vt:vector size="4" baseType="variant">
      <vt:variant>
        <vt:lpstr>テーマ</vt:lpstr>
      </vt:variant>
      <vt:variant>
        <vt:i4>1</vt:i4>
      </vt:variant>
      <vt:variant>
        <vt:lpstr>スライド タイトル</vt:lpstr>
      </vt:variant>
      <vt:variant>
        <vt:i4>67</vt:i4>
      </vt:variant>
    </vt:vector>
  </HeadingPairs>
  <TitlesOfParts>
    <vt:vector size="68" baseType="lpstr">
      <vt:lpstr>Office テーマ</vt:lpstr>
      <vt:lpstr>ひきこもりに関する理解と 支援の流れ</vt:lpstr>
      <vt:lpstr>①　ひきこもりについて</vt:lpstr>
      <vt:lpstr>PowerPoint プレゼンテーション</vt:lpstr>
      <vt:lpstr>PowerPoint プレゼンテーション</vt:lpstr>
      <vt:lpstr>PowerPoint プレゼンテーション</vt:lpstr>
      <vt:lpstr>「ひきこもり」の分類（新ガイドラインにおける第４軸）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ひきこもりの出現率について</vt:lpstr>
      <vt:lpstr>内閣府ひきこもり調査 (2010.7)</vt:lpstr>
      <vt:lpstr>内閣府ひきこもり調査 (2015.12)</vt:lpstr>
      <vt:lpstr>PowerPoint プレゼンテーション</vt:lpstr>
      <vt:lpstr>PowerPoint プレゼンテーション</vt:lpstr>
      <vt:lpstr>②　ひきこもりの回復経過</vt:lpstr>
      <vt:lpstr>PowerPoint プレゼンテーション</vt:lpstr>
      <vt:lpstr>PowerPoint プレゼンテーション</vt:lpstr>
      <vt:lpstr>PowerPoint プレゼンテーション</vt:lpstr>
      <vt:lpstr>PowerPoint プレゼンテーション</vt:lpstr>
      <vt:lpstr>③　ひきこもりの長期化</vt:lpstr>
      <vt:lpstr>PowerPoint プレゼンテーション</vt:lpstr>
      <vt:lpstr>PowerPoint プレゼンテーション</vt:lpstr>
      <vt:lpstr>PowerPoint プレゼンテーション</vt:lpstr>
      <vt:lpstr>保健所におけるひきこもり相談 への対応と支援</vt:lpstr>
      <vt:lpstr>PowerPoint プレゼンテーション</vt:lpstr>
      <vt:lpstr>ということで、相談にこられましたが・・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発達障害を背景とする ひきこもりへの関わり</vt:lpstr>
      <vt:lpstr>PowerPoint プレゼンテーション</vt:lpstr>
      <vt:lpstr>PowerPoint プレゼンテーション</vt:lpstr>
      <vt:lpstr>統合失調症と発達障害</vt:lpstr>
      <vt:lpstr>PowerPoint プレゼンテーション</vt:lpstr>
      <vt:lpstr>PowerPoint プレゼンテーション</vt:lpstr>
      <vt:lpstr>PowerPoint プレゼンテーション</vt:lpstr>
      <vt:lpstr>成人の発達障害者の診断の困難さ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医療福祉連携というけれど。</vt:lpstr>
      <vt:lpstr>発達障害者への支援が上手くいかない</vt:lpstr>
      <vt:lpstr>病的症状（幻覚/妄想など）との合併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鳥取県庁</cp:lastModifiedBy>
  <cp:revision>137</cp:revision>
  <dcterms:created xsi:type="dcterms:W3CDTF">2015-11-23T13:21:23Z</dcterms:created>
  <dcterms:modified xsi:type="dcterms:W3CDTF">2017-10-23T23:33:08Z</dcterms:modified>
</cp:coreProperties>
</file>