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sldIdLst>
    <p:sldId id="334" r:id="rId2"/>
    <p:sldId id="356" r:id="rId3"/>
    <p:sldId id="257" r:id="rId4"/>
    <p:sldId id="306" r:id="rId5"/>
    <p:sldId id="339" r:id="rId6"/>
    <p:sldId id="472" r:id="rId7"/>
    <p:sldId id="341" r:id="rId8"/>
    <p:sldId id="342" r:id="rId9"/>
    <p:sldId id="343" r:id="rId10"/>
    <p:sldId id="344" r:id="rId11"/>
    <p:sldId id="345" r:id="rId12"/>
    <p:sldId id="258" r:id="rId13"/>
    <p:sldId id="327" r:id="rId14"/>
    <p:sldId id="395" r:id="rId15"/>
    <p:sldId id="473" r:id="rId16"/>
    <p:sldId id="328" r:id="rId17"/>
    <p:sldId id="366" r:id="rId18"/>
    <p:sldId id="259" r:id="rId19"/>
    <p:sldId id="260" r:id="rId20"/>
    <p:sldId id="474" r:id="rId21"/>
    <p:sldId id="475" r:id="rId22"/>
    <p:sldId id="330" r:id="rId23"/>
    <p:sldId id="331" r:id="rId24"/>
    <p:sldId id="332" r:id="rId25"/>
    <p:sldId id="261" r:id="rId26"/>
    <p:sldId id="268" r:id="rId27"/>
    <p:sldId id="288" r:id="rId28"/>
    <p:sldId id="294" r:id="rId29"/>
    <p:sldId id="286" r:id="rId30"/>
    <p:sldId id="262" r:id="rId31"/>
    <p:sldId id="399" r:id="rId32"/>
    <p:sldId id="287" r:id="rId33"/>
    <p:sldId id="285" r:id="rId34"/>
    <p:sldId id="263" r:id="rId35"/>
    <p:sldId id="364" r:id="rId36"/>
    <p:sldId id="365" r:id="rId37"/>
    <p:sldId id="282" r:id="rId38"/>
    <p:sldId id="289" r:id="rId39"/>
    <p:sldId id="296" r:id="rId40"/>
    <p:sldId id="297" r:id="rId41"/>
    <p:sldId id="299" r:id="rId42"/>
    <p:sldId id="476" r:id="rId43"/>
    <p:sldId id="400" r:id="rId44"/>
    <p:sldId id="462" r:id="rId45"/>
    <p:sldId id="479" r:id="rId46"/>
    <p:sldId id="469" r:id="rId47"/>
    <p:sldId id="480" r:id="rId48"/>
    <p:sldId id="464" r:id="rId49"/>
    <p:sldId id="290" r:id="rId50"/>
    <p:sldId id="291" r:id="rId51"/>
    <p:sldId id="295" r:id="rId52"/>
    <p:sldId id="397" r:id="rId53"/>
    <p:sldId id="398" r:id="rId54"/>
    <p:sldId id="292" r:id="rId55"/>
    <p:sldId id="281" r:id="rId56"/>
    <p:sldId id="293" r:id="rId57"/>
    <p:sldId id="280" r:id="rId58"/>
    <p:sldId id="362" r:id="rId59"/>
    <p:sldId id="374" r:id="rId60"/>
    <p:sldId id="375" r:id="rId61"/>
    <p:sldId id="376" r:id="rId62"/>
    <p:sldId id="396" r:id="rId63"/>
    <p:sldId id="377" r:id="rId64"/>
    <p:sldId id="369" r:id="rId65"/>
    <p:sldId id="381" r:id="rId66"/>
    <p:sldId id="382" r:id="rId67"/>
    <p:sldId id="370" r:id="rId68"/>
    <p:sldId id="383" r:id="rId69"/>
    <p:sldId id="371" r:id="rId70"/>
    <p:sldId id="386" r:id="rId71"/>
    <p:sldId id="387" r:id="rId72"/>
    <p:sldId id="388" r:id="rId73"/>
    <p:sldId id="463" r:id="rId74"/>
    <p:sldId id="465" r:id="rId75"/>
    <p:sldId id="466" r:id="rId76"/>
    <p:sldId id="467" r:id="rId77"/>
    <p:sldId id="408" r:id="rId78"/>
    <p:sldId id="389" r:id="rId79"/>
    <p:sldId id="401" r:id="rId80"/>
    <p:sldId id="478" r:id="rId81"/>
    <p:sldId id="468" r:id="rId82"/>
    <p:sldId id="402" r:id="rId83"/>
    <p:sldId id="403" r:id="rId84"/>
    <p:sldId id="404" r:id="rId85"/>
    <p:sldId id="405" r:id="rId86"/>
    <p:sldId id="477" r:id="rId87"/>
    <p:sldId id="358" r:id="rId88"/>
    <p:sldId id="457" r:id="rId89"/>
    <p:sldId id="458" r:id="rId90"/>
    <p:sldId id="459" r:id="rId91"/>
    <p:sldId id="460" r:id="rId92"/>
    <p:sldId id="456" r:id="rId93"/>
    <p:sldId id="444" r:id="rId94"/>
    <p:sldId id="446" r:id="rId9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897" autoAdjust="0"/>
    <p:restoredTop sz="94095" autoAdjust="0"/>
  </p:normalViewPr>
  <p:slideViewPr>
    <p:cSldViewPr snapToGrid="0" showGuides="1">
      <p:cViewPr varScale="1">
        <p:scale>
          <a:sx n="67" d="100"/>
          <a:sy n="67" d="100"/>
        </p:scale>
        <p:origin x="504" y="48"/>
      </p:cViewPr>
      <p:guideLst>
        <p:guide orient="horz" pos="754"/>
        <p:guide pos="385"/>
      </p:guideLst>
    </p:cSldViewPr>
  </p:slideViewPr>
  <p:outlineViewPr>
    <p:cViewPr>
      <p:scale>
        <a:sx n="33" d="100"/>
        <a:sy n="33" d="100"/>
      </p:scale>
      <p:origin x="0" y="-62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BF9E7-727F-4E71-8E54-2997EF03C33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CCFCF-E70F-4500-8558-6DE3CDD867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06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8EC0D-1CA2-443A-AEB1-A6727F1EC42E}" type="slidenum">
              <a:rPr kumimoji="1" lang="ja-JP" altLang="en-US" smtClean="0"/>
              <a:t>93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80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DEB-9978-4FBF-B206-57744FBB1B1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268D-0671-4D3A-B069-4C609A31E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06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167317" cy="85783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DEB-9978-4FBF-B206-57744FBB1B1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268D-0671-4D3A-B069-4C609A31E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6" name="直線コネクタ 5"/>
          <p:cNvCxnSpPr/>
          <p:nvPr userDrawn="1"/>
        </p:nvCxnSpPr>
        <p:spPr>
          <a:xfrm flipV="1">
            <a:off x="0" y="857839"/>
            <a:ext cx="7795967" cy="35351"/>
          </a:xfrm>
          <a:prstGeom prst="line">
            <a:avLst/>
          </a:prstGeom>
          <a:ln w="38100">
            <a:gradFill flip="none" rotWithShape="1">
              <a:gsLst>
                <a:gs pos="25000">
                  <a:srgbClr val="FF99CC"/>
                </a:gs>
                <a:gs pos="0">
                  <a:srgbClr val="00B050"/>
                </a:gs>
                <a:gs pos="50000">
                  <a:srgbClr val="FF0000"/>
                </a:gs>
                <a:gs pos="75000">
                  <a:srgbClr val="FFFF00"/>
                </a:gs>
                <a:gs pos="100000">
                  <a:srgbClr val="7030A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23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114800"/>
            <a:ext cx="6705600" cy="857839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DEB-9978-4FBF-B206-57744FBB1B1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268D-0671-4D3A-B069-4C609A31E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0" y="1293241"/>
            <a:ext cx="2228850" cy="21209"/>
          </a:xfrm>
          <a:prstGeom prst="line">
            <a:avLst/>
          </a:prstGeom>
          <a:ln w="38100">
            <a:gradFill flip="none" rotWithShape="1">
              <a:gsLst>
                <a:gs pos="25000">
                  <a:srgbClr val="FF99CC"/>
                </a:gs>
                <a:gs pos="0">
                  <a:srgbClr val="00B050"/>
                </a:gs>
                <a:gs pos="50000">
                  <a:srgbClr val="FF0000"/>
                </a:gs>
                <a:gs pos="75000">
                  <a:srgbClr val="FFFF00"/>
                </a:gs>
                <a:gs pos="100000">
                  <a:srgbClr val="7030A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 userDrawn="1"/>
        </p:nvCxnSpPr>
        <p:spPr>
          <a:xfrm flipH="1" flipV="1">
            <a:off x="2362200" y="5067300"/>
            <a:ext cx="6781801" cy="16891"/>
          </a:xfrm>
          <a:prstGeom prst="line">
            <a:avLst/>
          </a:prstGeom>
          <a:ln w="38100">
            <a:gradFill flip="none" rotWithShape="1">
              <a:gsLst>
                <a:gs pos="25000">
                  <a:srgbClr val="FF99CC"/>
                </a:gs>
                <a:gs pos="0">
                  <a:srgbClr val="00B050"/>
                </a:gs>
                <a:gs pos="50000">
                  <a:srgbClr val="FF0000"/>
                </a:gs>
                <a:gs pos="75000">
                  <a:srgbClr val="FFFF00"/>
                </a:gs>
                <a:gs pos="100000">
                  <a:srgbClr val="7030A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77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DEB-9978-4FBF-B206-57744FBB1B1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268D-0671-4D3A-B069-4C609A31E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6" name="直線コネクタ 5"/>
          <p:cNvCxnSpPr/>
          <p:nvPr userDrawn="1"/>
        </p:nvCxnSpPr>
        <p:spPr>
          <a:xfrm flipV="1">
            <a:off x="0" y="857839"/>
            <a:ext cx="7795967" cy="35351"/>
          </a:xfrm>
          <a:prstGeom prst="line">
            <a:avLst/>
          </a:prstGeom>
          <a:ln w="38100">
            <a:gradFill flip="none" rotWithShape="1">
              <a:gsLst>
                <a:gs pos="25000">
                  <a:srgbClr val="FF99CC"/>
                </a:gs>
                <a:gs pos="0">
                  <a:srgbClr val="00B050"/>
                </a:gs>
                <a:gs pos="50000">
                  <a:srgbClr val="FF0000"/>
                </a:gs>
                <a:gs pos="75000">
                  <a:srgbClr val="FFFF00"/>
                </a:gs>
                <a:gs pos="100000">
                  <a:srgbClr val="7030A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3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8DEB-9978-4FBF-B206-57744FBB1B1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268D-0671-4D3A-B069-4C609A31E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8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8DEB-9978-4FBF-B206-57744FBB1B17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8268D-0671-4D3A-B069-4C609A31E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81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4" r:id="rId3"/>
    <p:sldLayoutId id="2147483672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514350"/>
            <a:ext cx="7772400" cy="3382963"/>
          </a:xfrm>
        </p:spPr>
        <p:txBody>
          <a:bodyPr anchor="ctr">
            <a:noAutofit/>
          </a:bodyPr>
          <a:lstStyle/>
          <a:p>
            <a:r>
              <a:rPr kumimoji="1" lang="ja-JP" altLang="en-US" sz="5400" dirty="0" smtClean="0">
                <a:latin typeface="+mj-ea"/>
              </a:rPr>
              <a:t>ひきこもりに関する理解と</a:t>
            </a:r>
            <a:r>
              <a:rPr kumimoji="1" lang="en-US" altLang="ja-JP" sz="5400" dirty="0" smtClean="0">
                <a:latin typeface="+mj-ea"/>
              </a:rPr>
              <a:t/>
            </a:r>
            <a:br>
              <a:rPr kumimoji="1" lang="en-US" altLang="ja-JP" sz="5400" dirty="0" smtClean="0">
                <a:latin typeface="+mj-ea"/>
              </a:rPr>
            </a:br>
            <a:r>
              <a:rPr lang="ja-JP" altLang="en-US" sz="5400" dirty="0" smtClean="0">
                <a:latin typeface="+mj-ea"/>
              </a:rPr>
              <a:t>支援の流れ</a:t>
            </a:r>
            <a:endParaRPr kumimoji="1" lang="ja-JP" altLang="en-US" sz="4400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739878" y="5561693"/>
            <a:ext cx="5153297" cy="594360"/>
          </a:xfrm>
        </p:spPr>
        <p:txBody>
          <a:bodyPr anchor="ctr">
            <a:norm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鳥取県立精神保健福祉センター</a:t>
            </a:r>
            <a:endParaRPr kumimoji="1" lang="en-US" altLang="ja-JP" dirty="0" smtClean="0">
              <a:latin typeface="+mj-ea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3413760"/>
            <a:ext cx="3083782" cy="3098800"/>
          </a:xfrm>
          <a:prstGeom prst="rect">
            <a:avLst/>
          </a:prstGeom>
        </p:spPr>
      </p:pic>
      <p:sp>
        <p:nvSpPr>
          <p:cNvPr id="8" name="メモ 7"/>
          <p:cNvSpPr/>
          <p:nvPr/>
        </p:nvSpPr>
        <p:spPr>
          <a:xfrm rot="1821664">
            <a:off x="7120334" y="2730957"/>
            <a:ext cx="965200" cy="1749603"/>
          </a:xfrm>
          <a:prstGeom prst="foldedCorner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latin typeface="+mj-ea"/>
                <a:ea typeface="+mj-ea"/>
              </a:rPr>
              <a:t>裏</a:t>
            </a:r>
            <a:endParaRPr kumimoji="1" lang="ja-JP" altLang="en-US" sz="44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8259" y="349906"/>
            <a:ext cx="240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１７</a:t>
            </a:r>
            <a:r>
              <a:rPr lang="ja-JP" altLang="en-US" dirty="0" smtClean="0"/>
              <a:t>１１０７滋賀</a:t>
            </a:r>
            <a:r>
              <a:rPr kumimoji="1" lang="ja-JP" altLang="en-US" dirty="0" smtClean="0"/>
              <a:t>　（</a:t>
            </a:r>
            <a:r>
              <a:rPr kumimoji="1" lang="en-US" altLang="ja-JP" dirty="0" smtClean="0"/>
              <a:t>ver2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60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精神疾患の場合でも、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85850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本人が</a:t>
            </a:r>
            <a:r>
              <a:rPr lang="ja-JP" altLang="en-US" sz="4000" b="1" dirty="0" smtClean="0">
                <a:solidFill>
                  <a:srgbClr val="7030A0"/>
                </a:solidFill>
                <a:latin typeface="+mn-ea"/>
              </a:rPr>
              <a:t>来所しない</a:t>
            </a:r>
            <a:r>
              <a:rPr lang="ja-JP" altLang="en-US" sz="4000" dirty="0" smtClean="0">
                <a:latin typeface="+mn-ea"/>
              </a:rPr>
              <a:t>ので</a:t>
            </a:r>
            <a:r>
              <a:rPr lang="ja-JP" altLang="en-US" sz="4000" dirty="0">
                <a:latin typeface="+mn-ea"/>
              </a:rPr>
              <a:t>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病気かどうか分からない。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被害念慮、興奮はあるけど、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発達障害</a:t>
            </a:r>
            <a:r>
              <a:rPr lang="ja-JP" altLang="en-US" sz="4000" dirty="0" smtClean="0">
                <a:latin typeface="+mn-ea"/>
              </a:rPr>
              <a:t>との鑑別が困難。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7030A0"/>
                </a:solidFill>
                <a:latin typeface="+mn-ea"/>
              </a:rPr>
              <a:t>経過観察中</a:t>
            </a:r>
            <a:r>
              <a:rPr lang="ja-JP" altLang="en-US" sz="4000" dirty="0" smtClean="0">
                <a:latin typeface="+mn-ea"/>
              </a:rPr>
              <a:t>に、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病的症状が出現、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統合失調症が発症する、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という場合も、少なくありません。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96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診断の鑑別も、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5138" y="1108123"/>
            <a:ext cx="82867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必ずしも、</a:t>
            </a:r>
            <a:r>
              <a:rPr lang="ja-JP" altLang="en-US" sz="4000" dirty="0">
                <a:latin typeface="+mn-ea"/>
              </a:rPr>
              <a:t>２</a:t>
            </a:r>
            <a:r>
              <a:rPr lang="ja-JP" altLang="en-US" sz="4000" dirty="0" smtClean="0">
                <a:latin typeface="+mn-ea"/>
              </a:rPr>
              <a:t>者択一ではありません。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確かに</a:t>
            </a:r>
            <a:r>
              <a:rPr lang="ja-JP" altLang="en-US" sz="4000" dirty="0" smtClean="0">
                <a:latin typeface="+mn-ea"/>
              </a:rPr>
              <a:t>、</a:t>
            </a:r>
            <a:r>
              <a:rPr lang="ja-JP" altLang="en-US" sz="4000" dirty="0">
                <a:latin typeface="+mn-ea"/>
              </a:rPr>
              <a:t>発達障害</a:t>
            </a:r>
            <a:r>
              <a:rPr lang="ja-JP" altLang="en-US" sz="4000" dirty="0" smtClean="0">
                <a:latin typeface="+mn-ea"/>
              </a:rPr>
              <a:t>はあるけれど、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薬物治療</a:t>
            </a:r>
            <a:r>
              <a:rPr lang="ja-JP" altLang="en-US" sz="4000" dirty="0" smtClean="0">
                <a:latin typeface="+mn-ea"/>
              </a:rPr>
              <a:t>も</a:t>
            </a:r>
            <a:r>
              <a:rPr lang="ja-JP" altLang="en-US" sz="4000" dirty="0">
                <a:latin typeface="+mn-ea"/>
              </a:rPr>
              <a:t>必要</a:t>
            </a:r>
            <a:r>
              <a:rPr lang="ja-JP" altLang="en-US" sz="4000" dirty="0" smtClean="0">
                <a:latin typeface="+mn-ea"/>
              </a:rPr>
              <a:t>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統合失調症も発病している。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など、合併していることもあります。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もっとも、実際の現場では、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状態や症状への関わりが中心で、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分類については、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それ程詳しくは、こだわりません。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27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ひきこもりになる、きっかけは、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1719580"/>
            <a:ext cx="8286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さまざまです。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不登校</a:t>
            </a:r>
            <a:r>
              <a:rPr lang="ja-JP" altLang="en-US" sz="4000" dirty="0" smtClean="0">
                <a:latin typeface="+mn-ea"/>
              </a:rPr>
              <a:t>から、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ひきこもりになった人もいれば、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仕事をやめてから、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ひきこもりになった人もいます。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きっかけが、何だったか、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よく分からないこともあります。</a:t>
            </a:r>
            <a:endParaRPr kumimoji="1" lang="ja-JP" altLang="en-US" sz="40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98" y="1209040"/>
            <a:ext cx="1791110" cy="16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ひきこもりの数は・・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8625" y="1333500"/>
            <a:ext cx="82867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00B0F0"/>
                </a:solidFill>
                <a:latin typeface="+mn-ea"/>
              </a:rPr>
              <a:t>15</a:t>
            </a:r>
            <a:r>
              <a:rPr lang="ja-JP" altLang="en-US" sz="4400" dirty="0" smtClean="0">
                <a:solidFill>
                  <a:srgbClr val="00B0F0"/>
                </a:solidFill>
                <a:latin typeface="+mn-ea"/>
              </a:rPr>
              <a:t>歳以上、</a:t>
            </a:r>
            <a:r>
              <a:rPr lang="en-US" altLang="ja-JP" sz="4400" dirty="0" smtClean="0">
                <a:solidFill>
                  <a:srgbClr val="00B0F0"/>
                </a:solidFill>
                <a:latin typeface="+mn-ea"/>
              </a:rPr>
              <a:t>39</a:t>
            </a:r>
            <a:r>
              <a:rPr lang="ja-JP" altLang="en-US" sz="4400" dirty="0" smtClean="0">
                <a:solidFill>
                  <a:srgbClr val="00B0F0"/>
                </a:solidFill>
                <a:latin typeface="+mn-ea"/>
              </a:rPr>
              <a:t>歳未満</a:t>
            </a:r>
            <a:r>
              <a:rPr lang="ja-JP" altLang="en-US" sz="4400" dirty="0" smtClean="0">
                <a:latin typeface="+mn-ea"/>
              </a:rPr>
              <a:t>を対象とした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dirty="0" smtClean="0">
                <a:latin typeface="+mn-ea"/>
              </a:rPr>
              <a:t>内閣府の調査（</a:t>
            </a:r>
            <a:r>
              <a:rPr lang="en-US" altLang="ja-JP" sz="4400" dirty="0" smtClean="0">
                <a:latin typeface="+mn-ea"/>
              </a:rPr>
              <a:t>2016)</a:t>
            </a:r>
            <a:r>
              <a:rPr lang="ja-JP" altLang="en-US" sz="4400" dirty="0" smtClean="0">
                <a:latin typeface="+mn-ea"/>
              </a:rPr>
              <a:t>によれば、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dirty="0">
                <a:latin typeface="+mn-ea"/>
              </a:rPr>
              <a:t>　</a:t>
            </a:r>
            <a:r>
              <a:rPr lang="ja-JP" altLang="en-US" sz="4400" dirty="0" smtClean="0">
                <a:latin typeface="+mn-ea"/>
              </a:rPr>
              <a:t>（狭義の）ひきこもりは、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dirty="0">
                <a:latin typeface="+mn-ea"/>
              </a:rPr>
              <a:t>　</a:t>
            </a:r>
            <a:r>
              <a:rPr lang="ja-JP" altLang="en-US" sz="4400" dirty="0" smtClean="0">
                <a:latin typeface="+mn-ea"/>
              </a:rPr>
              <a:t>　</a:t>
            </a:r>
            <a:r>
              <a:rPr lang="ja-JP" altLang="en-US" sz="4400" smtClean="0">
                <a:latin typeface="+mn-ea"/>
              </a:rPr>
              <a:t>　１</a:t>
            </a:r>
            <a:r>
              <a:rPr lang="ja-JP" altLang="en-US" sz="4400" dirty="0">
                <a:latin typeface="+mn-ea"/>
              </a:rPr>
              <a:t>８</a:t>
            </a:r>
            <a:r>
              <a:rPr lang="ja-JP" altLang="en-US" sz="4400" smtClean="0">
                <a:latin typeface="+mn-ea"/>
              </a:rPr>
              <a:t>万人</a:t>
            </a:r>
            <a:r>
              <a:rPr lang="ja-JP" altLang="en-US" sz="4400" dirty="0" smtClean="0">
                <a:latin typeface="+mn-ea"/>
              </a:rPr>
              <a:t>（０．６％）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dirty="0">
                <a:latin typeface="+mn-ea"/>
              </a:rPr>
              <a:t>　</a:t>
            </a:r>
            <a:r>
              <a:rPr lang="ja-JP" altLang="en-US" sz="4400" dirty="0" smtClean="0">
                <a:latin typeface="+mn-ea"/>
              </a:rPr>
              <a:t>準ひきこもりを含めると、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dirty="0" smtClean="0">
                <a:latin typeface="+mn-ea"/>
              </a:rPr>
              <a:t>　　　</a:t>
            </a:r>
            <a:r>
              <a:rPr lang="ja-JP" altLang="en-US" sz="4400" b="1" dirty="0" smtClean="0">
                <a:solidFill>
                  <a:srgbClr val="FF0000"/>
                </a:solidFill>
                <a:latin typeface="+mn-ea"/>
              </a:rPr>
              <a:t>５４万人</a:t>
            </a:r>
            <a:r>
              <a:rPr lang="ja-JP" altLang="en-US" sz="4400" dirty="0" smtClean="0">
                <a:latin typeface="+mn-ea"/>
              </a:rPr>
              <a:t>（１．８％）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dirty="0" smtClean="0">
                <a:latin typeface="+mn-ea"/>
              </a:rPr>
              <a:t>と、言われています。</a:t>
            </a:r>
            <a:endParaRPr kumimoji="1" lang="ja-JP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56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ひきこもりの数は・・２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8305" y="1059180"/>
            <a:ext cx="82867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latin typeface="+mn-ea"/>
              </a:rPr>
              <a:t>　ただし、この人数は、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dirty="0" smtClean="0">
                <a:latin typeface="+mn-ea"/>
              </a:rPr>
              <a:t>　</a:t>
            </a:r>
            <a:r>
              <a:rPr lang="en-US" altLang="ja-JP" sz="4400" dirty="0" smtClean="0">
                <a:solidFill>
                  <a:srgbClr val="00B050"/>
                </a:solidFill>
                <a:latin typeface="+mn-ea"/>
              </a:rPr>
              <a:t>39</a:t>
            </a:r>
            <a:r>
              <a:rPr lang="ja-JP" altLang="en-US" sz="4400" dirty="0" smtClean="0">
                <a:solidFill>
                  <a:srgbClr val="00B050"/>
                </a:solidFill>
                <a:latin typeface="+mn-ea"/>
              </a:rPr>
              <a:t>歳未満</a:t>
            </a:r>
            <a:r>
              <a:rPr lang="ja-JP" altLang="en-US" sz="4400" dirty="0" smtClean="0">
                <a:latin typeface="+mn-ea"/>
              </a:rPr>
              <a:t>のものであり、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dirty="0" smtClean="0">
                <a:latin typeface="+mn-ea"/>
              </a:rPr>
              <a:t>近年、増加している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b="1" dirty="0" smtClean="0">
                <a:solidFill>
                  <a:srgbClr val="FF0000"/>
                </a:solidFill>
                <a:latin typeface="+mn-ea"/>
              </a:rPr>
              <a:t>中高年のひきこもり</a:t>
            </a:r>
            <a:endParaRPr lang="en-US" altLang="ja-JP" sz="4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400" dirty="0">
                <a:latin typeface="+mn-ea"/>
              </a:rPr>
              <a:t>　</a:t>
            </a:r>
            <a:r>
              <a:rPr lang="ja-JP" altLang="en-US" sz="4400" dirty="0" smtClean="0">
                <a:solidFill>
                  <a:srgbClr val="00B050"/>
                </a:solidFill>
                <a:latin typeface="+mn-ea"/>
              </a:rPr>
              <a:t>ひきこもりの長期化による高齢化</a:t>
            </a:r>
            <a:endParaRPr lang="en-US" altLang="ja-JP" sz="4400" dirty="0" smtClean="0">
              <a:solidFill>
                <a:srgbClr val="00B050"/>
              </a:solidFill>
              <a:latin typeface="+mn-ea"/>
            </a:endParaRPr>
          </a:p>
          <a:p>
            <a:r>
              <a:rPr lang="ja-JP" altLang="en-US" sz="4400" dirty="0">
                <a:latin typeface="+mn-ea"/>
              </a:rPr>
              <a:t>　</a:t>
            </a:r>
            <a:r>
              <a:rPr lang="ja-JP" altLang="en-US" sz="4400" dirty="0" smtClean="0">
                <a:solidFill>
                  <a:srgbClr val="00B050"/>
                </a:solidFill>
                <a:latin typeface="+mn-ea"/>
              </a:rPr>
              <a:t>リストラなどによる</a:t>
            </a:r>
            <a:endParaRPr lang="en-US" altLang="ja-JP" sz="4400" dirty="0" smtClean="0">
              <a:solidFill>
                <a:srgbClr val="00B050"/>
              </a:solidFill>
              <a:latin typeface="+mn-ea"/>
            </a:endParaRPr>
          </a:p>
          <a:p>
            <a:r>
              <a:rPr lang="ja-JP" altLang="en-US" sz="4400" dirty="0">
                <a:solidFill>
                  <a:srgbClr val="00B050"/>
                </a:solidFill>
                <a:latin typeface="+mn-ea"/>
              </a:rPr>
              <a:t>　</a:t>
            </a:r>
            <a:r>
              <a:rPr lang="ja-JP" altLang="en-US" sz="4400" dirty="0" smtClean="0">
                <a:solidFill>
                  <a:srgbClr val="00B050"/>
                </a:solidFill>
                <a:latin typeface="+mn-ea"/>
              </a:rPr>
              <a:t>　　中高年からのひきこもり</a:t>
            </a:r>
            <a:endParaRPr lang="en-US" altLang="ja-JP" sz="4400" dirty="0" smtClean="0">
              <a:solidFill>
                <a:srgbClr val="00B050"/>
              </a:solidFill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は含まれていません</a:t>
            </a:r>
            <a:r>
              <a:rPr lang="ja-JP" altLang="en-US" sz="4000" dirty="0" smtClean="0">
                <a:latin typeface="+mn-ea"/>
              </a:rPr>
              <a:t>。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31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8191500" cy="857839"/>
          </a:xfrm>
        </p:spPr>
        <p:txBody>
          <a:bodyPr/>
          <a:lstStyle/>
          <a:p>
            <a:r>
              <a:rPr lang="ja-JP" altLang="en-US" sz="4400" dirty="0" smtClean="0"/>
              <a:t>中高年のひきこもり者の課題は？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1247775"/>
            <a:ext cx="80089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B050"/>
                </a:solidFill>
              </a:rPr>
              <a:t>次なる課題が、</a:t>
            </a:r>
            <a:endParaRPr kumimoji="1" lang="en-US" altLang="ja-JP" sz="3600" b="1" dirty="0" smtClean="0">
              <a:solidFill>
                <a:srgbClr val="00B050"/>
              </a:solidFill>
            </a:endParaRPr>
          </a:p>
          <a:p>
            <a:r>
              <a:rPr kumimoji="1" lang="ja-JP" altLang="en-US" sz="3600" b="1" dirty="0" smtClean="0">
                <a:solidFill>
                  <a:srgbClr val="00B050"/>
                </a:solidFill>
              </a:rPr>
              <a:t>　親亡き後とは、限りません。</a:t>
            </a:r>
            <a:endParaRPr kumimoji="1" lang="en-US" altLang="ja-JP" sz="3600" b="1" dirty="0" smtClean="0">
              <a:solidFill>
                <a:srgbClr val="00B050"/>
              </a:solidFill>
            </a:endParaRPr>
          </a:p>
          <a:p>
            <a:r>
              <a:rPr kumimoji="1" lang="ja-JP" altLang="en-US" sz="3600" dirty="0" smtClean="0"/>
              <a:t>その前に、</a:t>
            </a:r>
            <a:r>
              <a:rPr lang="ja-JP" altLang="en-US" sz="3600" dirty="0" smtClean="0"/>
              <a:t>親の</a:t>
            </a:r>
            <a:r>
              <a:rPr lang="ja-JP" altLang="en-US" sz="3600" dirty="0"/>
              <a:t>高齢化</a:t>
            </a:r>
            <a:r>
              <a:rPr lang="ja-JP" altLang="en-US" sz="3600" dirty="0" smtClean="0"/>
              <a:t>に</a:t>
            </a:r>
            <a:r>
              <a:rPr lang="ja-JP" altLang="en-US" sz="3600" dirty="0"/>
              <a:t>伴</a:t>
            </a:r>
            <a:r>
              <a:rPr lang="ja-JP" altLang="en-US" sz="3600" dirty="0" smtClean="0"/>
              <a:t>う、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介護</a:t>
            </a:r>
            <a:r>
              <a:rPr kumimoji="1" lang="ja-JP" altLang="en-US" sz="3600" dirty="0"/>
              <a:t>支援</a:t>
            </a:r>
            <a:r>
              <a:rPr kumimoji="1" lang="ja-JP" altLang="en-US" sz="3600" dirty="0" smtClean="0"/>
              <a:t>が出てくる場合</a:t>
            </a:r>
            <a:r>
              <a:rPr lang="ja-JP" altLang="en-US" sz="3600" dirty="0" smtClean="0"/>
              <a:t>があります。</a:t>
            </a:r>
            <a:endParaRPr lang="en-US" altLang="ja-JP" sz="3600" dirty="0" smtClean="0"/>
          </a:p>
          <a:p>
            <a:r>
              <a:rPr kumimoji="1" lang="ja-JP" altLang="en-US" sz="3600" dirty="0"/>
              <a:t>　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介護が必要な高齢者と、</a:t>
            </a:r>
            <a:endParaRPr kumimoji="1" lang="en-US" altLang="ja-JP" sz="3600" b="1" dirty="0" smtClean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　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同居するひきこもり者への</a:t>
            </a:r>
            <a:endParaRPr lang="en-US" altLang="ja-JP" sz="3600" b="1" dirty="0" smtClean="0">
              <a:solidFill>
                <a:srgbClr val="FF0000"/>
              </a:solidFill>
            </a:endParaRPr>
          </a:p>
          <a:p>
            <a:r>
              <a:rPr kumimoji="1" lang="ja-JP" altLang="en-US" sz="36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家族支援が次なる課題です</a:t>
            </a:r>
            <a:r>
              <a:rPr kumimoji="1" lang="ja-JP" altLang="en-US" sz="3600" dirty="0" smtClean="0"/>
              <a:t>。</a:t>
            </a:r>
            <a:endParaRPr kumimoji="1" lang="en-US" altLang="ja-JP" sz="3600" dirty="0" smtClean="0"/>
          </a:p>
          <a:p>
            <a:r>
              <a:rPr lang="ja-JP" altLang="en-US" sz="3600" dirty="0"/>
              <a:t>今後</a:t>
            </a:r>
            <a:r>
              <a:rPr lang="ja-JP" altLang="en-US" sz="3600" dirty="0" smtClean="0"/>
              <a:t>、</a:t>
            </a:r>
            <a:r>
              <a:rPr lang="ja-JP" altLang="en-US" sz="3600" b="1" dirty="0" smtClean="0">
                <a:solidFill>
                  <a:srgbClr val="00B050"/>
                </a:solidFill>
              </a:rPr>
              <a:t>ひきこもり支援と介護サービスの</a:t>
            </a:r>
            <a:endParaRPr lang="en-US" altLang="ja-JP" sz="3600" b="1" dirty="0" smtClean="0">
              <a:solidFill>
                <a:srgbClr val="00B050"/>
              </a:solidFill>
            </a:endParaRPr>
          </a:p>
          <a:p>
            <a:r>
              <a:rPr kumimoji="1" lang="ja-JP" altLang="en-US" sz="3600" b="1" dirty="0">
                <a:solidFill>
                  <a:srgbClr val="00B050"/>
                </a:solidFill>
              </a:rPr>
              <a:t>　</a:t>
            </a:r>
            <a:r>
              <a:rPr kumimoji="1" lang="ja-JP" altLang="en-US" sz="3600" b="1" dirty="0" smtClean="0">
                <a:solidFill>
                  <a:srgbClr val="00B050"/>
                </a:solidFill>
              </a:rPr>
              <a:t>連携</a:t>
            </a:r>
            <a:r>
              <a:rPr kumimoji="1" lang="ja-JP" altLang="en-US" sz="3600" dirty="0" smtClean="0"/>
              <a:t>が必要性も高まってきます。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3127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ひきこもりの数　３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8000" y="1374140"/>
            <a:ext cx="7945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また、一生のうち、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１</a:t>
            </a: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０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人に</a:t>
            </a: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一人</a:t>
            </a:r>
            <a:r>
              <a:rPr lang="ja-JP" altLang="en-US" sz="4000" dirty="0" smtClean="0">
                <a:latin typeface="+mn-ea"/>
              </a:rPr>
              <a:t>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ひきこもりを経験しています。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ひきこもりになった</a:t>
            </a:r>
            <a:r>
              <a:rPr lang="ja-JP" altLang="en-US" sz="4000" dirty="0">
                <a:latin typeface="+mn-ea"/>
              </a:rPr>
              <a:t>人</a:t>
            </a:r>
            <a:r>
              <a:rPr lang="ja-JP" altLang="en-US" sz="4000" dirty="0" smtClean="0">
                <a:latin typeface="+mn-ea"/>
              </a:rPr>
              <a:t>の、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>
                <a:solidFill>
                  <a:srgbClr val="00B050"/>
                </a:solidFill>
                <a:latin typeface="+mn-ea"/>
              </a:rPr>
              <a:t>４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割が、</a:t>
            </a:r>
            <a:r>
              <a:rPr lang="ja-JP" altLang="en-US" sz="4000" b="1" dirty="0">
                <a:solidFill>
                  <a:srgbClr val="00B050"/>
                </a:solidFill>
                <a:latin typeface="+mn-ea"/>
              </a:rPr>
              <a:t>１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年以内に、</a:t>
            </a:r>
            <a:endParaRPr lang="en-US" altLang="ja-JP" sz="4000" b="1" dirty="0" smtClean="0">
              <a:solidFill>
                <a:srgbClr val="00B050"/>
              </a:solidFill>
              <a:latin typeface="+mn-ea"/>
            </a:endParaRPr>
          </a:p>
          <a:p>
            <a:r>
              <a:rPr lang="ja-JP" altLang="en-US" sz="4000" b="1" dirty="0">
                <a:solidFill>
                  <a:srgbClr val="00B050"/>
                </a:solidFill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３分の２が、３年以内に、</a:t>
            </a:r>
            <a:endParaRPr lang="en-US" altLang="ja-JP" sz="4000" b="1" dirty="0" smtClean="0">
              <a:solidFill>
                <a:srgbClr val="00B050"/>
              </a:solidFill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ひきこもりの状態が改善しています。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一方</a:t>
            </a:r>
            <a:r>
              <a:rPr lang="ja-JP" altLang="en-US" sz="4000" dirty="0" smtClean="0">
                <a:latin typeface="+mn-ea"/>
              </a:rPr>
              <a:t>で、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２割近くが、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改善に５年以上を要しています。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76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②　ひきこもりの回復経過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38480"/>
            <a:ext cx="2184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 smtClean="0">
                <a:latin typeface="+mj-ea"/>
                <a:ea typeface="+mj-ea"/>
              </a:rPr>
              <a:t>Vol.</a:t>
            </a:r>
            <a:r>
              <a:rPr kumimoji="1" lang="ja-JP" altLang="en-US" sz="4000" dirty="0" smtClean="0">
                <a:latin typeface="+mj-ea"/>
                <a:ea typeface="+mj-ea"/>
              </a:rPr>
              <a:t>１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11188" y="1330960"/>
            <a:ext cx="5576252" cy="857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mtClean="0"/>
              <a:t>ひきこもりの基礎理解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79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33426" y="1085850"/>
            <a:ext cx="8286750" cy="5016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4000" b="1" dirty="0" smtClean="0">
                <a:solidFill>
                  <a:srgbClr val="0070C0"/>
                </a:solidFill>
                <a:latin typeface="+mn-ea"/>
              </a:rPr>
              <a:t>「外に連れ出すには、</a:t>
            </a:r>
            <a:endParaRPr lang="en-US" altLang="ja-JP" sz="4000" b="1" dirty="0" smtClean="0">
              <a:solidFill>
                <a:srgbClr val="0070C0"/>
              </a:solidFill>
              <a:latin typeface="+mn-ea"/>
            </a:endParaRPr>
          </a:p>
          <a:p>
            <a:r>
              <a:rPr lang="ja-JP" altLang="en-US" sz="4000" b="1" dirty="0" smtClean="0">
                <a:solidFill>
                  <a:srgbClr val="0070C0"/>
                </a:solidFill>
                <a:latin typeface="+mn-ea"/>
              </a:rPr>
              <a:t>　　どうしたらいいでしょうか？」</a:t>
            </a:r>
            <a:endParaRPr lang="en-US" altLang="ja-JP" sz="4000" b="1" dirty="0" smtClean="0">
              <a:solidFill>
                <a:srgbClr val="0070C0"/>
              </a:solidFill>
              <a:latin typeface="+mn-ea"/>
            </a:endParaRPr>
          </a:p>
          <a:p>
            <a:r>
              <a:rPr lang="ja-JP" altLang="en-US" sz="4000" b="1" dirty="0" smtClean="0">
                <a:solidFill>
                  <a:srgbClr val="0070C0"/>
                </a:solidFill>
                <a:latin typeface="+mn-ea"/>
              </a:rPr>
              <a:t>「ひきこもりの人の、</a:t>
            </a:r>
            <a:endParaRPr lang="en-US" altLang="ja-JP" sz="4000" b="1" dirty="0" smtClean="0">
              <a:solidFill>
                <a:srgbClr val="0070C0"/>
              </a:solidFill>
              <a:latin typeface="+mn-ea"/>
            </a:endParaRPr>
          </a:p>
          <a:p>
            <a:r>
              <a:rPr lang="ja-JP" altLang="en-US" sz="4000" b="1" dirty="0">
                <a:solidFill>
                  <a:srgbClr val="0070C0"/>
                </a:solidFill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70C0"/>
                </a:solidFill>
                <a:latin typeface="+mn-ea"/>
              </a:rPr>
              <a:t>　行き場所はないでしょうか？」</a:t>
            </a:r>
            <a:endParaRPr lang="en-US" altLang="ja-JP" sz="4000" b="1" dirty="0" smtClean="0">
              <a:solidFill>
                <a:srgbClr val="0070C0"/>
              </a:solidFill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と、よく聞かれますが、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なかなか、すぐには、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上手くいきません。</a:t>
            </a:r>
            <a:endParaRPr lang="en-US" altLang="ja-JP" sz="4000" dirty="0" smtClean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 smtClean="0">
                <a:latin typeface="+mn-ea"/>
              </a:rPr>
              <a:t>　　　　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</a:rPr>
              <a:t>なぜなら・・・・・・・・</a:t>
            </a:r>
            <a:endParaRPr kumimoji="1" lang="ja-JP" altLang="en-US" sz="4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ひきこもりの相談では、</a:t>
            </a:r>
            <a:endParaRPr kumimoji="1" lang="ja-JP" altLang="en-US" sz="4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04" y="4389120"/>
            <a:ext cx="1694716" cy="18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ひきこもりの背景には、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85850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さまざまな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latin typeface="+mn-ea"/>
              </a:rPr>
              <a:t>身体的</a:t>
            </a:r>
            <a:r>
              <a:rPr lang="ja-JP" altLang="en-US" sz="4000" b="1" dirty="0">
                <a:latin typeface="+mn-ea"/>
              </a:rPr>
              <a:t>疲労</a:t>
            </a:r>
            <a:r>
              <a:rPr lang="ja-JP" altLang="en-US" sz="4000" b="1" dirty="0" smtClean="0">
                <a:latin typeface="+mn-ea"/>
              </a:rPr>
              <a:t>、精神的疲労</a:t>
            </a:r>
            <a:r>
              <a:rPr lang="ja-JP" altLang="en-US" sz="4000" dirty="0" smtClean="0">
                <a:latin typeface="+mn-ea"/>
              </a:rPr>
              <a:t>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長期に続いた結果、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エネルギーの低下</a:t>
            </a:r>
            <a:r>
              <a:rPr lang="ja-JP" altLang="en-US" sz="4000" dirty="0" smtClean="0">
                <a:latin typeface="+mn-ea"/>
              </a:rPr>
              <a:t>が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見られます。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まずは、</a:t>
            </a:r>
            <a:r>
              <a:rPr lang="ja-JP" altLang="en-US" sz="4000" b="1" dirty="0" smtClean="0">
                <a:latin typeface="+mn-ea"/>
              </a:rPr>
              <a:t>エネルギーの回復</a:t>
            </a:r>
            <a:r>
              <a:rPr lang="ja-JP" altLang="en-US" sz="4000" dirty="0" smtClean="0">
                <a:latin typeface="+mn-ea"/>
              </a:rPr>
              <a:t>に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ゆっくりと休むことが必要です。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71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①　ひきこもりについて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38480"/>
            <a:ext cx="2184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 smtClean="0">
                <a:latin typeface="+mj-ea"/>
                <a:ea typeface="+mj-ea"/>
              </a:rPr>
              <a:t>Vol.</a:t>
            </a:r>
            <a:r>
              <a:rPr kumimoji="1" lang="ja-JP" altLang="en-US" sz="4000" dirty="0" smtClean="0">
                <a:latin typeface="+mj-ea"/>
                <a:ea typeface="+mj-ea"/>
              </a:rPr>
              <a:t>１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11188" y="1330960"/>
            <a:ext cx="5576252" cy="857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mtClean="0"/>
              <a:t>ひきこもりの基礎理解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79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560310" cy="857839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エネルギーの低下のサイン　１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6518" y="1032233"/>
            <a:ext cx="84388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dirty="0" smtClean="0">
                <a:latin typeface="+mn-ea"/>
              </a:rPr>
              <a:t>①　帰宅</a:t>
            </a:r>
            <a:r>
              <a:rPr lang="ja-JP" altLang="en-US" sz="4000" dirty="0">
                <a:latin typeface="+mn-ea"/>
              </a:rPr>
              <a:t>してから夕食までの</a:t>
            </a:r>
            <a:endParaRPr lang="en-US" altLang="ja-JP" sz="4000" dirty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時間</a:t>
            </a:r>
            <a:r>
              <a:rPr lang="ja-JP" altLang="en-US" sz="4000" dirty="0">
                <a:latin typeface="+mn-ea"/>
              </a:rPr>
              <a:t>の過ごし方を、尋ねてみましょう。</a:t>
            </a:r>
            <a:endParaRPr lang="en-US" altLang="ja-JP" sz="4000" dirty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エネルギーが低下すると、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仕事や学校から帰宅したとき、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</a:t>
            </a:r>
            <a:r>
              <a:rPr lang="ja-JP" altLang="en-US" sz="4000" dirty="0">
                <a:solidFill>
                  <a:srgbClr val="00B050"/>
                </a:solidFill>
                <a:latin typeface="+mn-ea"/>
              </a:rPr>
              <a:t>元気が無い。</a:t>
            </a:r>
            <a:endParaRPr lang="en-US" altLang="ja-JP" sz="4000" dirty="0">
              <a:solidFill>
                <a:srgbClr val="00B050"/>
              </a:solidFill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solidFill>
                  <a:srgbClr val="00B050"/>
                </a:solidFill>
                <a:latin typeface="+mn-ea"/>
              </a:rPr>
              <a:t>　　ぐったり</a:t>
            </a:r>
            <a:r>
              <a:rPr lang="ja-JP" altLang="en-US" sz="4000" dirty="0">
                <a:solidFill>
                  <a:srgbClr val="00B050"/>
                </a:solidFill>
                <a:latin typeface="+mn-ea"/>
              </a:rPr>
              <a:t>していたり、</a:t>
            </a:r>
            <a:endParaRPr lang="en-US" altLang="ja-JP" sz="4000" dirty="0">
              <a:solidFill>
                <a:srgbClr val="00B050"/>
              </a:solidFill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solidFill>
                  <a:srgbClr val="00B050"/>
                </a:solidFill>
                <a:latin typeface="+mn-ea"/>
              </a:rPr>
              <a:t>　　イライラ</a:t>
            </a:r>
            <a:r>
              <a:rPr lang="ja-JP" altLang="en-US" sz="4000" dirty="0">
                <a:solidFill>
                  <a:srgbClr val="00B050"/>
                </a:solidFill>
                <a:latin typeface="+mn-ea"/>
              </a:rPr>
              <a:t>していたり、</a:t>
            </a:r>
            <a:endParaRPr lang="en-US" altLang="ja-JP" sz="4000" dirty="0">
              <a:solidFill>
                <a:srgbClr val="00B050"/>
              </a:solidFill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solidFill>
                  <a:srgbClr val="00B050"/>
                </a:solidFill>
                <a:latin typeface="+mn-ea"/>
              </a:rPr>
              <a:t>　　ボウッ</a:t>
            </a:r>
            <a:r>
              <a:rPr lang="ja-JP" altLang="en-US" sz="4000" dirty="0">
                <a:solidFill>
                  <a:srgbClr val="00B050"/>
                </a:solidFill>
                <a:latin typeface="+mn-ea"/>
              </a:rPr>
              <a:t>としていたり</a:t>
            </a:r>
            <a:r>
              <a:rPr lang="ja-JP" altLang="en-US" sz="4000" dirty="0" smtClean="0">
                <a:solidFill>
                  <a:srgbClr val="00B050"/>
                </a:solidFill>
                <a:latin typeface="+mn-ea"/>
              </a:rPr>
              <a:t>。</a:t>
            </a:r>
            <a:endParaRPr lang="en-US" altLang="ja-JP" sz="4000" dirty="0" smtClean="0">
              <a:solidFill>
                <a:srgbClr val="00B050"/>
              </a:solidFill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という状態が見られます。</a:t>
            </a:r>
            <a:endParaRPr lang="en-US" altLang="ja-JP" sz="4000" dirty="0" smtClean="0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36" y="3027680"/>
            <a:ext cx="1858762" cy="23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560310" cy="857839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エネルギーの低下のサイン　２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1032233"/>
            <a:ext cx="8286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エネルギーが低下すると、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②　</a:t>
            </a:r>
            <a:r>
              <a:rPr lang="ja-JP" altLang="en-US" sz="4000" dirty="0" smtClean="0">
                <a:solidFill>
                  <a:srgbClr val="FF0000"/>
                </a:solidFill>
                <a:latin typeface="+mn-ea"/>
              </a:rPr>
              <a:t>人と会うことを避け</a:t>
            </a:r>
            <a:r>
              <a:rPr lang="ja-JP" altLang="en-US" sz="4000" dirty="0" smtClean="0">
                <a:latin typeface="+mn-ea"/>
              </a:rPr>
              <a:t>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何事にも関心がわきません。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外に出たがらない。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かって、好きだったことにも、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興味がわかなく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なってきます。</a:t>
            </a:r>
            <a:r>
              <a:rPr lang="ja-JP" altLang="en-US" sz="4000" dirty="0">
                <a:latin typeface="+mn-ea"/>
              </a:rPr>
              <a:t>　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98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661910" cy="857839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エネルギーの低下のサイン　３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1032233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エネルギーが低下すると、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③</a:t>
            </a:r>
            <a:r>
              <a:rPr lang="ja-JP" altLang="en-US" sz="4000" dirty="0" smtClean="0">
                <a:latin typeface="+mn-ea"/>
              </a:rPr>
              <a:t>　布団に入っても、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　なかなか眠れなかったり、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 夜中に目が覚めても、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　すぐに眠れなかったり、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 日中、眠気で、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　仕事や家事に集中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　出来なくなってきます。</a:t>
            </a:r>
            <a:endParaRPr lang="en-US" altLang="ja-JP" sz="4000" dirty="0" smtClean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98" y="3866319"/>
            <a:ext cx="1544104" cy="218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661910" cy="857839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エネルギーが低下すると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1032233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自室にこもることが多く、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家族とも顔を合わせないようにして、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食事も一緒には取らず、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イライラして、怒りっぽかったり、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落ち込んだりします。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時</a:t>
            </a:r>
            <a:r>
              <a:rPr lang="ja-JP" altLang="en-US" sz="4000" dirty="0" smtClean="0">
                <a:latin typeface="+mn-ea"/>
              </a:rPr>
              <a:t>には、昼夜逆転し、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ゲーム・スマホばかりしていたり、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ずっと、寝ていたりします。</a:t>
            </a:r>
            <a:r>
              <a:rPr lang="ja-JP" altLang="en-US" sz="4000" dirty="0">
                <a:latin typeface="+mn-ea"/>
              </a:rPr>
              <a:t>　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23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661910" cy="857839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こんなときは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1032233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日常の声かけにつとめ、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（返事は、求めない）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自分</a:t>
            </a:r>
            <a:r>
              <a:rPr lang="ja-JP" altLang="en-US" sz="4000" dirty="0" smtClean="0">
                <a:latin typeface="+mn-ea"/>
              </a:rPr>
              <a:t>の</a:t>
            </a:r>
            <a:r>
              <a:rPr lang="ja-JP" altLang="en-US" sz="4000" dirty="0">
                <a:latin typeface="+mn-ea"/>
              </a:rPr>
              <a:t>ペース</a:t>
            </a:r>
            <a:r>
              <a:rPr lang="ja-JP" altLang="en-US" sz="4000" dirty="0" smtClean="0">
                <a:latin typeface="+mn-ea"/>
              </a:rPr>
              <a:t>で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のんびりと過ごさせてあげましょう。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本人を問い詰めても、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ますます、ひきこもっていくだけです。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32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/>
          <p:nvPr/>
        </p:nvCxnSpPr>
        <p:spPr>
          <a:xfrm>
            <a:off x="409575" y="1809750"/>
            <a:ext cx="2581275" cy="302895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2990850" y="4838700"/>
            <a:ext cx="2914650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5905500" y="1809750"/>
            <a:ext cx="2581275" cy="306228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390525" y="1789387"/>
            <a:ext cx="2600325" cy="3030263"/>
          </a:xfrm>
          <a:custGeom>
            <a:avLst/>
            <a:gdLst>
              <a:gd name="connsiteX0" fmla="*/ 0 w 2943225"/>
              <a:gd name="connsiteY0" fmla="*/ 10838 h 3030263"/>
              <a:gd name="connsiteX1" fmla="*/ 1809750 w 2943225"/>
              <a:gd name="connsiteY1" fmla="*/ 163238 h 3030263"/>
              <a:gd name="connsiteX2" fmla="*/ 2524125 w 2943225"/>
              <a:gd name="connsiteY2" fmla="*/ 1144313 h 3030263"/>
              <a:gd name="connsiteX3" fmla="*/ 2943225 w 2943225"/>
              <a:gd name="connsiteY3" fmla="*/ 3030263 h 30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25" h="3030263">
                <a:moveTo>
                  <a:pt x="0" y="10838"/>
                </a:moveTo>
                <a:cubicBezTo>
                  <a:pt x="694531" y="-7418"/>
                  <a:pt x="1389063" y="-25674"/>
                  <a:pt x="1809750" y="163238"/>
                </a:cubicBezTo>
                <a:cubicBezTo>
                  <a:pt x="2230437" y="352150"/>
                  <a:pt x="2335213" y="666476"/>
                  <a:pt x="2524125" y="1144313"/>
                </a:cubicBezTo>
                <a:cubicBezTo>
                  <a:pt x="2713037" y="1622150"/>
                  <a:pt x="2828131" y="2326206"/>
                  <a:pt x="2943225" y="3030263"/>
                </a:cubicBezTo>
              </a:path>
            </a:pathLst>
          </a:custGeom>
          <a:noFill/>
          <a:ln w="10160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5400000">
            <a:off x="5702437" y="2087701"/>
            <a:ext cx="3062288" cy="2506388"/>
          </a:xfrm>
          <a:custGeom>
            <a:avLst/>
            <a:gdLst>
              <a:gd name="connsiteX0" fmla="*/ 0 w 2943225"/>
              <a:gd name="connsiteY0" fmla="*/ 10838 h 3030263"/>
              <a:gd name="connsiteX1" fmla="*/ 1809750 w 2943225"/>
              <a:gd name="connsiteY1" fmla="*/ 163238 h 3030263"/>
              <a:gd name="connsiteX2" fmla="*/ 2524125 w 2943225"/>
              <a:gd name="connsiteY2" fmla="*/ 1144313 h 3030263"/>
              <a:gd name="connsiteX3" fmla="*/ 2943225 w 2943225"/>
              <a:gd name="connsiteY3" fmla="*/ 3030263 h 30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25" h="3030263">
                <a:moveTo>
                  <a:pt x="0" y="10838"/>
                </a:moveTo>
                <a:cubicBezTo>
                  <a:pt x="694531" y="-7418"/>
                  <a:pt x="1389063" y="-25674"/>
                  <a:pt x="1809750" y="163238"/>
                </a:cubicBezTo>
                <a:cubicBezTo>
                  <a:pt x="2230437" y="352150"/>
                  <a:pt x="2335213" y="666476"/>
                  <a:pt x="2524125" y="1144313"/>
                </a:cubicBezTo>
                <a:cubicBezTo>
                  <a:pt x="2713037" y="1622150"/>
                  <a:pt x="2828131" y="2326206"/>
                  <a:pt x="2943225" y="3030263"/>
                </a:cubicBezTo>
              </a:path>
            </a:pathLst>
          </a:custGeom>
          <a:noFill/>
          <a:ln w="101600">
            <a:solidFill>
              <a:srgbClr val="00B05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0575" y="311166"/>
            <a:ext cx="81339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+mn-ea"/>
              </a:rPr>
              <a:t>多くの場合、</a:t>
            </a:r>
            <a:endParaRPr kumimoji="1" lang="en-US" altLang="ja-JP" sz="4000" dirty="0" smtClean="0">
              <a:latin typeface="+mn-ea"/>
            </a:endParaRPr>
          </a:p>
          <a:p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</a:rPr>
              <a:t>エネルギー</a:t>
            </a:r>
            <a:r>
              <a:rPr kumimoji="1" lang="ja-JP" altLang="en-US" sz="4000" dirty="0" smtClean="0">
                <a:latin typeface="+mn-ea"/>
              </a:rPr>
              <a:t>が、かなり低下して</a:t>
            </a:r>
            <a:endParaRPr kumimoji="1"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　はじめて、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ひきこもり</a:t>
            </a:r>
            <a:r>
              <a:rPr lang="ja-JP" altLang="en-US" sz="4000" dirty="0" smtClean="0">
                <a:latin typeface="+mn-ea"/>
              </a:rPr>
              <a:t>が始まり、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0575" y="5205413"/>
            <a:ext cx="81243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</a:rPr>
              <a:t>エネルギー</a:t>
            </a:r>
            <a:r>
              <a:rPr kumimoji="1" lang="ja-JP" altLang="en-US" sz="4000" dirty="0" smtClean="0">
                <a:latin typeface="+mn-ea"/>
              </a:rPr>
              <a:t>が、かなり回復して</a:t>
            </a:r>
            <a:endParaRPr kumimoji="1"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はじめて、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ひきこもり</a:t>
            </a:r>
            <a:r>
              <a:rPr lang="ja-JP" altLang="en-US" sz="4000" dirty="0" smtClean="0">
                <a:latin typeface="+mn-ea"/>
              </a:rPr>
              <a:t>が改善します。</a:t>
            </a:r>
            <a:endParaRPr kumimoji="1" lang="ja-JP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97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ひきこもりの回復には、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85850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まず、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エネルギーを取り戻すこと</a:t>
            </a:r>
            <a:r>
              <a:rPr lang="ja-JP" altLang="en-US" sz="4000" dirty="0" smtClean="0">
                <a:latin typeface="+mn-ea"/>
              </a:rPr>
              <a:t>です。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この場合、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自分のペースで、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のんびりと生活をすることが、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エネルギーの回復に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つながります。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1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ひきこもりの回復には、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85850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１）　安心／安全な環境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２）　理解してくれる人の存在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が、重要です。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また、回復には、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一定の期間</a:t>
            </a:r>
            <a:r>
              <a:rPr lang="ja-JP" altLang="en-US" sz="4000" dirty="0" smtClean="0">
                <a:latin typeface="+mn-ea"/>
              </a:rPr>
              <a:t>が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必要です。焦らずに、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「待つ」「見守る」</a:t>
            </a:r>
            <a:r>
              <a:rPr lang="ja-JP" altLang="en-US" sz="4000" dirty="0" smtClean="0">
                <a:latin typeface="+mn-ea"/>
              </a:rPr>
              <a:t>ことも重要です。</a:t>
            </a:r>
            <a:endParaRPr lang="en-US" altLang="ja-JP" sz="40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17" y="2153919"/>
            <a:ext cx="1303460" cy="17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エネルギーが回復してくると、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5138" y="1342370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家の中では、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以前と、</a:t>
            </a:r>
            <a:r>
              <a:rPr lang="ja-JP" altLang="en-US" sz="4000" dirty="0">
                <a:latin typeface="+mn-ea"/>
              </a:rPr>
              <a:t>同じ様</a:t>
            </a:r>
            <a:r>
              <a:rPr lang="ja-JP" altLang="en-US" sz="4000" dirty="0" smtClean="0">
                <a:latin typeface="+mn-ea"/>
              </a:rPr>
              <a:t>な状態になり、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少</a:t>
            </a:r>
            <a:r>
              <a:rPr lang="ja-JP" altLang="en-US" sz="4000" dirty="0" smtClean="0">
                <a:latin typeface="+mn-ea"/>
              </a:rPr>
              <a:t>しずつ家族と生活リズムも合わせ、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家族と普通に話をするようになったり、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家事を</a:t>
            </a:r>
            <a:r>
              <a:rPr lang="ja-JP" altLang="en-US" sz="4000" dirty="0">
                <a:latin typeface="+mn-ea"/>
              </a:rPr>
              <a:t>手伝</a:t>
            </a:r>
            <a:r>
              <a:rPr lang="ja-JP" altLang="en-US" sz="4000" dirty="0" smtClean="0">
                <a:latin typeface="+mn-ea"/>
              </a:rPr>
              <a:t>ってくれたり、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安心</a:t>
            </a:r>
            <a:r>
              <a:rPr lang="ja-JP" altLang="en-US" sz="4000" dirty="0" smtClean="0">
                <a:latin typeface="+mn-ea"/>
              </a:rPr>
              <a:t>できる</a:t>
            </a:r>
            <a:r>
              <a:rPr lang="ja-JP" altLang="en-US" sz="4000" dirty="0">
                <a:latin typeface="+mn-ea"/>
              </a:rPr>
              <a:t>人</a:t>
            </a:r>
            <a:r>
              <a:rPr lang="ja-JP" altLang="en-US" sz="4000" dirty="0" smtClean="0">
                <a:latin typeface="+mn-ea"/>
              </a:rPr>
              <a:t>と</a:t>
            </a:r>
            <a:r>
              <a:rPr lang="ja-JP" altLang="en-US" sz="4000" dirty="0">
                <a:latin typeface="+mn-ea"/>
              </a:rPr>
              <a:t>一緒</a:t>
            </a:r>
            <a:r>
              <a:rPr lang="ja-JP" altLang="en-US" sz="4000" dirty="0" smtClean="0">
                <a:latin typeface="+mn-ea"/>
              </a:rPr>
              <a:t>なら、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少しずつ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外出もできるようになります。</a:t>
            </a:r>
            <a:endParaRPr lang="en-US" altLang="ja-JP" sz="40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40" y="4470399"/>
            <a:ext cx="1690050" cy="16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591425" cy="857839"/>
          </a:xfrm>
        </p:spPr>
        <p:txBody>
          <a:bodyPr>
            <a:normAutofit/>
          </a:bodyPr>
          <a:lstStyle/>
          <a:p>
            <a:r>
              <a:rPr lang="ja-JP" altLang="en-US" sz="4400" dirty="0" smtClean="0">
                <a:latin typeface="+mn-ea"/>
              </a:rPr>
              <a:t>エネルギーの回復につれて、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76325"/>
            <a:ext cx="71532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ひきこもり状態は、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改善していきます。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特</a:t>
            </a:r>
            <a:r>
              <a:rPr lang="ja-JP" altLang="en-US" sz="4000" dirty="0" smtClean="0">
                <a:latin typeface="+mn-ea"/>
              </a:rPr>
              <a:t>に、第３群：その他（神経症）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では、その傾向が強く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就労に関しては、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若者サポートステーション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ヤングハローワーク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ハローワーク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などを利用する人も多くいます。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35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「ひきこもり」とは、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3858" y="1085850"/>
            <a:ext cx="67273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仕事をしていない、</a:t>
            </a:r>
            <a:endParaRPr lang="en-US" altLang="ja-JP" sz="4000" dirty="0" smtClean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 smtClean="0">
                <a:latin typeface="+mn-ea"/>
              </a:rPr>
              <a:t>学校に行っていない、</a:t>
            </a:r>
            <a:endParaRPr kumimoji="1"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自宅にこもっている、</a:t>
            </a:r>
            <a:endParaRPr lang="en-US" altLang="ja-JP" sz="4000" dirty="0" smtClean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 smtClean="0">
                <a:latin typeface="+mn-ea"/>
              </a:rPr>
              <a:t>人とのつながりがない、</a:t>
            </a:r>
            <a:endParaRPr kumimoji="1"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という状況が、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長期（数か月）にわたり、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続</a:t>
            </a:r>
            <a:r>
              <a:rPr lang="ja-JP" altLang="en-US" sz="4000" dirty="0" smtClean="0">
                <a:latin typeface="+mn-ea"/>
              </a:rPr>
              <a:t>いてい</a:t>
            </a:r>
            <a:r>
              <a:rPr lang="ja-JP" altLang="en-US" sz="4000" dirty="0">
                <a:latin typeface="+mn-ea"/>
              </a:rPr>
              <a:t>る</a:t>
            </a:r>
            <a:r>
              <a:rPr lang="ja-JP" altLang="en-US" sz="4000" dirty="0" smtClean="0">
                <a:latin typeface="+mn-ea"/>
              </a:rPr>
              <a:t>状態です。</a:t>
            </a:r>
            <a:endParaRPr lang="en-US" altLang="ja-JP" sz="4000" dirty="0" smtClean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 smtClean="0">
                <a:latin typeface="+mn-ea"/>
              </a:rPr>
              <a:t>　（病名ではありません）</a:t>
            </a:r>
            <a:endParaRPr kumimoji="1" lang="ja-JP" altLang="en-US" sz="40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40" y="3913769"/>
            <a:ext cx="2062207" cy="207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/>
          <p:nvPr/>
        </p:nvCxnSpPr>
        <p:spPr>
          <a:xfrm>
            <a:off x="409575" y="1809750"/>
            <a:ext cx="2581275" cy="302895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2990850" y="4838700"/>
            <a:ext cx="2914650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5905500" y="2143125"/>
            <a:ext cx="2581275" cy="272891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390525" y="1789387"/>
            <a:ext cx="2600325" cy="3030263"/>
          </a:xfrm>
          <a:custGeom>
            <a:avLst/>
            <a:gdLst>
              <a:gd name="connsiteX0" fmla="*/ 0 w 2943225"/>
              <a:gd name="connsiteY0" fmla="*/ 10838 h 3030263"/>
              <a:gd name="connsiteX1" fmla="*/ 1809750 w 2943225"/>
              <a:gd name="connsiteY1" fmla="*/ 163238 h 3030263"/>
              <a:gd name="connsiteX2" fmla="*/ 2524125 w 2943225"/>
              <a:gd name="connsiteY2" fmla="*/ 1144313 h 3030263"/>
              <a:gd name="connsiteX3" fmla="*/ 2943225 w 2943225"/>
              <a:gd name="connsiteY3" fmla="*/ 3030263 h 30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25" h="3030263">
                <a:moveTo>
                  <a:pt x="0" y="10838"/>
                </a:moveTo>
                <a:cubicBezTo>
                  <a:pt x="694531" y="-7418"/>
                  <a:pt x="1389063" y="-25674"/>
                  <a:pt x="1809750" y="163238"/>
                </a:cubicBezTo>
                <a:cubicBezTo>
                  <a:pt x="2230437" y="352150"/>
                  <a:pt x="2335213" y="666476"/>
                  <a:pt x="2524125" y="1144313"/>
                </a:cubicBezTo>
                <a:cubicBezTo>
                  <a:pt x="2713037" y="1622150"/>
                  <a:pt x="2828131" y="2326206"/>
                  <a:pt x="2943225" y="3030263"/>
                </a:cubicBezTo>
              </a:path>
            </a:pathLst>
          </a:custGeom>
          <a:noFill/>
          <a:ln w="10160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5400000">
            <a:off x="6526349" y="2911613"/>
            <a:ext cx="1414464" cy="2506388"/>
          </a:xfrm>
          <a:custGeom>
            <a:avLst/>
            <a:gdLst>
              <a:gd name="connsiteX0" fmla="*/ 0 w 2943225"/>
              <a:gd name="connsiteY0" fmla="*/ 10838 h 3030263"/>
              <a:gd name="connsiteX1" fmla="*/ 1809750 w 2943225"/>
              <a:gd name="connsiteY1" fmla="*/ 163238 h 3030263"/>
              <a:gd name="connsiteX2" fmla="*/ 2524125 w 2943225"/>
              <a:gd name="connsiteY2" fmla="*/ 1144313 h 3030263"/>
              <a:gd name="connsiteX3" fmla="*/ 2943225 w 2943225"/>
              <a:gd name="connsiteY3" fmla="*/ 3030263 h 30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225" h="3030263">
                <a:moveTo>
                  <a:pt x="0" y="10838"/>
                </a:moveTo>
                <a:cubicBezTo>
                  <a:pt x="694531" y="-7418"/>
                  <a:pt x="1389063" y="-25674"/>
                  <a:pt x="1809750" y="163238"/>
                </a:cubicBezTo>
                <a:cubicBezTo>
                  <a:pt x="2230437" y="352150"/>
                  <a:pt x="2335213" y="666476"/>
                  <a:pt x="2524125" y="1144313"/>
                </a:cubicBezTo>
                <a:cubicBezTo>
                  <a:pt x="2713037" y="1622150"/>
                  <a:pt x="2828131" y="2326206"/>
                  <a:pt x="2943225" y="3030263"/>
                </a:cubicBezTo>
              </a:path>
            </a:pathLst>
          </a:custGeom>
          <a:noFill/>
          <a:ln w="101600">
            <a:solidFill>
              <a:srgbClr val="00B05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0575" y="311166"/>
            <a:ext cx="73116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+mn-ea"/>
              </a:rPr>
              <a:t>ところが、ときには、</a:t>
            </a:r>
            <a:endParaRPr kumimoji="1"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</a:rPr>
              <a:t>エネルギー</a:t>
            </a:r>
            <a:r>
              <a:rPr kumimoji="1" lang="ja-JP" altLang="en-US" sz="4000" dirty="0" smtClean="0">
                <a:latin typeface="+mn-ea"/>
              </a:rPr>
              <a:t>が、ある程度、回復</a:t>
            </a:r>
            <a:endParaRPr kumimoji="1"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　　　しているのに、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71575" y="5176838"/>
            <a:ext cx="7495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+mn-ea"/>
              </a:rPr>
              <a:t>十分に、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ひきこもり</a:t>
            </a:r>
            <a:r>
              <a:rPr lang="ja-JP" altLang="en-US" sz="4000" dirty="0" smtClean="0">
                <a:latin typeface="+mn-ea"/>
              </a:rPr>
              <a:t>が改善しない、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長期化</a:t>
            </a:r>
            <a:r>
              <a:rPr lang="ja-JP" altLang="en-US" sz="4000" dirty="0" smtClean="0">
                <a:latin typeface="+mn-ea"/>
              </a:rPr>
              <a:t>することがあります。</a:t>
            </a:r>
            <a:endParaRPr kumimoji="1" lang="ja-JP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20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エネルギーが回復したのに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188" y="1347470"/>
            <a:ext cx="77604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+mn-ea"/>
              </a:rPr>
              <a:t>家</a:t>
            </a:r>
            <a:r>
              <a:rPr lang="ja-JP" altLang="en-US" sz="4000" dirty="0" smtClean="0">
                <a:solidFill>
                  <a:srgbClr val="00B050"/>
                </a:solidFill>
                <a:latin typeface="+mn-ea"/>
              </a:rPr>
              <a:t>の</a:t>
            </a:r>
            <a:r>
              <a:rPr lang="ja-JP" altLang="en-US" sz="4000" dirty="0">
                <a:solidFill>
                  <a:srgbClr val="00B050"/>
                </a:solidFill>
                <a:latin typeface="+mn-ea"/>
              </a:rPr>
              <a:t>中</a:t>
            </a:r>
            <a:r>
              <a:rPr lang="ja-JP" altLang="en-US" sz="4000" dirty="0" smtClean="0">
                <a:solidFill>
                  <a:srgbClr val="00B050"/>
                </a:solidFill>
                <a:latin typeface="+mn-ea"/>
              </a:rPr>
              <a:t>では、普通</a:t>
            </a:r>
            <a:r>
              <a:rPr lang="ja-JP" altLang="en-US" sz="4000" dirty="0" smtClean="0">
                <a:latin typeface="+mn-ea"/>
              </a:rPr>
              <a:t>なのに、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家族</a:t>
            </a:r>
            <a:r>
              <a:rPr lang="ja-JP" altLang="en-US" sz="4000" dirty="0">
                <a:latin typeface="+mn-ea"/>
              </a:rPr>
              <a:t>以外</a:t>
            </a:r>
            <a:r>
              <a:rPr lang="ja-JP" altLang="en-US" sz="4000" dirty="0" smtClean="0">
                <a:latin typeface="+mn-ea"/>
              </a:rPr>
              <a:t>とは</a:t>
            </a: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会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いたくない</a:t>
            </a:r>
            <a:r>
              <a:rPr lang="ja-JP" altLang="en-US" sz="4000" dirty="0" smtClean="0">
                <a:latin typeface="+mn-ea"/>
              </a:rPr>
              <a:t>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外に</a:t>
            </a:r>
            <a:r>
              <a:rPr lang="ja-JP" altLang="en-US" sz="4000" dirty="0">
                <a:latin typeface="+mn-ea"/>
              </a:rPr>
              <a:t>出</a:t>
            </a:r>
            <a:r>
              <a:rPr lang="ja-JP" altLang="en-US" sz="4000" dirty="0" smtClean="0">
                <a:latin typeface="+mn-ea"/>
              </a:rPr>
              <a:t>ることは、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極力、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避ける</a:t>
            </a:r>
            <a:r>
              <a:rPr lang="ja-JP" altLang="en-US" sz="4000" dirty="0" smtClean="0">
                <a:latin typeface="+mn-ea"/>
              </a:rPr>
              <a:t>など、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ひきこもりが改善しないことが・・</a:t>
            </a:r>
            <a:r>
              <a:rPr lang="ja-JP" altLang="en-US" sz="4000" dirty="0">
                <a:latin typeface="+mn-ea"/>
              </a:rPr>
              <a:t>。</a:t>
            </a:r>
            <a:endParaRPr lang="en-US" altLang="ja-JP" sz="4000" dirty="0">
              <a:latin typeface="+mn-ea"/>
            </a:endParaRPr>
          </a:p>
          <a:p>
            <a:r>
              <a:rPr lang="en-US" altLang="ja-JP" sz="4000" dirty="0" smtClean="0">
                <a:latin typeface="+mn-ea"/>
              </a:rPr>
              <a:t>※</a:t>
            </a:r>
            <a:r>
              <a:rPr lang="ja-JP" altLang="en-US" sz="4000" dirty="0" smtClean="0">
                <a:latin typeface="+mn-ea"/>
              </a:rPr>
              <a:t>ただし、短時間なら、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他人と、ごく普通に接することが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できることも。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93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エネルギーが回復したのに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188" y="1347470"/>
            <a:ext cx="77604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この場合、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ひきこもりがなかなか改善せず、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7030A0"/>
                </a:solidFill>
                <a:latin typeface="+mn-ea"/>
              </a:rPr>
              <a:t>長期化</a:t>
            </a:r>
            <a:r>
              <a:rPr lang="ja-JP" altLang="en-US" sz="4000" dirty="0" smtClean="0">
                <a:latin typeface="+mn-ea"/>
              </a:rPr>
              <a:t>することがあります。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実は、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エネルギ</a:t>
            </a:r>
            <a:r>
              <a:rPr lang="ja-JP" altLang="en-US" sz="4000" dirty="0" smtClean="0">
                <a:latin typeface="+mn-ea"/>
              </a:rPr>
              <a:t>ーが</a:t>
            </a:r>
            <a:r>
              <a:rPr lang="ja-JP" altLang="en-US" sz="4000" dirty="0">
                <a:latin typeface="+mn-ea"/>
              </a:rPr>
              <a:t>回復</a:t>
            </a:r>
            <a:r>
              <a:rPr lang="ja-JP" altLang="en-US" sz="4000" dirty="0" smtClean="0">
                <a:latin typeface="+mn-ea"/>
              </a:rPr>
              <a:t>しても、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対人恐怖、集団恐怖</a:t>
            </a:r>
            <a:r>
              <a:rPr lang="ja-JP" altLang="en-US" sz="4000" dirty="0" smtClean="0">
                <a:latin typeface="+mn-ea"/>
              </a:rPr>
              <a:t>が強く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残っているのです。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02946" y="1217930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つまり、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ひきこもりの背景</a:t>
            </a:r>
            <a:r>
              <a:rPr lang="ja-JP" altLang="en-US" sz="4000" dirty="0" smtClean="0">
                <a:latin typeface="+mn-ea"/>
              </a:rPr>
              <a:t>には、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①　エネルギーの低下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②　対人恐怖、集団恐怖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の、大きな</a:t>
            </a:r>
            <a:r>
              <a:rPr lang="ja-JP" altLang="en-US" sz="4000" dirty="0">
                <a:latin typeface="+mn-ea"/>
              </a:rPr>
              <a:t>２</a:t>
            </a:r>
            <a:r>
              <a:rPr lang="ja-JP" altLang="en-US" sz="4000" dirty="0" smtClean="0">
                <a:latin typeface="+mn-ea"/>
              </a:rPr>
              <a:t>つの要素があるのです。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　②が、あまり見られない人は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　エネルギーの</a:t>
            </a:r>
            <a:r>
              <a:rPr lang="ja-JP" altLang="en-US" sz="4000" dirty="0">
                <a:latin typeface="+mn-ea"/>
              </a:rPr>
              <a:t>回復</a:t>
            </a:r>
            <a:r>
              <a:rPr lang="ja-JP" altLang="en-US" sz="4000" dirty="0" smtClean="0">
                <a:latin typeface="+mn-ea"/>
              </a:rPr>
              <a:t>とともに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　ひきこもりも改善します。</a:t>
            </a:r>
            <a:endParaRPr lang="en-US" altLang="ja-JP" sz="4000" dirty="0" smtClean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ひきこもりの背景には、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893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28650" y="1143000"/>
            <a:ext cx="80390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強い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対人恐怖</a:t>
            </a:r>
            <a:r>
              <a:rPr lang="ja-JP" altLang="en-US" sz="4000" dirty="0" smtClean="0">
                <a:latin typeface="+mn-ea"/>
              </a:rPr>
              <a:t>、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集団恐怖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が、残っているのは、過去に、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>
                <a:solidFill>
                  <a:srgbClr val="7030A0"/>
                </a:solidFill>
                <a:latin typeface="+mn-ea"/>
              </a:rPr>
              <a:t>強いダメージを受けた場合</a:t>
            </a:r>
            <a:r>
              <a:rPr lang="ja-JP" altLang="en-US" sz="4000" dirty="0">
                <a:latin typeface="+mn-ea"/>
              </a:rPr>
              <a:t>　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が、あります。また、これに加えて、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もともと対人不安が高かった場合</a:t>
            </a:r>
            <a:endParaRPr lang="en-US" altLang="ja-JP" sz="4000" dirty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が、有ります。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その中には、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背景に発達障害</a:t>
            </a:r>
            <a:r>
              <a:rPr lang="ja-JP" altLang="en-US" sz="4000" dirty="0" smtClean="0">
                <a:latin typeface="+mn-ea"/>
              </a:rPr>
              <a:t>が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ある場合が少なくありません。</a:t>
            </a:r>
            <a:endParaRPr lang="en-US" altLang="ja-JP" sz="4000" dirty="0" smtClean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対人恐怖、集団恐怖の背景。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277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28650" y="1143000"/>
            <a:ext cx="8039099" cy="5054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4000" dirty="0" smtClean="0">
                <a:latin typeface="+mn-ea"/>
              </a:rPr>
              <a:t>対人恐怖、集団恐怖が強いと、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これらの症状が、</a:t>
            </a:r>
            <a:endParaRPr lang="en-US" altLang="ja-JP" sz="4000" dirty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ある程度、軽減するまで、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ひきこもりが長期化することが、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あります。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まずは、無理をせず、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これらの恐怖症状の軽減に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つとめます。</a:t>
            </a:r>
            <a:endParaRPr lang="en-US" altLang="ja-JP" sz="4000" dirty="0" smtClean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692390" cy="857839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対人恐怖、集団恐怖が強いと、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534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28650" y="1143000"/>
            <a:ext cx="8039099" cy="5054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4000" dirty="0" smtClean="0">
                <a:latin typeface="+mn-ea"/>
              </a:rPr>
              <a:t>対人恐怖、集団恐怖が強い人は、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これまでに、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厳しい不安・恐怖体験</a:t>
            </a:r>
            <a:r>
              <a:rPr lang="ja-JP" altLang="en-US" sz="4000" dirty="0" smtClean="0">
                <a:latin typeface="+mn-ea"/>
              </a:rPr>
              <a:t>を持っています。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まずは、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安全・安心な環境</a:t>
            </a:r>
            <a:r>
              <a:rPr lang="ja-JP" altLang="en-US" sz="4000" dirty="0" smtClean="0">
                <a:latin typeface="+mn-ea"/>
              </a:rPr>
              <a:t>での生活が必要です。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背景に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発達障害がある場合</a:t>
            </a:r>
            <a:r>
              <a:rPr lang="ja-JP" altLang="en-US" sz="4000" dirty="0" smtClean="0">
                <a:latin typeface="+mn-ea"/>
              </a:rPr>
              <a:t>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障害特性への理解</a:t>
            </a:r>
            <a:r>
              <a:rPr lang="ja-JP" altLang="en-US" sz="4000" dirty="0" smtClean="0">
                <a:latin typeface="+mn-ea"/>
              </a:rPr>
              <a:t>も重要です。</a:t>
            </a:r>
            <a:endParaRPr lang="en-US" altLang="ja-JP" sz="4000" dirty="0" smtClean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692390" cy="857839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恐怖症状の軽減は、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92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発達障害がある場合は、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85850"/>
            <a:ext cx="7743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発達障害かどうかを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診断することは難しいですが、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発達障害の持つ特性（こだわり、不潔恐怖、知覚過敏など）があれば、診断にこだわらず、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発達障害の人としての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関わりを行っても、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間違いはありません。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35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発達障害の多くの人は、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85850"/>
            <a:ext cx="73532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一見、</a:t>
            </a:r>
            <a:r>
              <a:rPr lang="ja-JP" altLang="en-US" sz="4000" dirty="0">
                <a:latin typeface="+mn-ea"/>
              </a:rPr>
              <a:t>普通</a:t>
            </a:r>
            <a:r>
              <a:rPr lang="ja-JP" altLang="en-US" sz="4000" dirty="0" smtClean="0">
                <a:latin typeface="+mn-ea"/>
              </a:rPr>
              <a:t>に</a:t>
            </a:r>
            <a:r>
              <a:rPr lang="ja-JP" altLang="en-US" sz="4000" dirty="0">
                <a:latin typeface="+mn-ea"/>
              </a:rPr>
              <a:t>見</a:t>
            </a:r>
            <a:r>
              <a:rPr lang="ja-JP" altLang="en-US" sz="4000" dirty="0" smtClean="0">
                <a:latin typeface="+mn-ea"/>
              </a:rPr>
              <a:t>えていても、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周囲</a:t>
            </a:r>
            <a:r>
              <a:rPr lang="ja-JP" altLang="en-US" sz="4000" dirty="0">
                <a:latin typeface="+mn-ea"/>
              </a:rPr>
              <a:t>に</a:t>
            </a:r>
            <a:r>
              <a:rPr lang="ja-JP" altLang="en-US" sz="4000" dirty="0" smtClean="0">
                <a:latin typeface="+mn-ea"/>
              </a:rPr>
              <a:t>合わせるのに、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多くのエネルギーを使います。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周囲が気づかないうち</a:t>
            </a:r>
            <a:r>
              <a:rPr lang="ja-JP" altLang="en-US" sz="4000" dirty="0" smtClean="0">
                <a:latin typeface="+mn-ea"/>
              </a:rPr>
              <a:t>に、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エネルギーが低下</a:t>
            </a:r>
            <a:r>
              <a:rPr lang="ja-JP" altLang="en-US" sz="4000" dirty="0" smtClean="0">
                <a:latin typeface="+mn-ea"/>
              </a:rPr>
              <a:t>していたり、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疲れ切っていたり、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対人恐怖</a:t>
            </a:r>
            <a:r>
              <a:rPr lang="ja-JP" altLang="en-US" sz="4000" dirty="0" smtClean="0">
                <a:latin typeface="+mn-ea"/>
              </a:rPr>
              <a:t>、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集団恐怖</a:t>
            </a:r>
            <a:r>
              <a:rPr lang="ja-JP" altLang="en-US" sz="4000" dirty="0" smtClean="0">
                <a:latin typeface="+mn-ea"/>
              </a:rPr>
              <a:t>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高まっていることも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珍しくありません。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44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ひきこもりの中でも、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85850"/>
            <a:ext cx="73532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背景に、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統合失調症等の精神疾患を有するもの（第１群）</a:t>
            </a:r>
            <a:r>
              <a:rPr lang="ja-JP" altLang="en-US" sz="4000" dirty="0" smtClean="0">
                <a:latin typeface="+mn-ea"/>
              </a:rPr>
              <a:t>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医療</a:t>
            </a:r>
            <a:r>
              <a:rPr lang="ja-JP" altLang="en-US" sz="4000" dirty="0">
                <a:latin typeface="+mn-ea"/>
              </a:rPr>
              <a:t>機関</a:t>
            </a:r>
            <a:r>
              <a:rPr lang="ja-JP" altLang="en-US" sz="4000" dirty="0" smtClean="0">
                <a:latin typeface="+mn-ea"/>
              </a:rPr>
              <a:t>との</a:t>
            </a:r>
            <a:r>
              <a:rPr lang="ja-JP" altLang="en-US" sz="4000" dirty="0">
                <a:latin typeface="+mn-ea"/>
              </a:rPr>
              <a:t>連携</a:t>
            </a:r>
            <a:r>
              <a:rPr lang="ja-JP" altLang="en-US" sz="4000" dirty="0" smtClean="0">
                <a:latin typeface="+mn-ea"/>
              </a:rPr>
              <a:t>により、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徐々</a:t>
            </a:r>
            <a:r>
              <a:rPr lang="ja-JP" altLang="en-US" sz="4000" dirty="0" smtClean="0">
                <a:latin typeface="+mn-ea"/>
              </a:rPr>
              <a:t>に社会参加が行われます。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また、</a:t>
            </a:r>
            <a:r>
              <a:rPr lang="ja-JP" altLang="en-US" sz="4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ea"/>
              </a:rPr>
              <a:t>精神疾患や発達障害等を</a:t>
            </a:r>
            <a:endParaRPr lang="en-US" altLang="ja-JP" sz="4000" b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+mn-ea"/>
            </a:endParaRPr>
          </a:p>
          <a:p>
            <a:r>
              <a:rPr lang="ja-JP" altLang="en-US" sz="40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ea"/>
              </a:rPr>
              <a:t>有</a:t>
            </a:r>
            <a:r>
              <a:rPr lang="ja-JP" altLang="en-US" sz="4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ea"/>
              </a:rPr>
              <a:t>しないもの（第３群）</a:t>
            </a:r>
            <a:r>
              <a:rPr lang="ja-JP" altLang="en-US" sz="4000" dirty="0" smtClean="0">
                <a:latin typeface="+mn-ea"/>
              </a:rPr>
              <a:t>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時間</a:t>
            </a:r>
            <a:r>
              <a:rPr lang="ja-JP" altLang="en-US" sz="4000" dirty="0" smtClean="0">
                <a:latin typeface="+mn-ea"/>
              </a:rPr>
              <a:t>の</a:t>
            </a:r>
            <a:r>
              <a:rPr lang="ja-JP" altLang="en-US" sz="4000" dirty="0">
                <a:latin typeface="+mn-ea"/>
              </a:rPr>
              <a:t>経過</a:t>
            </a:r>
            <a:r>
              <a:rPr lang="ja-JP" altLang="en-US" sz="4000" dirty="0" smtClean="0">
                <a:latin typeface="+mn-ea"/>
              </a:rPr>
              <a:t>で、多くの場合、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ひきこもり状態が回復します。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61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400" dirty="0" smtClean="0"/>
              <a:t>「ニート」と 「ひきこもり」</a:t>
            </a:r>
            <a:endParaRPr kumimoji="1" lang="ja-JP" altLang="en-US" sz="44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30820"/>
              </p:ext>
            </p:extLst>
          </p:nvPr>
        </p:nvGraphicFramePr>
        <p:xfrm>
          <a:off x="784197" y="1321850"/>
          <a:ext cx="7781982" cy="48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8000"/>
                <a:gridCol w="1193982"/>
                <a:gridCol w="5580000"/>
              </a:tblGrid>
              <a:tr h="2880000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solidFill>
                            <a:schemeClr val="bg1"/>
                          </a:solidFill>
                        </a:rPr>
                        <a:t>ひきこもりは</a:t>
                      </a:r>
                      <a:endParaRPr kumimoji="1" lang="ja-JP" alt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648000">
                <a:tc v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＋</a:t>
                      </a:r>
                      <a:endParaRPr kumimoji="1" lang="ja-JP" altLang="en-US" sz="3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 anchor="ctr"/>
                </a:tc>
              </a:tr>
              <a:tr h="648000">
                <a:tc v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3600" b="1" i="0" dirty="0" smtClean="0">
                          <a:solidFill>
                            <a:srgbClr val="FF0000"/>
                          </a:solidFill>
                        </a:rPr>
                        <a:t>自宅にひきこもっている。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 smtClean="0"/>
                    </a:p>
                  </a:txBody>
                  <a:tcPr/>
                </a:tc>
              </a:tr>
              <a:tr h="648000">
                <a:tc v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3600" b="1" i="0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親密な対人関係が無い。</a:t>
                      </a:r>
                      <a:endParaRPr kumimoji="1" lang="ja-JP" altLang="en-US" sz="36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22181"/>
              </p:ext>
            </p:extLst>
          </p:nvPr>
        </p:nvGraphicFramePr>
        <p:xfrm>
          <a:off x="1895474" y="1432150"/>
          <a:ext cx="6588000" cy="259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8000"/>
                <a:gridCol w="5580000"/>
              </a:tblGrid>
              <a:tr h="64800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solidFill>
                            <a:schemeClr val="bg1"/>
                          </a:solidFill>
                        </a:rPr>
                        <a:t>ニートは</a:t>
                      </a:r>
                      <a:endParaRPr kumimoji="1" lang="ja-JP" alt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働いていない。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648000">
                <a:tc v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学校にも通っていない。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1296000">
                <a:tc v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職業につくための専門的な訓練も受けていない。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6817360" y="4836160"/>
            <a:ext cx="1940560" cy="1219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+mj-ea"/>
                <a:ea typeface="+mj-ea"/>
              </a:rPr>
              <a:t>重要</a:t>
            </a:r>
            <a:endParaRPr kumimoji="1" lang="ja-JP" altLang="en-US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10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ひきこもりの中でも、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1051" y="1181100"/>
            <a:ext cx="73532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結果的に、長期化するものには、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背景</a:t>
            </a:r>
            <a:r>
              <a:rPr lang="ja-JP" altLang="en-US" sz="4000" dirty="0" smtClean="0">
                <a:latin typeface="+mn-ea"/>
              </a:rPr>
              <a:t>に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発達障害</a:t>
            </a: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等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を</a:t>
            </a: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有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するもの（第２群）</a:t>
            </a:r>
            <a:r>
              <a:rPr lang="ja-JP" altLang="en-US" sz="4000" dirty="0" smtClean="0">
                <a:latin typeface="+mn-ea"/>
              </a:rPr>
              <a:t>が、少なくありません。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このため、</a:t>
            </a:r>
            <a:endParaRPr lang="en-US" altLang="ja-JP" sz="4000" dirty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保健所や市町村</a:t>
            </a:r>
            <a:r>
              <a:rPr lang="ja-JP" altLang="en-US" sz="4000" dirty="0" smtClean="0">
                <a:latin typeface="+mn-ea"/>
              </a:rPr>
              <a:t>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継続</a:t>
            </a:r>
            <a:r>
              <a:rPr lang="ja-JP" altLang="en-US" sz="4000" dirty="0" smtClean="0">
                <a:latin typeface="+mn-ea"/>
              </a:rPr>
              <a:t>して</a:t>
            </a:r>
            <a:r>
              <a:rPr lang="ja-JP" altLang="en-US" sz="4000" dirty="0">
                <a:latin typeface="+mn-ea"/>
              </a:rPr>
              <a:t>支援</a:t>
            </a:r>
            <a:r>
              <a:rPr lang="ja-JP" altLang="en-US" sz="4000" dirty="0" smtClean="0">
                <a:latin typeface="+mn-ea"/>
              </a:rPr>
              <a:t>を行う事例は、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発達</a:t>
            </a: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障害</a:t>
            </a:r>
            <a:r>
              <a:rPr lang="ja-JP" altLang="en-US" sz="4000" dirty="0" smtClean="0">
                <a:latin typeface="+mn-ea"/>
              </a:rPr>
              <a:t>や２次</a:t>
            </a:r>
            <a:r>
              <a:rPr lang="ja-JP" altLang="en-US" sz="4000" dirty="0">
                <a:latin typeface="+mn-ea"/>
              </a:rPr>
              <a:t>障害</a:t>
            </a:r>
            <a:r>
              <a:rPr lang="ja-JP" altLang="en-US" sz="4000" dirty="0" smtClean="0">
                <a:latin typeface="+mn-ea"/>
              </a:rPr>
              <a:t>を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有するものが多くなってきます。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77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また、発達障害の人は、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9270" y="1181100"/>
            <a:ext cx="76510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もともと</a:t>
            </a:r>
            <a:r>
              <a:rPr lang="ja-JP" altLang="en-US" sz="4000" dirty="0" smtClean="0">
                <a:latin typeface="+mn-ea"/>
              </a:rPr>
              <a:t>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対人不安</a:t>
            </a:r>
            <a:r>
              <a:rPr lang="ja-JP" altLang="en-US" sz="4000" dirty="0" smtClean="0">
                <a:latin typeface="+mn-ea"/>
              </a:rPr>
              <a:t>、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集団不安</a:t>
            </a:r>
            <a:r>
              <a:rPr lang="ja-JP" altLang="en-US" sz="4000" dirty="0" smtClean="0">
                <a:latin typeface="+mn-ea"/>
              </a:rPr>
              <a:t>を持ち、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コミュニケーションも苦手</a:t>
            </a:r>
            <a:r>
              <a:rPr lang="ja-JP" altLang="en-US" sz="4000" dirty="0" smtClean="0">
                <a:latin typeface="+mn-ea"/>
              </a:rPr>
              <a:t>です。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これらの症状は、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ひきこもりになる以前から有り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ひきこもりの状態が改善しても、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この症状（特性）は続いている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ことを、忘れないようにしましょう。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23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/>
              <a:t>再</a:t>
            </a:r>
            <a:r>
              <a:rPr lang="ja-JP" altLang="en-US" sz="4400" dirty="0" smtClean="0"/>
              <a:t>び、ひきこもりに・・。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1271253"/>
            <a:ext cx="76510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ひきこもりが回復しても、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強い対人不安、緊張が高まると、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再度</a:t>
            </a:r>
            <a:r>
              <a:rPr lang="ja-JP" altLang="en-US" sz="4000" dirty="0" smtClean="0">
                <a:latin typeface="+mn-ea"/>
              </a:rPr>
              <a:t>、ひきこもりになることも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あります。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回復</a:t>
            </a:r>
            <a:r>
              <a:rPr lang="ja-JP" altLang="en-US" sz="4000" dirty="0">
                <a:latin typeface="+mn-ea"/>
              </a:rPr>
              <a:t>後</a:t>
            </a:r>
            <a:r>
              <a:rPr lang="ja-JP" altLang="en-US" sz="4000" dirty="0" smtClean="0">
                <a:latin typeface="+mn-ea"/>
              </a:rPr>
              <a:t>も、周囲が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特性を理解</a:t>
            </a:r>
            <a:r>
              <a:rPr lang="ja-JP" altLang="en-US" sz="4000" dirty="0" smtClean="0">
                <a:latin typeface="+mn-ea"/>
              </a:rPr>
              <a:t>し、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本人自身が、早めに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自己の状態を訴えることができる配慮・環境づくり</a:t>
            </a:r>
            <a:r>
              <a:rPr lang="ja-JP" altLang="en-US" sz="4000" dirty="0" smtClean="0">
                <a:latin typeface="+mn-ea"/>
              </a:rPr>
              <a:t>が重要です。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43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③</a:t>
            </a:r>
            <a:r>
              <a:rPr kumimoji="1" lang="ja-JP" altLang="en-US" dirty="0" smtClean="0"/>
              <a:t>　ひきこもりの長期化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38480"/>
            <a:ext cx="2184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 smtClean="0">
                <a:latin typeface="+mj-ea"/>
                <a:ea typeface="+mj-ea"/>
              </a:rPr>
              <a:t>Vol.</a:t>
            </a:r>
            <a:r>
              <a:rPr kumimoji="1" lang="ja-JP" altLang="en-US" sz="4000" dirty="0" smtClean="0">
                <a:latin typeface="+mj-ea"/>
                <a:ea typeface="+mj-ea"/>
              </a:rPr>
              <a:t>１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11188" y="1330960"/>
            <a:ext cx="5576252" cy="857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mtClean="0"/>
              <a:t>ひきこもりの基礎理解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7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65110" cy="857839"/>
          </a:xfrm>
        </p:spPr>
        <p:txBody>
          <a:bodyPr>
            <a:noAutofit/>
          </a:bodyPr>
          <a:lstStyle/>
          <a:p>
            <a:r>
              <a:rPr lang="ja-JP" altLang="en-US" sz="4400" dirty="0" smtClean="0"/>
              <a:t>ひきこもりの相談のゴールって？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85850"/>
            <a:ext cx="82867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今まで、「精神障害」のモデルは、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統合失調症でした。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保健所</a:t>
            </a:r>
            <a:r>
              <a:rPr lang="ja-JP" altLang="en-US" sz="4000" dirty="0" smtClean="0">
                <a:latin typeface="+mn-ea"/>
              </a:rPr>
              <a:t>や市町村</a:t>
            </a:r>
            <a:r>
              <a:rPr lang="ja-JP" altLang="en-US" sz="4000" dirty="0">
                <a:latin typeface="+mn-ea"/>
              </a:rPr>
              <a:t>相談</a:t>
            </a:r>
            <a:r>
              <a:rPr lang="ja-JP" altLang="en-US" sz="4000" dirty="0" smtClean="0">
                <a:latin typeface="+mn-ea"/>
              </a:rPr>
              <a:t>の介入は、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まずは、精神科医療機関への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受診勧奨、導入です。ところが、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ひきこもり、発達障害の支援は、</a:t>
            </a:r>
            <a:endParaRPr lang="en-US" altLang="ja-JP" sz="4000" dirty="0" smtClean="0">
              <a:latin typeface="+mn-ea"/>
            </a:endParaRPr>
          </a:p>
          <a:p>
            <a:pPr fontAlgn="ctr"/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必ずしも、医療導入が必要とは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pPr fontAlgn="ctr"/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　　限りません</a:t>
            </a:r>
            <a:r>
              <a:rPr lang="ja-JP" altLang="en-US" sz="4000" dirty="0" smtClean="0">
                <a:latin typeface="+mn-ea"/>
              </a:rPr>
              <a:t>。そのため、</a:t>
            </a:r>
            <a:endParaRPr lang="en-US" altLang="ja-JP" sz="4000" dirty="0" smtClean="0">
              <a:latin typeface="+mn-ea"/>
            </a:endParaRPr>
          </a:p>
          <a:p>
            <a:pPr fontAlgn="ctr"/>
            <a:r>
              <a:rPr lang="ja-JP" altLang="en-US" sz="4000" b="1" dirty="0">
                <a:solidFill>
                  <a:srgbClr val="00B050"/>
                </a:solidFill>
                <a:latin typeface="+mn-ea"/>
              </a:rPr>
              <a:t>相談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のゴールが</a:t>
            </a:r>
            <a:r>
              <a:rPr lang="ja-JP" altLang="en-US" sz="4000" b="1" dirty="0">
                <a:solidFill>
                  <a:srgbClr val="00B050"/>
                </a:solidFill>
                <a:latin typeface="+mn-ea"/>
              </a:rPr>
              <a:t>見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えづらいことも。</a:t>
            </a:r>
            <a:endParaRPr lang="en-US" altLang="ja-JP" sz="4000" b="1" dirty="0" smtClean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63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8391526" cy="857839"/>
          </a:xfrm>
        </p:spPr>
        <p:txBody>
          <a:bodyPr>
            <a:noAutofit/>
          </a:bodyPr>
          <a:lstStyle/>
          <a:p>
            <a:r>
              <a:rPr lang="ja-JP" altLang="en-US" sz="4400" dirty="0" smtClean="0"/>
              <a:t>では、ひきこもり相談のゴールは？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9426" y="1081157"/>
            <a:ext cx="82867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n-ea"/>
              </a:rPr>
              <a:t>どこにあるのでしょう？</a:t>
            </a:r>
            <a:endParaRPr lang="en-US" altLang="ja-JP" sz="3200" dirty="0" smtClean="0">
              <a:latin typeface="+mn-ea"/>
            </a:endParaRPr>
          </a:p>
          <a:p>
            <a:pPr fontAlgn="ctr"/>
            <a:r>
              <a:rPr lang="ja-JP" altLang="en-US" sz="3200" dirty="0" smtClean="0">
                <a:latin typeface="+mn-ea"/>
              </a:rPr>
              <a:t>①　就労などして、ひとまず</a:t>
            </a:r>
            <a:r>
              <a:rPr lang="ja-JP" altLang="en-US" sz="3200" b="1" dirty="0" smtClean="0">
                <a:solidFill>
                  <a:srgbClr val="FF0000"/>
                </a:solidFill>
                <a:latin typeface="+mn-ea"/>
              </a:rPr>
              <a:t>終了</a:t>
            </a:r>
            <a:r>
              <a:rPr lang="ja-JP" altLang="en-US" sz="3200" dirty="0" smtClean="0">
                <a:latin typeface="+mn-ea"/>
              </a:rPr>
              <a:t>。</a:t>
            </a:r>
            <a:endParaRPr lang="en-US" altLang="ja-JP" sz="3200" dirty="0" smtClean="0">
              <a:latin typeface="+mn-ea"/>
            </a:endParaRPr>
          </a:p>
          <a:p>
            <a:pPr fontAlgn="ctr"/>
            <a:r>
              <a:rPr lang="ja-JP" altLang="en-US" sz="3200" dirty="0" smtClean="0">
                <a:latin typeface="+mn-ea"/>
              </a:rPr>
              <a:t>②　</a:t>
            </a:r>
            <a:r>
              <a:rPr lang="ja-JP" altLang="en-US" sz="3200" b="1" dirty="0" smtClean="0">
                <a:solidFill>
                  <a:srgbClr val="00B050"/>
                </a:solidFill>
                <a:latin typeface="+mn-ea"/>
              </a:rPr>
              <a:t>医療機関</a:t>
            </a:r>
            <a:r>
              <a:rPr lang="ja-JP" altLang="en-US" sz="3200" dirty="0" smtClean="0">
                <a:latin typeface="+mn-ea"/>
              </a:rPr>
              <a:t>に結び付いて、そちらが主体。</a:t>
            </a:r>
            <a:endParaRPr lang="en-US" altLang="ja-JP" sz="3200" dirty="0" smtClean="0">
              <a:latin typeface="+mn-ea"/>
            </a:endParaRPr>
          </a:p>
          <a:p>
            <a:pPr fontAlgn="ctr"/>
            <a:r>
              <a:rPr lang="ja-JP" altLang="en-US" sz="3200" dirty="0" smtClean="0">
                <a:latin typeface="+mn-ea"/>
              </a:rPr>
              <a:t>③　</a:t>
            </a:r>
            <a:r>
              <a:rPr lang="ja-JP" altLang="en-US" sz="3200" b="1" dirty="0" smtClean="0">
                <a:solidFill>
                  <a:srgbClr val="00B050"/>
                </a:solidFill>
                <a:latin typeface="+mn-ea"/>
              </a:rPr>
              <a:t>福祉サービス</a:t>
            </a:r>
            <a:r>
              <a:rPr lang="ja-JP" altLang="en-US" sz="3200" dirty="0" smtClean="0">
                <a:latin typeface="+mn-ea"/>
              </a:rPr>
              <a:t>に結び付いて、</a:t>
            </a:r>
            <a:endParaRPr lang="en-US" altLang="ja-JP" sz="3200" dirty="0" smtClean="0">
              <a:latin typeface="+mn-ea"/>
            </a:endParaRPr>
          </a:p>
          <a:p>
            <a:pPr fontAlgn="ctr"/>
            <a:r>
              <a:rPr lang="ja-JP" altLang="en-US" sz="3200" dirty="0">
                <a:latin typeface="+mn-ea"/>
              </a:rPr>
              <a:t>　</a:t>
            </a:r>
            <a:r>
              <a:rPr lang="ja-JP" altLang="en-US" sz="3200" dirty="0" smtClean="0">
                <a:latin typeface="+mn-ea"/>
              </a:rPr>
              <a:t>　　　　そちらが主体に。</a:t>
            </a:r>
            <a:endParaRPr lang="en-US" altLang="ja-JP" sz="3200" dirty="0" smtClean="0">
              <a:latin typeface="+mn-ea"/>
            </a:endParaRPr>
          </a:p>
          <a:p>
            <a:pPr fontAlgn="ctr"/>
            <a:r>
              <a:rPr lang="ja-JP" altLang="en-US" sz="3200" dirty="0" smtClean="0">
                <a:latin typeface="+mn-ea"/>
              </a:rPr>
              <a:t>④　回復はしていないけど、少し安定、</a:t>
            </a:r>
            <a:endParaRPr lang="en-US" altLang="ja-JP" sz="3200" dirty="0" smtClean="0">
              <a:latin typeface="+mn-ea"/>
            </a:endParaRPr>
          </a:p>
          <a:p>
            <a:pPr fontAlgn="ctr"/>
            <a:r>
              <a:rPr lang="ja-JP" altLang="en-US" sz="3200" dirty="0">
                <a:latin typeface="+mn-ea"/>
              </a:rPr>
              <a:t>　</a:t>
            </a:r>
            <a:r>
              <a:rPr lang="ja-JP" altLang="en-US" sz="3200" dirty="0" smtClean="0">
                <a:latin typeface="+mn-ea"/>
              </a:rPr>
              <a:t>　　　　ひとまず終了、</a:t>
            </a:r>
            <a:r>
              <a:rPr lang="ja-JP" altLang="en-US" sz="3200" b="1" dirty="0" smtClean="0">
                <a:solidFill>
                  <a:srgbClr val="FF0000"/>
                </a:solidFill>
                <a:latin typeface="+mn-ea"/>
              </a:rPr>
              <a:t>中断</a:t>
            </a:r>
            <a:r>
              <a:rPr lang="ja-JP" altLang="en-US" sz="3200" dirty="0" smtClean="0">
                <a:latin typeface="+mn-ea"/>
              </a:rPr>
              <a:t>。</a:t>
            </a:r>
            <a:endParaRPr lang="en-US" altLang="ja-JP" sz="3200" dirty="0" smtClean="0">
              <a:latin typeface="+mn-ea"/>
            </a:endParaRPr>
          </a:p>
          <a:p>
            <a:pPr fontAlgn="ctr"/>
            <a:r>
              <a:rPr lang="ja-JP" altLang="en-US" sz="3200" dirty="0" smtClean="0">
                <a:latin typeface="+mn-ea"/>
              </a:rPr>
              <a:t>⑤　あまり変化のないまま、</a:t>
            </a:r>
            <a:r>
              <a:rPr lang="ja-JP" altLang="en-US" sz="3200" b="1" dirty="0" smtClean="0">
                <a:solidFill>
                  <a:srgbClr val="FF0000"/>
                </a:solidFill>
                <a:latin typeface="+mn-ea"/>
              </a:rPr>
              <a:t>継続？？</a:t>
            </a:r>
            <a:endParaRPr lang="en-US" altLang="ja-JP" sz="3200" b="1" dirty="0" smtClean="0">
              <a:solidFill>
                <a:srgbClr val="FF0000"/>
              </a:solidFill>
              <a:latin typeface="+mn-ea"/>
            </a:endParaRPr>
          </a:p>
          <a:p>
            <a:pPr fontAlgn="ctr"/>
            <a:r>
              <a:rPr lang="ja-JP" altLang="en-US" sz="3200" b="1" dirty="0" smtClean="0">
                <a:solidFill>
                  <a:srgbClr val="FF0000"/>
                </a:solidFill>
                <a:latin typeface="+mn-ea"/>
              </a:rPr>
              <a:t>⑥　しかし、就労、福祉サービスが、中断し、⑤に戻ることも少なくない。</a:t>
            </a:r>
            <a:endParaRPr lang="en-US" altLang="ja-JP" sz="3200" b="1" dirty="0" smtClean="0">
              <a:solidFill>
                <a:srgbClr val="FF0000"/>
              </a:solidFill>
              <a:latin typeface="+mn-ea"/>
            </a:endParaRPr>
          </a:p>
          <a:p>
            <a:pPr fontAlgn="ctr"/>
            <a:r>
              <a:rPr lang="ja-JP" altLang="en-US" sz="3200" b="1" dirty="0" smtClean="0">
                <a:solidFill>
                  <a:srgbClr val="00B050"/>
                </a:solidFill>
                <a:latin typeface="+mn-ea"/>
              </a:rPr>
              <a:t>結果</a:t>
            </a:r>
            <a:r>
              <a:rPr lang="ja-JP" altLang="en-US" sz="3200" b="1" dirty="0">
                <a:solidFill>
                  <a:srgbClr val="00B050"/>
                </a:solidFill>
                <a:latin typeface="+mn-ea"/>
              </a:rPr>
              <a:t>、</a:t>
            </a:r>
            <a:r>
              <a:rPr lang="ja-JP" altLang="en-US" sz="3200" b="1" dirty="0" smtClean="0">
                <a:solidFill>
                  <a:srgbClr val="00B050"/>
                </a:solidFill>
                <a:latin typeface="+mn-ea"/>
              </a:rPr>
              <a:t>⑤が、徐々に、増えてくることも。</a:t>
            </a:r>
            <a:endParaRPr lang="en-US" altLang="ja-JP" sz="3200" b="1" dirty="0" smtClean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37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円/楕円 13"/>
          <p:cNvSpPr/>
          <p:nvPr/>
        </p:nvSpPr>
        <p:spPr>
          <a:xfrm rot="20380677">
            <a:off x="1587893" y="2105614"/>
            <a:ext cx="5781675" cy="34448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統合失調症の場合は・・・</a:t>
            </a:r>
            <a:endParaRPr kumimoji="1" lang="ja-JP" altLang="en-US" sz="4400" dirty="0"/>
          </a:p>
        </p:txBody>
      </p:sp>
      <p:sp>
        <p:nvSpPr>
          <p:cNvPr id="3" name="正方形/長方形 2"/>
          <p:cNvSpPr/>
          <p:nvPr/>
        </p:nvSpPr>
        <p:spPr>
          <a:xfrm>
            <a:off x="1476375" y="1812926"/>
            <a:ext cx="933450" cy="2705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保健所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405913" y="1391739"/>
            <a:ext cx="2600325" cy="1731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医療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】</a:t>
            </a: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精神科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医療機関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05913" y="3258639"/>
            <a:ext cx="2600325" cy="1731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【</a:t>
            </a:r>
            <a:r>
              <a:rPr lang="ja-JP" altLang="en-US" sz="3200" dirty="0" smtClean="0">
                <a:solidFill>
                  <a:schemeClr val="tx1"/>
                </a:solidFill>
              </a:rPr>
              <a:t>福祉</a:t>
            </a:r>
            <a:r>
              <a:rPr lang="en-US" altLang="ja-JP" sz="3200" dirty="0" smtClean="0">
                <a:solidFill>
                  <a:schemeClr val="tx1"/>
                </a:solidFill>
              </a:rPr>
              <a:t>】</a:t>
            </a: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</a:rPr>
              <a:t>障害者相談支援事業所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2676536" y="1751862"/>
            <a:ext cx="2432601" cy="10287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76375" y="5324476"/>
            <a:ext cx="2697833" cy="809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市町村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924957" y="2984501"/>
            <a:ext cx="1876425" cy="1905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+mn-ea"/>
              </a:rPr>
              <a:t>本人</a:t>
            </a:r>
            <a:endParaRPr kumimoji="1"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>
                <a:solidFill>
                  <a:schemeClr val="bg1"/>
                </a:solidFill>
                <a:latin typeface="+mn-ea"/>
              </a:rPr>
              <a:t>家族</a:t>
            </a:r>
            <a:endParaRPr kumimoji="1" lang="ja-JP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7774" y="14508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受診勧奨</a:t>
            </a:r>
            <a:endParaRPr kumimoji="1" lang="ja-JP" altLang="en-US" sz="2800" dirty="0"/>
          </a:p>
        </p:txBody>
      </p:sp>
      <p:sp>
        <p:nvSpPr>
          <p:cNvPr id="10" name="右矢印 9"/>
          <p:cNvSpPr/>
          <p:nvPr/>
        </p:nvSpPr>
        <p:spPr>
          <a:xfrm>
            <a:off x="2242104" y="3828051"/>
            <a:ext cx="857250" cy="6070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rot="18690168">
            <a:off x="2785563" y="4627475"/>
            <a:ext cx="857250" cy="6070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9427470">
            <a:off x="4373768" y="2838119"/>
            <a:ext cx="1262892" cy="6070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1699916">
            <a:off x="4594861" y="4082746"/>
            <a:ext cx="857250" cy="6070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801382" y="5332944"/>
            <a:ext cx="2697833" cy="80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連　携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96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ひきこもりの場合は・・・</a:t>
            </a:r>
            <a:endParaRPr kumimoji="1" lang="ja-JP" altLang="en-US" sz="4400" dirty="0"/>
          </a:p>
        </p:txBody>
      </p:sp>
      <p:sp>
        <p:nvSpPr>
          <p:cNvPr id="3" name="正方形/長方形 2"/>
          <p:cNvSpPr/>
          <p:nvPr/>
        </p:nvSpPr>
        <p:spPr>
          <a:xfrm>
            <a:off x="430884" y="1279908"/>
            <a:ext cx="1279894" cy="5254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+mn-ea"/>
              </a:rPr>
              <a:t>自治体（保健所・市町村等）</a:t>
            </a:r>
            <a:endParaRPr kumimoji="1"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ひきこもり地域支援センター</a:t>
            </a:r>
            <a:endParaRPr kumimoji="1"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409127" y="2209870"/>
            <a:ext cx="3359046" cy="821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医療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】</a:t>
            </a: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精神科</a:t>
            </a:r>
            <a:r>
              <a:rPr lang="ja-JP" altLang="en-US" sz="2000" dirty="0" smtClean="0">
                <a:solidFill>
                  <a:schemeClr val="tx1"/>
                </a:solidFill>
              </a:rPr>
              <a:t>医療機関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55167" y="4181204"/>
            <a:ext cx="3313006" cy="8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【</a:t>
            </a:r>
            <a:r>
              <a:rPr lang="ja-JP" altLang="en-US" sz="2000" dirty="0" smtClean="0">
                <a:solidFill>
                  <a:schemeClr val="tx1"/>
                </a:solidFill>
              </a:rPr>
              <a:t>福祉</a:t>
            </a:r>
            <a:r>
              <a:rPr lang="en-US" altLang="ja-JP" sz="2000" dirty="0" smtClean="0">
                <a:solidFill>
                  <a:schemeClr val="tx1"/>
                </a:solidFill>
              </a:rPr>
              <a:t>】</a:t>
            </a: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障害者相談支援事業所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529743" y="2276204"/>
            <a:ext cx="2107125" cy="1905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+mn-ea"/>
              </a:rPr>
              <a:t>本人</a:t>
            </a:r>
            <a:endParaRPr kumimoji="1"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>
                <a:solidFill>
                  <a:schemeClr val="bg1"/>
                </a:solidFill>
                <a:latin typeface="+mn-ea"/>
              </a:rPr>
              <a:t>家族</a:t>
            </a:r>
            <a:endParaRPr kumimoji="1" lang="ja-JP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右矢印 9"/>
          <p:cNvSpPr/>
          <p:nvPr/>
        </p:nvSpPr>
        <p:spPr>
          <a:xfrm rot="656913">
            <a:off x="4202246" y="3112164"/>
            <a:ext cx="857250" cy="6070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11" name="右矢印 10"/>
          <p:cNvSpPr/>
          <p:nvPr/>
        </p:nvSpPr>
        <p:spPr>
          <a:xfrm rot="19853594">
            <a:off x="3956398" y="2071977"/>
            <a:ext cx="1288694" cy="6070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12" name="右矢印 11"/>
          <p:cNvSpPr/>
          <p:nvPr/>
        </p:nvSpPr>
        <p:spPr>
          <a:xfrm rot="1900746">
            <a:off x="3983044" y="3810556"/>
            <a:ext cx="1262892" cy="6070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13" name="右矢印 12"/>
          <p:cNvSpPr/>
          <p:nvPr/>
        </p:nvSpPr>
        <p:spPr>
          <a:xfrm rot="5172724">
            <a:off x="3035845" y="4330131"/>
            <a:ext cx="1060544" cy="6070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16" name="正方形/長方形 15"/>
          <p:cNvSpPr/>
          <p:nvPr/>
        </p:nvSpPr>
        <p:spPr>
          <a:xfrm>
            <a:off x="5434667" y="3188019"/>
            <a:ext cx="3359047" cy="821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一般就労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】</a:t>
            </a: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サポステ・ハローワーク等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14331" y="5251453"/>
            <a:ext cx="6458839" cy="1393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医療・就労・福祉では、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本人</a:t>
            </a:r>
            <a:r>
              <a:rPr lang="ja-JP" altLang="en-US" sz="2800" dirty="0" smtClean="0">
                <a:solidFill>
                  <a:schemeClr val="tx1"/>
                </a:solidFill>
              </a:rPr>
              <a:t>の</a:t>
            </a:r>
            <a:r>
              <a:rPr lang="ja-JP" altLang="en-US" sz="2800" dirty="0">
                <a:solidFill>
                  <a:schemeClr val="tx1"/>
                </a:solidFill>
              </a:rPr>
              <a:t>支援</a:t>
            </a:r>
            <a:r>
              <a:rPr lang="ja-JP" altLang="en-US" sz="2800" dirty="0" smtClean="0">
                <a:solidFill>
                  <a:schemeClr val="tx1"/>
                </a:solidFill>
              </a:rPr>
              <a:t>が難しい</a:t>
            </a:r>
            <a:r>
              <a:rPr lang="ja-JP" altLang="en-US" sz="2800" dirty="0">
                <a:solidFill>
                  <a:schemeClr val="tx1"/>
                </a:solidFill>
              </a:rPr>
              <a:t>場合</a:t>
            </a:r>
            <a:r>
              <a:rPr lang="ja-JP" altLang="en-US" sz="2800" dirty="0" smtClean="0">
                <a:solidFill>
                  <a:schemeClr val="tx1"/>
                </a:solidFill>
              </a:rPr>
              <a:t>は？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この課題が一番大きい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1579746" y="2730476"/>
            <a:ext cx="877768" cy="10287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409127" y="1170990"/>
            <a:ext cx="3359046" cy="821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教育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】</a:t>
            </a: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進学・復学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9" name="右矢印 18"/>
          <p:cNvSpPr/>
          <p:nvPr/>
        </p:nvSpPr>
        <p:spPr>
          <a:xfrm rot="20830475">
            <a:off x="4209081" y="2582826"/>
            <a:ext cx="857250" cy="60701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20" name="正方形/長方形 19"/>
          <p:cNvSpPr/>
          <p:nvPr/>
        </p:nvSpPr>
        <p:spPr>
          <a:xfrm>
            <a:off x="2029350" y="1068259"/>
            <a:ext cx="3093660" cy="8219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まずは、安定した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</a:rPr>
              <a:t>日常</a:t>
            </a:r>
            <a:r>
              <a:rPr lang="ja-JP" altLang="en-US" sz="2800" dirty="0">
                <a:solidFill>
                  <a:schemeClr val="bg1"/>
                </a:solidFill>
              </a:rPr>
              <a:t>生活</a:t>
            </a:r>
            <a:r>
              <a:rPr lang="ja-JP" altLang="en-US" sz="2800" dirty="0" smtClean="0">
                <a:solidFill>
                  <a:schemeClr val="bg1"/>
                </a:solidFill>
              </a:rPr>
              <a:t>が重要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82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8391526" cy="857839"/>
          </a:xfrm>
        </p:spPr>
        <p:txBody>
          <a:bodyPr>
            <a:noAutofit/>
          </a:bodyPr>
          <a:lstStyle/>
          <a:p>
            <a:r>
              <a:rPr lang="ja-JP" altLang="en-US" sz="4400" dirty="0" smtClean="0"/>
              <a:t>継続支援は、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2640" y="1136650"/>
            <a:ext cx="75996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ときには、あまり変化のないまま、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家族・本人支援が続きます。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それぞれの相談機関によって、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継続支援を行うのか、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行えるのか、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どこかの機関と連携するのか、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どのような立場で支援を行うのか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考える必要があります。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8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400" dirty="0" smtClean="0"/>
              <a:t>ひきこもりの長期化の症状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85850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ひきこもりが長期に続くとき、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そ</a:t>
            </a:r>
            <a:r>
              <a:rPr lang="ja-JP" altLang="en-US" sz="4000" dirty="0" smtClean="0">
                <a:latin typeface="+mn-ea"/>
              </a:rPr>
              <a:t>の背景に、次のような精神症状が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見られることがあります。</a:t>
            </a:r>
            <a:endParaRPr lang="en-US" altLang="ja-JP" sz="4000" dirty="0" smtClean="0">
              <a:latin typeface="+mn-ea"/>
            </a:endParaRPr>
          </a:p>
          <a:p>
            <a:pPr fontAlgn="ctr"/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①　</a:t>
            </a:r>
            <a:r>
              <a:rPr lang="ja-JP" altLang="ja-JP" sz="4000" b="1" dirty="0">
                <a:solidFill>
                  <a:srgbClr val="FF0000"/>
                </a:solidFill>
                <a:latin typeface="+mn-ea"/>
              </a:rPr>
              <a:t>著しい対人恐怖</a:t>
            </a:r>
          </a:p>
          <a:p>
            <a:pPr fontAlgn="ctr"/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②　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イライラ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、易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刺激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、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被害感情</a:t>
            </a:r>
            <a:endParaRPr lang="en-US" altLang="ja-JP" sz="4000" b="1" dirty="0" smtClean="0">
              <a:solidFill>
                <a:srgbClr val="00B050"/>
              </a:solidFill>
              <a:latin typeface="+mn-ea"/>
            </a:endParaRPr>
          </a:p>
          <a:p>
            <a:pPr fontAlgn="ctr"/>
            <a:r>
              <a:rPr lang="ja-JP" altLang="en-US" sz="4000" b="1" dirty="0" smtClean="0">
                <a:solidFill>
                  <a:srgbClr val="7030A0"/>
                </a:solidFill>
                <a:latin typeface="+mn-ea"/>
              </a:rPr>
              <a:t>③　</a:t>
            </a:r>
            <a:r>
              <a:rPr lang="ja-JP" altLang="ja-JP" sz="4000" b="1" dirty="0" smtClean="0">
                <a:solidFill>
                  <a:srgbClr val="7030A0"/>
                </a:solidFill>
                <a:latin typeface="+mn-ea"/>
              </a:rPr>
              <a:t>強迫症状</a:t>
            </a:r>
            <a:r>
              <a:rPr lang="ja-JP" altLang="en-US" sz="4000" b="1" dirty="0" smtClean="0">
                <a:solidFill>
                  <a:srgbClr val="7030A0"/>
                </a:solidFill>
                <a:latin typeface="+mn-ea"/>
              </a:rPr>
              <a:t>、</a:t>
            </a:r>
            <a:r>
              <a:rPr lang="ja-JP" altLang="ja-JP" sz="4000" b="1" dirty="0" smtClean="0">
                <a:solidFill>
                  <a:srgbClr val="7030A0"/>
                </a:solidFill>
                <a:latin typeface="+mn-ea"/>
              </a:rPr>
              <a:t>強いこだわり</a:t>
            </a:r>
            <a:endParaRPr lang="en-US" altLang="ja-JP" sz="4000" b="1" dirty="0" smtClean="0">
              <a:solidFill>
                <a:srgbClr val="7030A0"/>
              </a:solidFill>
              <a:latin typeface="+mn-ea"/>
            </a:endParaRPr>
          </a:p>
          <a:p>
            <a:pPr fontAlgn="ctr"/>
            <a:r>
              <a:rPr lang="ja-JP" altLang="en-US" sz="4000" dirty="0" smtClean="0">
                <a:latin typeface="+mn-ea"/>
              </a:rPr>
              <a:t>　この３つの症状は、日常生活に</a:t>
            </a:r>
            <a:endParaRPr lang="en-US" altLang="ja-JP" sz="4000" dirty="0" smtClean="0">
              <a:latin typeface="+mn-ea"/>
            </a:endParaRPr>
          </a:p>
          <a:p>
            <a:pPr fontAlgn="ctr"/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さまざまな影響を作ります。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66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2943225" y="1152525"/>
            <a:ext cx="3257550" cy="3276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85850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ひきこもりの人の多くは、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>
                <a:solidFill>
                  <a:srgbClr val="00B050"/>
                </a:solidFill>
                <a:latin typeface="+mn-ea"/>
              </a:rPr>
              <a:t>統合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失調症等の精神疾患</a:t>
            </a:r>
            <a:r>
              <a:rPr lang="ja-JP" altLang="en-US" sz="4000" dirty="0" smtClean="0">
                <a:latin typeface="+mn-ea"/>
              </a:rPr>
              <a:t>の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人</a:t>
            </a:r>
            <a:r>
              <a:rPr lang="ja-JP" altLang="en-US" sz="4000" dirty="0" smtClean="0">
                <a:latin typeface="+mn-ea"/>
              </a:rPr>
              <a:t>でした。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この場合、背景に、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幻覚や妄想などがあり、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薬物治療で改善すれば、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ひきこもりの状態も改善しました。</a:t>
            </a:r>
            <a:endParaRPr lang="en-US" altLang="ja-JP" sz="4000" dirty="0" smtClean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３０年程前、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278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9" y="0"/>
            <a:ext cx="7926071" cy="857839"/>
          </a:xfrm>
        </p:spPr>
        <p:txBody>
          <a:bodyPr>
            <a:noAutofit/>
          </a:bodyPr>
          <a:lstStyle/>
          <a:p>
            <a:r>
              <a:rPr lang="ja-JP" altLang="en-US" sz="4400" dirty="0" smtClean="0"/>
              <a:t>長期ひきこもりの３症状の影響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7" t="16034" r="26103" b="18777"/>
          <a:stretch/>
        </p:blipFill>
        <p:spPr>
          <a:xfrm>
            <a:off x="6608765" y="4494716"/>
            <a:ext cx="2556508" cy="236328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67822" y="1071892"/>
            <a:ext cx="8730275" cy="56323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①</a:t>
            </a:r>
            <a:r>
              <a:rPr lang="ja-JP" altLang="ja-JP" sz="4000" b="1" dirty="0" smtClean="0">
                <a:solidFill>
                  <a:srgbClr val="FF0000"/>
                </a:solidFill>
                <a:latin typeface="+mn-ea"/>
              </a:rPr>
              <a:t>著しい</a:t>
            </a:r>
            <a:r>
              <a:rPr lang="ja-JP" altLang="ja-JP" sz="4000" b="1" dirty="0">
                <a:solidFill>
                  <a:srgbClr val="FF0000"/>
                </a:solidFill>
                <a:latin typeface="+mn-ea"/>
              </a:rPr>
              <a:t>対人恐怖</a:t>
            </a:r>
            <a:endParaRPr lang="en-US" altLang="ja-JP" sz="4000" b="1" dirty="0">
              <a:solidFill>
                <a:srgbClr val="FF0000"/>
              </a:solidFill>
              <a:latin typeface="+mn-ea"/>
            </a:endParaRPr>
          </a:p>
          <a:p>
            <a:pPr fontAlgn="ctr"/>
            <a:r>
              <a:rPr lang="ja-JP" altLang="en-US" sz="4000" dirty="0" smtClean="0">
                <a:latin typeface="+mn-ea"/>
              </a:rPr>
              <a:t>（人</a:t>
            </a:r>
            <a:r>
              <a:rPr lang="ja-JP" altLang="en-US" sz="4000" dirty="0">
                <a:latin typeface="+mn-ea"/>
              </a:rPr>
              <a:t>と会うこと、外出が</a:t>
            </a:r>
            <a:r>
              <a:rPr lang="ja-JP" altLang="en-US" sz="4000" dirty="0" smtClean="0">
                <a:latin typeface="+mn-ea"/>
              </a:rPr>
              <a:t>できない）</a:t>
            </a:r>
            <a:endParaRPr lang="en-US" altLang="ja-JP" sz="4000" dirty="0" smtClean="0">
              <a:latin typeface="+mn-ea"/>
            </a:endParaRPr>
          </a:p>
          <a:p>
            <a:pPr fontAlgn="ctr"/>
            <a:r>
              <a:rPr lang="ja-JP" altLang="en-US" sz="4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+mn-ea"/>
              </a:rPr>
              <a:t>②</a:t>
            </a:r>
            <a:r>
              <a:rPr lang="ja-JP" altLang="ja-JP" sz="4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+mn-ea"/>
              </a:rPr>
              <a:t>イライラ、易刺激</a:t>
            </a:r>
            <a:r>
              <a:rPr lang="ja-JP" altLang="en-US" sz="4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+mn-ea"/>
              </a:rPr>
              <a:t>、</a:t>
            </a:r>
            <a:r>
              <a:rPr lang="ja-JP" altLang="ja-JP" sz="4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+mn-ea"/>
              </a:rPr>
              <a:t>被害感情</a:t>
            </a:r>
            <a:r>
              <a:rPr lang="ja-JP" altLang="en-US" sz="4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+mn-ea"/>
              </a:rPr>
              <a:t>（攻撃性）</a:t>
            </a:r>
            <a:endParaRPr lang="en-US" altLang="ja-JP" sz="40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+mn-ea"/>
            </a:endParaRPr>
          </a:p>
          <a:p>
            <a:pPr fontAlgn="ctr"/>
            <a:r>
              <a:rPr lang="ja-JP" altLang="en-US" sz="4000" b="1" dirty="0">
                <a:ln>
                  <a:solidFill>
                    <a:schemeClr val="bg1"/>
                  </a:solidFill>
                </a:ln>
                <a:latin typeface="+mn-ea"/>
              </a:rPr>
              <a:t>（</a:t>
            </a:r>
            <a:r>
              <a:rPr lang="ja-JP" altLang="ja-JP" sz="4000" b="1" dirty="0">
                <a:ln>
                  <a:solidFill>
                    <a:schemeClr val="bg1"/>
                  </a:solidFill>
                </a:ln>
                <a:latin typeface="+mn-ea"/>
              </a:rPr>
              <a:t>安定した人間関係の構築が困難</a:t>
            </a:r>
            <a:endParaRPr lang="en-US" altLang="ja-JP" sz="4000" b="1" dirty="0">
              <a:ln>
                <a:solidFill>
                  <a:schemeClr val="bg1"/>
                </a:solidFill>
              </a:ln>
              <a:latin typeface="+mn-ea"/>
            </a:endParaRPr>
          </a:p>
          <a:p>
            <a:pPr fontAlgn="ctr"/>
            <a:r>
              <a:rPr lang="ja-JP" altLang="en-US" sz="4000" b="1" dirty="0">
                <a:ln>
                  <a:solidFill>
                    <a:schemeClr val="bg1"/>
                  </a:solidFill>
                </a:ln>
                <a:latin typeface="+mn-ea"/>
              </a:rPr>
              <a:t>　ときに、</a:t>
            </a:r>
            <a:r>
              <a:rPr lang="ja-JP" altLang="en-US" sz="4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+mn-ea"/>
              </a:rPr>
              <a:t>家庭内暴力</a:t>
            </a:r>
            <a:r>
              <a:rPr lang="ja-JP" altLang="en-US" sz="4000" dirty="0">
                <a:ln>
                  <a:solidFill>
                    <a:schemeClr val="bg1"/>
                  </a:solidFill>
                </a:ln>
                <a:latin typeface="+mn-ea"/>
              </a:rPr>
              <a:t>、</a:t>
            </a:r>
            <a:r>
              <a:rPr lang="ja-JP" altLang="en-US" sz="40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+mn-ea"/>
              </a:rPr>
              <a:t>近隣トラブル</a:t>
            </a:r>
            <a:r>
              <a:rPr lang="ja-JP" altLang="en-US" sz="40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+mn-ea"/>
              </a:rPr>
              <a:t>）</a:t>
            </a:r>
            <a:endParaRPr lang="en-US" altLang="ja-JP" sz="4000" b="1" dirty="0" smtClean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+mn-ea"/>
            </a:endParaRPr>
          </a:p>
          <a:p>
            <a:pPr fontAlgn="ctr"/>
            <a:r>
              <a:rPr lang="ja-JP" altLang="en-US" sz="4000" b="1" dirty="0">
                <a:solidFill>
                  <a:srgbClr val="7030A0"/>
                </a:solidFill>
                <a:latin typeface="+mn-ea"/>
              </a:rPr>
              <a:t>③</a:t>
            </a:r>
            <a:r>
              <a:rPr lang="ja-JP" altLang="ja-JP" sz="4000" b="1" dirty="0">
                <a:solidFill>
                  <a:srgbClr val="7030A0"/>
                </a:solidFill>
                <a:latin typeface="+mn-ea"/>
              </a:rPr>
              <a:t>強迫症状</a:t>
            </a:r>
            <a:r>
              <a:rPr lang="ja-JP" altLang="en-US" sz="4000" b="1" dirty="0">
                <a:solidFill>
                  <a:srgbClr val="7030A0"/>
                </a:solidFill>
                <a:latin typeface="+mn-ea"/>
              </a:rPr>
              <a:t>、</a:t>
            </a:r>
            <a:r>
              <a:rPr lang="ja-JP" altLang="ja-JP" sz="4000" b="1" dirty="0">
                <a:solidFill>
                  <a:srgbClr val="7030A0"/>
                </a:solidFill>
                <a:latin typeface="+mn-ea"/>
              </a:rPr>
              <a:t>強いこだわり</a:t>
            </a:r>
            <a:endParaRPr lang="en-US" altLang="ja-JP" sz="4000" b="1" dirty="0">
              <a:solidFill>
                <a:srgbClr val="7030A0"/>
              </a:solidFill>
              <a:latin typeface="+mn-ea"/>
            </a:endParaRPr>
          </a:p>
          <a:p>
            <a:pPr fontAlgn="ctr"/>
            <a:r>
              <a:rPr lang="ja-JP" altLang="en-US" sz="4000" dirty="0" smtClean="0">
                <a:latin typeface="+mn-ea"/>
              </a:rPr>
              <a:t>（</a:t>
            </a:r>
            <a:r>
              <a:rPr lang="ja-JP" altLang="ja-JP" sz="4000" dirty="0">
                <a:latin typeface="+mn-ea"/>
              </a:rPr>
              <a:t>安定した日常生活</a:t>
            </a:r>
            <a:r>
              <a:rPr lang="ja-JP" altLang="ja-JP" sz="4000" dirty="0" smtClean="0">
                <a:latin typeface="+mn-ea"/>
              </a:rPr>
              <a:t>が困難</a:t>
            </a:r>
            <a:r>
              <a:rPr lang="ja-JP" altLang="en-US" sz="4000" dirty="0" smtClean="0">
                <a:latin typeface="+mn-ea"/>
              </a:rPr>
              <a:t>）</a:t>
            </a:r>
            <a:endParaRPr lang="en-US" altLang="ja-JP" sz="4000" dirty="0" smtClean="0">
              <a:latin typeface="+mn-ea"/>
            </a:endParaRPr>
          </a:p>
          <a:p>
            <a:pPr fontAlgn="ctr"/>
            <a:r>
              <a:rPr lang="ja-JP" altLang="en-US" sz="2000" i="1" dirty="0" smtClean="0">
                <a:latin typeface="+mn-ea"/>
              </a:rPr>
              <a:t>　　</a:t>
            </a:r>
            <a:endParaRPr lang="en-US" altLang="ja-JP" sz="2000" i="1" dirty="0" smtClean="0">
              <a:latin typeface="+mn-ea"/>
            </a:endParaRPr>
          </a:p>
          <a:p>
            <a:pPr fontAlgn="ctr"/>
            <a:r>
              <a:rPr lang="en-US" altLang="ja-JP" sz="3200" i="1" dirty="0" smtClean="0">
                <a:latin typeface="+mn-ea"/>
              </a:rPr>
              <a:t>※</a:t>
            </a:r>
            <a:r>
              <a:rPr lang="ja-JP" altLang="en-US" sz="3200" i="1" dirty="0">
                <a:latin typeface="+mn-ea"/>
              </a:rPr>
              <a:t>これら</a:t>
            </a:r>
            <a:r>
              <a:rPr lang="ja-JP" altLang="en-US" sz="3200" i="1" dirty="0" smtClean="0">
                <a:latin typeface="+mn-ea"/>
              </a:rPr>
              <a:t>の３</a:t>
            </a:r>
            <a:r>
              <a:rPr lang="ja-JP" altLang="en-US" sz="3200" i="1" dirty="0">
                <a:latin typeface="+mn-ea"/>
              </a:rPr>
              <a:t>症状は、発達障害に</a:t>
            </a:r>
          </a:p>
          <a:p>
            <a:pPr fontAlgn="ctr"/>
            <a:r>
              <a:rPr lang="ja-JP" altLang="en-US" sz="3200" i="1" dirty="0">
                <a:latin typeface="+mn-ea"/>
              </a:rPr>
              <a:t>　おいても、よく見られる症状です</a:t>
            </a:r>
            <a:r>
              <a:rPr lang="ja-JP" altLang="en-US" sz="3200" i="1" dirty="0" smtClean="0">
                <a:latin typeface="+mn-ea"/>
              </a:rPr>
              <a:t>。</a:t>
            </a:r>
            <a:endParaRPr lang="ja-JP" altLang="en-US" sz="4000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47152" y="4280663"/>
            <a:ext cx="69762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</a:rPr>
              <a:t>●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00672" y="6150114"/>
            <a:ext cx="69762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00B050"/>
                </a:solidFill>
              </a:rPr>
              <a:t>●</a:t>
            </a:r>
            <a:endParaRPr kumimoji="1" lang="ja-JP" altLang="en-US" sz="4000" dirty="0">
              <a:solidFill>
                <a:srgbClr val="00B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46373" y="6150114"/>
            <a:ext cx="69762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7030A0"/>
                </a:solidFill>
              </a:rPr>
              <a:t>●</a:t>
            </a:r>
            <a:endParaRPr kumimoji="1" lang="ja-JP" alt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これらの３症状があると、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1114425"/>
            <a:ext cx="8000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ja-JP" altLang="en-US" sz="4000" dirty="0" smtClean="0"/>
              <a:t>ひきこもり</a:t>
            </a:r>
            <a:r>
              <a:rPr lang="ja-JP" altLang="en-US" sz="4000" dirty="0"/>
              <a:t>へ</a:t>
            </a:r>
            <a:r>
              <a:rPr lang="ja-JP" altLang="en-US" sz="4000" dirty="0" smtClean="0"/>
              <a:t>の関わりは、</a:t>
            </a:r>
            <a:endParaRPr lang="en-US" altLang="ja-JP" sz="4000" dirty="0" smtClean="0"/>
          </a:p>
          <a:p>
            <a:pPr fontAlgn="ctr"/>
            <a:r>
              <a:rPr lang="ja-JP" altLang="en-US" sz="4000" dirty="0" smtClean="0"/>
              <a:t>「</a:t>
            </a:r>
            <a:r>
              <a:rPr lang="ja-JP" altLang="en-US" sz="4000" dirty="0"/>
              <a:t>外に出る」こと</a:t>
            </a:r>
            <a:r>
              <a:rPr lang="ja-JP" altLang="en-US" sz="4000" dirty="0" smtClean="0"/>
              <a:t>を</a:t>
            </a:r>
            <a:endParaRPr lang="en-US" altLang="ja-JP" sz="4000" dirty="0" smtClean="0"/>
          </a:p>
          <a:p>
            <a:pPr fontAlgn="ctr"/>
            <a:r>
              <a:rPr lang="ja-JP" altLang="en-US" sz="4000" dirty="0"/>
              <a:t>　</a:t>
            </a:r>
            <a:r>
              <a:rPr lang="ja-JP" altLang="en-US" sz="4000" dirty="0" smtClean="0"/>
              <a:t>主</a:t>
            </a:r>
            <a:r>
              <a:rPr lang="ja-JP" altLang="en-US" sz="4000" dirty="0"/>
              <a:t>な目標に置くのではなく</a:t>
            </a:r>
            <a:r>
              <a:rPr lang="ja-JP" altLang="en-US" sz="4000" dirty="0" smtClean="0"/>
              <a:t>、</a:t>
            </a:r>
            <a:endParaRPr lang="en-US" altLang="ja-JP" sz="4000" dirty="0"/>
          </a:p>
          <a:p>
            <a:pPr fontAlgn="ctr"/>
            <a:r>
              <a:rPr lang="ja-JP" altLang="en-US" sz="4000" dirty="0" smtClean="0"/>
              <a:t>「</a:t>
            </a:r>
            <a:r>
              <a:rPr lang="ja-JP" altLang="en-US" sz="4000" dirty="0"/>
              <a:t>外に出られない」原因となっているこれらの</a:t>
            </a:r>
            <a:r>
              <a:rPr lang="ja-JP" altLang="en-US" sz="4000" b="1" dirty="0">
                <a:solidFill>
                  <a:srgbClr val="FF0000"/>
                </a:solidFill>
              </a:rPr>
              <a:t>３症状の軽減</a:t>
            </a:r>
            <a:r>
              <a:rPr lang="ja-JP" altLang="en-US" sz="4000" dirty="0"/>
              <a:t>に</a:t>
            </a:r>
            <a:r>
              <a:rPr lang="ja-JP" altLang="en-US" sz="4000" dirty="0" smtClean="0"/>
              <a:t>努めます。</a:t>
            </a:r>
            <a:endParaRPr lang="en-US" altLang="ja-JP" sz="4000" dirty="0" smtClean="0"/>
          </a:p>
          <a:p>
            <a:pPr fontAlgn="ctr"/>
            <a:endParaRPr lang="en-US" altLang="ja-JP" sz="4000" dirty="0" smtClean="0"/>
          </a:p>
          <a:p>
            <a:pPr fontAlgn="ctr"/>
            <a:r>
              <a:rPr lang="ja-JP" altLang="en-US" sz="4000" dirty="0" smtClean="0"/>
              <a:t>とくに、</a:t>
            </a:r>
            <a:r>
              <a:rPr lang="ja-JP" altLang="en-US" sz="4000" b="1" dirty="0" smtClean="0">
                <a:solidFill>
                  <a:srgbClr val="00B050"/>
                </a:solidFill>
              </a:rPr>
              <a:t>著しい対人恐怖</a:t>
            </a:r>
            <a:r>
              <a:rPr lang="ja-JP" altLang="en-US" sz="4000" dirty="0" smtClean="0"/>
              <a:t>があると、</a:t>
            </a:r>
            <a:endParaRPr lang="en-US" altLang="ja-JP" sz="4000" dirty="0" smtClean="0"/>
          </a:p>
          <a:p>
            <a:pPr fontAlgn="ctr"/>
            <a:r>
              <a:rPr lang="ja-JP" altLang="en-US" sz="4000" dirty="0"/>
              <a:t>　</a:t>
            </a:r>
            <a:r>
              <a:rPr lang="ja-JP" altLang="en-US" sz="4000" b="1" dirty="0" smtClean="0">
                <a:solidFill>
                  <a:srgbClr val="00B050"/>
                </a:solidFill>
              </a:rPr>
              <a:t>外出することが困難</a:t>
            </a:r>
            <a:r>
              <a:rPr lang="ja-JP" altLang="en-US" sz="4000" dirty="0" smtClean="0"/>
              <a:t>になります。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014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505" y="1345882"/>
            <a:ext cx="4145280" cy="255143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903820"/>
            <a:ext cx="4124960" cy="2523807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628650" y="0"/>
            <a:ext cx="7167317" cy="857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ひきこもりの状態はさまざま１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0" y="1345882"/>
            <a:ext cx="4346062" cy="206210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kumimoji="1" lang="ja-JP" altLang="en-US" sz="3200" dirty="0" smtClean="0"/>
              <a:t>ひきこもっているが、</a:t>
            </a:r>
            <a:endParaRPr kumimoji="1" lang="en-US" altLang="ja-JP" sz="3200" dirty="0" smtClean="0"/>
          </a:p>
          <a:p>
            <a:r>
              <a:rPr lang="ja-JP" altLang="en-US" sz="3200" dirty="0"/>
              <a:t>家</a:t>
            </a:r>
            <a:r>
              <a:rPr lang="ja-JP" altLang="en-US" sz="3200" dirty="0" smtClean="0"/>
              <a:t>の</a:t>
            </a:r>
            <a:r>
              <a:rPr lang="ja-JP" altLang="en-US" sz="3200" dirty="0"/>
              <a:t>中</a:t>
            </a:r>
            <a:r>
              <a:rPr lang="ja-JP" altLang="en-US" sz="3200" dirty="0" smtClean="0"/>
              <a:t>では</a:t>
            </a:r>
            <a:r>
              <a:rPr lang="ja-JP" altLang="en-US" sz="3200" dirty="0"/>
              <a:t>安定</a:t>
            </a:r>
            <a:r>
              <a:rPr lang="ja-JP" altLang="en-US" sz="3200" dirty="0" smtClean="0"/>
              <a:t>し、</a:t>
            </a:r>
            <a:endParaRPr lang="en-US" altLang="ja-JP" sz="3200" dirty="0" smtClean="0"/>
          </a:p>
          <a:p>
            <a:r>
              <a:rPr kumimoji="1" lang="ja-JP" altLang="en-US" sz="3200" dirty="0"/>
              <a:t>家族</a:t>
            </a:r>
            <a:r>
              <a:rPr kumimoji="1" lang="ja-JP" altLang="en-US" sz="3200" dirty="0" smtClean="0"/>
              <a:t>と落ち着いて会話、</a:t>
            </a:r>
            <a:endParaRPr kumimoji="1" lang="en-US" altLang="ja-JP" sz="3200" dirty="0" smtClean="0"/>
          </a:p>
          <a:p>
            <a:r>
              <a:rPr lang="ja-JP" altLang="en-US" sz="3200" b="1" dirty="0">
                <a:solidFill>
                  <a:srgbClr val="FF0000"/>
                </a:solidFill>
              </a:rPr>
              <a:t>将来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への</a:t>
            </a:r>
            <a:r>
              <a:rPr lang="ja-JP" altLang="en-US" sz="3200" b="1" dirty="0">
                <a:solidFill>
                  <a:srgbClr val="FF0000"/>
                </a:solidFill>
              </a:rPr>
              <a:t>不安</a:t>
            </a:r>
            <a:r>
              <a:rPr lang="ja-JP" altLang="en-US" sz="3200" dirty="0" smtClean="0"/>
              <a:t>がある。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0" y="4241482"/>
            <a:ext cx="4346062" cy="2062103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kumimoji="1" lang="ja-JP" altLang="en-US" sz="3200" dirty="0" smtClean="0"/>
              <a:t>怒りっぽく、イライラ、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緊張感があり、ときに、</a:t>
            </a:r>
            <a:endParaRPr kumimoji="1" lang="en-US" altLang="ja-JP" sz="3200" dirty="0" smtClean="0"/>
          </a:p>
          <a:p>
            <a:r>
              <a:rPr lang="ja-JP" altLang="en-US" sz="3200" dirty="0">
                <a:solidFill>
                  <a:srgbClr val="00B050"/>
                </a:solidFill>
              </a:rPr>
              <a:t>家</a:t>
            </a:r>
            <a:r>
              <a:rPr lang="ja-JP" altLang="en-US" sz="3200" dirty="0" smtClean="0">
                <a:solidFill>
                  <a:srgbClr val="00B050"/>
                </a:solidFill>
              </a:rPr>
              <a:t>庭内</a:t>
            </a:r>
            <a:r>
              <a:rPr lang="ja-JP" altLang="en-US" sz="3200" dirty="0">
                <a:solidFill>
                  <a:srgbClr val="00B050"/>
                </a:solidFill>
              </a:rPr>
              <a:t>暴力</a:t>
            </a:r>
            <a:r>
              <a:rPr lang="ja-JP" altLang="en-US" sz="3200" dirty="0" smtClean="0">
                <a:solidFill>
                  <a:srgbClr val="00B050"/>
                </a:solidFill>
              </a:rPr>
              <a:t>、暴言</a:t>
            </a:r>
            <a:r>
              <a:rPr lang="ja-JP" altLang="en-US" sz="3200" dirty="0" smtClean="0"/>
              <a:t>。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まずは精神の安定から。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23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985" y="1373506"/>
            <a:ext cx="4135120" cy="25238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897313"/>
            <a:ext cx="4145280" cy="252380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72000" y="1345882"/>
            <a:ext cx="4346062" cy="2062103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kumimoji="1" lang="ja-JP" altLang="en-US" sz="3200" dirty="0" smtClean="0">
                <a:solidFill>
                  <a:srgbClr val="7030A0"/>
                </a:solidFill>
              </a:rPr>
              <a:t>こだわり</a:t>
            </a:r>
            <a:r>
              <a:rPr kumimoji="1" lang="ja-JP" altLang="en-US" sz="3200" dirty="0" smtClean="0"/>
              <a:t>が強く、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日常</a:t>
            </a:r>
            <a:r>
              <a:rPr lang="ja-JP" altLang="en-US" sz="3200" dirty="0"/>
              <a:t>生活</a:t>
            </a:r>
            <a:r>
              <a:rPr lang="ja-JP" altLang="en-US" sz="3200" dirty="0" smtClean="0"/>
              <a:t>に</a:t>
            </a:r>
            <a:r>
              <a:rPr lang="ja-JP" altLang="en-US" sz="3200" dirty="0"/>
              <a:t>支障</a:t>
            </a:r>
            <a:r>
              <a:rPr lang="ja-JP" altLang="en-US" sz="3200" dirty="0" smtClean="0"/>
              <a:t>。</a:t>
            </a:r>
            <a:endParaRPr lang="en-US" altLang="ja-JP" sz="3200" dirty="0" smtClean="0"/>
          </a:p>
          <a:p>
            <a:r>
              <a:rPr kumimoji="1" lang="ja-JP" altLang="en-US" sz="3200" dirty="0"/>
              <a:t>家族</a:t>
            </a:r>
            <a:r>
              <a:rPr kumimoji="1" lang="ja-JP" altLang="en-US" sz="3200" dirty="0" smtClean="0"/>
              <a:t>も巻き込まれる。</a:t>
            </a:r>
            <a:endParaRPr kumimoji="1" lang="en-US" altLang="ja-JP" sz="3200" dirty="0" smtClean="0"/>
          </a:p>
          <a:p>
            <a:r>
              <a:rPr lang="ja-JP" altLang="en-US" sz="3200" dirty="0" smtClean="0">
                <a:solidFill>
                  <a:srgbClr val="7030A0"/>
                </a:solidFill>
              </a:rPr>
              <a:t>強迫</a:t>
            </a:r>
            <a:r>
              <a:rPr lang="ja-JP" altLang="en-US" sz="3200" dirty="0">
                <a:solidFill>
                  <a:srgbClr val="7030A0"/>
                </a:solidFill>
              </a:rPr>
              <a:t>症状</a:t>
            </a:r>
            <a:r>
              <a:rPr lang="ja-JP" altLang="en-US" sz="3200" dirty="0" smtClean="0"/>
              <a:t>の</a:t>
            </a:r>
            <a:r>
              <a:rPr lang="ja-JP" altLang="en-US" sz="3200" dirty="0"/>
              <a:t>軽減</a:t>
            </a:r>
            <a:r>
              <a:rPr lang="ja-JP" altLang="en-US" sz="3200" dirty="0" smtClean="0"/>
              <a:t>を。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4128164"/>
            <a:ext cx="4346062" cy="2062103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kumimoji="1" lang="ja-JP" altLang="en-US" sz="3200" dirty="0" smtClean="0"/>
              <a:t>少し、外出できるが、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対人トラブルなどが</a:t>
            </a:r>
            <a:endParaRPr lang="en-US" altLang="ja-JP" sz="3200" dirty="0" smtClean="0"/>
          </a:p>
          <a:p>
            <a:r>
              <a:rPr kumimoji="1" lang="ja-JP" altLang="en-US" sz="3200" dirty="0"/>
              <a:t>起</a:t>
            </a:r>
            <a:r>
              <a:rPr kumimoji="1" lang="ja-JP" altLang="en-US" sz="3200" dirty="0" smtClean="0"/>
              <a:t>きやすい。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焦らずに。</a:t>
            </a:r>
            <a:endParaRPr kumimoji="1" lang="ja-JP" altLang="en-US" sz="32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28650" y="0"/>
            <a:ext cx="7167317" cy="857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ひきこもりの状態はさまざま２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6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ときに、薬物療法も、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1114425"/>
            <a:ext cx="8000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ja-JP" altLang="en-US" sz="3200" dirty="0" smtClean="0">
                <a:latin typeface="+mn-ea"/>
              </a:rPr>
              <a:t>ときに、</a:t>
            </a:r>
            <a:r>
              <a:rPr lang="ja-JP" altLang="en-US" sz="3200" b="1" dirty="0" smtClean="0">
                <a:solidFill>
                  <a:srgbClr val="FF0000"/>
                </a:solidFill>
                <a:latin typeface="+mn-ea"/>
              </a:rPr>
              <a:t>薬物が効果的なこともあります</a:t>
            </a:r>
            <a:r>
              <a:rPr lang="ja-JP" altLang="en-US" sz="3200" dirty="0" smtClean="0">
                <a:latin typeface="+mn-ea"/>
              </a:rPr>
              <a:t>が、あくまでも補助的であり、</a:t>
            </a:r>
            <a:r>
              <a:rPr lang="ja-JP" altLang="en-US" sz="3200" b="1" dirty="0" smtClean="0">
                <a:solidFill>
                  <a:srgbClr val="00B050"/>
                </a:solidFill>
                <a:latin typeface="+mn-ea"/>
              </a:rPr>
              <a:t>環境調整（安心／安全な生活、理解してくれる人の存在）</a:t>
            </a:r>
            <a:r>
              <a:rPr lang="ja-JP" altLang="en-US" sz="3200" dirty="0" smtClean="0">
                <a:latin typeface="+mn-ea"/>
              </a:rPr>
              <a:t>は重要です。</a:t>
            </a:r>
            <a:endParaRPr lang="en-US" altLang="ja-JP" sz="3200" dirty="0" smtClean="0">
              <a:latin typeface="+mn-ea"/>
            </a:endParaRPr>
          </a:p>
          <a:p>
            <a:pPr fontAlgn="ctr"/>
            <a:r>
              <a:rPr lang="ja-JP" altLang="en-US" sz="3200" dirty="0" smtClean="0">
                <a:latin typeface="+mn-ea"/>
              </a:rPr>
              <a:t>　①　</a:t>
            </a:r>
            <a:r>
              <a:rPr lang="ja-JP" altLang="ja-JP" sz="3200" dirty="0">
                <a:solidFill>
                  <a:srgbClr val="000000"/>
                </a:solidFill>
                <a:latin typeface="+mn-ea"/>
              </a:rPr>
              <a:t>著しい対人</a:t>
            </a:r>
            <a:r>
              <a:rPr lang="ja-JP" altLang="ja-JP" sz="3200" dirty="0" smtClean="0">
                <a:solidFill>
                  <a:srgbClr val="000000"/>
                </a:solidFill>
                <a:latin typeface="+mn-ea"/>
              </a:rPr>
              <a:t>恐怖</a:t>
            </a:r>
            <a:endParaRPr lang="en-US" altLang="ja-JP" sz="3200" dirty="0" smtClean="0">
              <a:solidFill>
                <a:srgbClr val="000000"/>
              </a:solidFill>
              <a:latin typeface="+mn-ea"/>
            </a:endParaRPr>
          </a:p>
          <a:p>
            <a:pPr fontAlgn="ctr"/>
            <a:r>
              <a:rPr lang="ja-JP" altLang="en-US" sz="3200" dirty="0" smtClean="0">
                <a:latin typeface="+mn-ea"/>
              </a:rPr>
              <a:t>　　　→抗不安薬など</a:t>
            </a:r>
            <a:endParaRPr lang="ja-JP" altLang="en-US" sz="3200" dirty="0">
              <a:latin typeface="+mn-ea"/>
            </a:endParaRPr>
          </a:p>
          <a:p>
            <a:pPr fontAlgn="ctr"/>
            <a:r>
              <a:rPr lang="ja-JP" altLang="en-US" sz="3200" dirty="0" smtClean="0">
                <a:solidFill>
                  <a:srgbClr val="000000"/>
                </a:solidFill>
                <a:latin typeface="+mn-ea"/>
              </a:rPr>
              <a:t>　②　</a:t>
            </a:r>
            <a:r>
              <a:rPr lang="ja-JP" altLang="ja-JP" sz="3200" dirty="0" smtClean="0">
                <a:solidFill>
                  <a:srgbClr val="000000"/>
                </a:solidFill>
                <a:latin typeface="+mn-ea"/>
              </a:rPr>
              <a:t>イライラ</a:t>
            </a:r>
            <a:r>
              <a:rPr lang="ja-JP" altLang="ja-JP" sz="3200" dirty="0">
                <a:solidFill>
                  <a:srgbClr val="000000"/>
                </a:solidFill>
                <a:latin typeface="+mn-ea"/>
              </a:rPr>
              <a:t>、易</a:t>
            </a:r>
            <a:r>
              <a:rPr lang="ja-JP" altLang="ja-JP" sz="3200" dirty="0" smtClean="0">
                <a:solidFill>
                  <a:srgbClr val="000000"/>
                </a:solidFill>
                <a:latin typeface="+mn-ea"/>
              </a:rPr>
              <a:t>刺激</a:t>
            </a:r>
            <a:r>
              <a:rPr lang="ja-JP" altLang="en-US" sz="3200" dirty="0" smtClean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3200" dirty="0" smtClean="0">
                <a:solidFill>
                  <a:srgbClr val="000000"/>
                </a:solidFill>
                <a:latin typeface="+mn-ea"/>
              </a:rPr>
              <a:t>被害感情</a:t>
            </a:r>
            <a:r>
              <a:rPr lang="ja-JP" altLang="en-US" sz="3200" dirty="0" smtClean="0">
                <a:solidFill>
                  <a:srgbClr val="000000"/>
                </a:solidFill>
                <a:latin typeface="+mn-ea"/>
              </a:rPr>
              <a:t>（攻撃性）</a:t>
            </a:r>
            <a:endParaRPr lang="en-US" altLang="ja-JP" sz="3200" dirty="0" smtClean="0">
              <a:solidFill>
                <a:srgbClr val="000000"/>
              </a:solidFill>
              <a:latin typeface="+mn-ea"/>
            </a:endParaRPr>
          </a:p>
          <a:p>
            <a:pPr fontAlgn="ctr"/>
            <a:r>
              <a:rPr lang="ja-JP" altLang="en-US" sz="3200" dirty="0" smtClean="0">
                <a:latin typeface="+mn-ea"/>
              </a:rPr>
              <a:t>　　　→抗精神病薬など</a:t>
            </a:r>
            <a:endParaRPr lang="ja-JP" altLang="ja-JP" sz="3200" dirty="0" smtClean="0">
              <a:latin typeface="+mn-ea"/>
            </a:endParaRPr>
          </a:p>
          <a:p>
            <a:pPr fontAlgn="ctr"/>
            <a:r>
              <a:rPr lang="ja-JP" altLang="en-US" sz="3200" dirty="0" smtClean="0">
                <a:solidFill>
                  <a:srgbClr val="000000"/>
                </a:solidFill>
                <a:latin typeface="+mn-ea"/>
              </a:rPr>
              <a:t>　③　</a:t>
            </a:r>
            <a:r>
              <a:rPr lang="ja-JP" altLang="ja-JP" sz="3200" dirty="0" smtClean="0">
                <a:solidFill>
                  <a:srgbClr val="000000"/>
                </a:solidFill>
                <a:latin typeface="+mn-ea"/>
              </a:rPr>
              <a:t>強迫症状</a:t>
            </a:r>
            <a:r>
              <a:rPr lang="ja-JP" altLang="en-US" sz="3200" dirty="0" smtClean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3200" dirty="0" smtClean="0">
                <a:solidFill>
                  <a:srgbClr val="000000"/>
                </a:solidFill>
                <a:latin typeface="+mn-ea"/>
              </a:rPr>
              <a:t>強いこだわり</a:t>
            </a:r>
            <a:endParaRPr lang="en-US" altLang="ja-JP" sz="3200" dirty="0" smtClean="0">
              <a:solidFill>
                <a:srgbClr val="000000"/>
              </a:solidFill>
              <a:latin typeface="+mn-ea"/>
            </a:endParaRPr>
          </a:p>
          <a:p>
            <a:pPr fontAlgn="ctr"/>
            <a:r>
              <a:rPr lang="ja-JP" altLang="en-US" sz="3200" dirty="0" smtClean="0">
                <a:latin typeface="+mn-ea"/>
              </a:rPr>
              <a:t>　　　→抗うつ薬、</a:t>
            </a:r>
            <a:r>
              <a:rPr lang="en-US" altLang="ja-JP" sz="3200" dirty="0" smtClean="0">
                <a:latin typeface="+mn-ea"/>
              </a:rPr>
              <a:t>SSRI</a:t>
            </a:r>
            <a:r>
              <a:rPr lang="ja-JP" altLang="en-US" sz="3200" dirty="0" smtClean="0">
                <a:latin typeface="+mn-ea"/>
              </a:rPr>
              <a:t>など</a:t>
            </a:r>
            <a:endParaRPr lang="en-US" altLang="ja-JP" sz="3200" dirty="0" smtClean="0">
              <a:latin typeface="+mn-ea"/>
            </a:endParaRPr>
          </a:p>
          <a:p>
            <a:pPr fontAlgn="ctr"/>
            <a:r>
              <a:rPr lang="ja-JP" altLang="en-US" sz="3200" dirty="0" smtClean="0">
                <a:latin typeface="+mn-ea"/>
              </a:rPr>
              <a:t>　</a:t>
            </a:r>
            <a:r>
              <a:rPr lang="ja-JP" altLang="en-US" sz="3200" b="1" dirty="0" smtClean="0">
                <a:solidFill>
                  <a:srgbClr val="FF0000"/>
                </a:solidFill>
                <a:latin typeface="+mn-ea"/>
              </a:rPr>
              <a:t>本人の意思を大切</a:t>
            </a:r>
            <a:r>
              <a:rPr lang="ja-JP" altLang="en-US" sz="3200" dirty="0" smtClean="0">
                <a:latin typeface="+mn-ea"/>
              </a:rPr>
              <a:t>にし、</a:t>
            </a:r>
            <a:r>
              <a:rPr lang="ja-JP" altLang="en-US" sz="3200" b="1" dirty="0" smtClean="0">
                <a:solidFill>
                  <a:srgbClr val="FF0000"/>
                </a:solidFill>
                <a:latin typeface="+mn-ea"/>
              </a:rPr>
              <a:t>服薬だけに頼りすぎない</a:t>
            </a:r>
            <a:r>
              <a:rPr lang="ja-JP" altLang="en-US" sz="3200" dirty="0" smtClean="0">
                <a:latin typeface="+mn-ea"/>
              </a:rPr>
              <a:t>ようにすることは言うまでもありません。</a:t>
            </a:r>
            <a:endParaRPr lang="ja-JP" altLang="ja-JP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81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274379" cy="857839"/>
          </a:xfrm>
        </p:spPr>
        <p:txBody>
          <a:bodyPr>
            <a:normAutofit fontScale="90000"/>
          </a:bodyPr>
          <a:lstStyle/>
          <a:p>
            <a:r>
              <a:rPr lang="ja-JP" altLang="en-US" sz="4400" dirty="0" smtClean="0"/>
              <a:t>発達障害の人への関わりとして、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85850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発達障害を有する人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発達障害</a:t>
            </a:r>
            <a:r>
              <a:rPr lang="ja-JP" altLang="en-US" sz="4000" dirty="0" smtClean="0">
                <a:latin typeface="+mn-ea"/>
              </a:rPr>
              <a:t>の</a:t>
            </a:r>
            <a:r>
              <a:rPr lang="ja-JP" altLang="en-US" sz="4000" dirty="0">
                <a:latin typeface="+mn-ea"/>
              </a:rPr>
              <a:t>傾向</a:t>
            </a:r>
            <a:r>
              <a:rPr lang="ja-JP" altLang="en-US" sz="4000" dirty="0" smtClean="0">
                <a:latin typeface="+mn-ea"/>
              </a:rPr>
              <a:t>のある</a:t>
            </a:r>
            <a:r>
              <a:rPr lang="ja-JP" altLang="en-US" sz="4000" dirty="0">
                <a:latin typeface="+mn-ea"/>
              </a:rPr>
              <a:t>人</a:t>
            </a:r>
            <a:r>
              <a:rPr lang="ja-JP" altLang="en-US" sz="4000" dirty="0" smtClean="0">
                <a:latin typeface="+mn-ea"/>
              </a:rPr>
              <a:t>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対人不安、対人緊張が高く、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自分</a:t>
            </a:r>
            <a:r>
              <a:rPr lang="ja-JP" altLang="en-US" sz="4000" dirty="0" smtClean="0">
                <a:latin typeface="+mn-ea"/>
              </a:rPr>
              <a:t>の</a:t>
            </a:r>
            <a:r>
              <a:rPr lang="ja-JP" altLang="en-US" sz="4000" dirty="0">
                <a:latin typeface="+mn-ea"/>
              </a:rPr>
              <a:t>家</a:t>
            </a:r>
            <a:r>
              <a:rPr lang="ja-JP" altLang="en-US" sz="4000" dirty="0" smtClean="0">
                <a:latin typeface="+mn-ea"/>
              </a:rPr>
              <a:t>や</a:t>
            </a:r>
            <a:r>
              <a:rPr lang="ja-JP" altLang="en-US" sz="4000" dirty="0">
                <a:latin typeface="+mn-ea"/>
              </a:rPr>
              <a:t>部屋に</a:t>
            </a:r>
            <a:r>
              <a:rPr lang="ja-JP" altLang="en-US" sz="4000" dirty="0" smtClean="0">
                <a:latin typeface="+mn-ea"/>
              </a:rPr>
              <a:t>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第</a:t>
            </a:r>
            <a:r>
              <a:rPr lang="ja-JP" altLang="en-US" sz="4000" dirty="0">
                <a:latin typeface="+mn-ea"/>
              </a:rPr>
              <a:t>３</a:t>
            </a:r>
            <a:r>
              <a:rPr lang="ja-JP" altLang="en-US" sz="4000" dirty="0" smtClean="0">
                <a:latin typeface="+mn-ea"/>
              </a:rPr>
              <a:t>者（時に家族）が入ることに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強い</a:t>
            </a:r>
            <a:r>
              <a:rPr lang="ja-JP" altLang="en-US" sz="4000" dirty="0">
                <a:latin typeface="+mn-ea"/>
              </a:rPr>
              <a:t>不安</a:t>
            </a:r>
            <a:r>
              <a:rPr lang="ja-JP" altLang="en-US" sz="4000" dirty="0" smtClean="0">
                <a:latin typeface="+mn-ea"/>
              </a:rPr>
              <a:t>や</a:t>
            </a:r>
            <a:r>
              <a:rPr lang="ja-JP" altLang="en-US" sz="4000" dirty="0">
                <a:latin typeface="+mn-ea"/>
              </a:rPr>
              <a:t>拒否</a:t>
            </a:r>
            <a:r>
              <a:rPr lang="ja-JP" altLang="en-US" sz="4000" dirty="0" smtClean="0">
                <a:latin typeface="+mn-ea"/>
              </a:rPr>
              <a:t>を感じます。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逆効果になることがあるので、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注意が必要です。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08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274379" cy="857839"/>
          </a:xfrm>
        </p:spPr>
        <p:txBody>
          <a:bodyPr>
            <a:normAutofit/>
          </a:bodyPr>
          <a:lstStyle/>
          <a:p>
            <a:r>
              <a:rPr lang="ja-JP" altLang="en-US" sz="4400" dirty="0" smtClean="0"/>
              <a:t>ひきこもりの状態の軽減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5344" y="1009650"/>
            <a:ext cx="75263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対人恐怖が軽減してくると、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少</a:t>
            </a:r>
            <a:r>
              <a:rPr lang="ja-JP" altLang="en-US" sz="4000" dirty="0" smtClean="0">
                <a:latin typeface="+mn-ea"/>
              </a:rPr>
              <a:t>しずつ、ひきこもりの状態が、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軽減してきますが、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これらの症状が、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治まったわけではありません。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日常生活を送るにあたっても、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本人</a:t>
            </a:r>
            <a:r>
              <a:rPr lang="ja-JP" altLang="en-US" sz="4000" dirty="0">
                <a:latin typeface="+mn-ea"/>
              </a:rPr>
              <a:t>の意見を尊重した</a:t>
            </a:r>
            <a:endParaRPr lang="en-US" altLang="ja-JP" sz="4000" dirty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本人</a:t>
            </a:r>
            <a:r>
              <a:rPr lang="ja-JP" altLang="en-US" sz="4000" dirty="0">
                <a:latin typeface="+mn-ea"/>
              </a:rPr>
              <a:t>の症状に配慮</a:t>
            </a:r>
            <a:r>
              <a:rPr lang="ja-JP" altLang="en-US" sz="4000" dirty="0" smtClean="0">
                <a:latin typeface="+mn-ea"/>
              </a:rPr>
              <a:t>した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支援が必要です。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79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ひきこもりの回復には、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1361990"/>
            <a:ext cx="8286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それぞれ、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ひきこもりに至った状況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生活</a:t>
            </a:r>
            <a:r>
              <a:rPr lang="ja-JP" altLang="en-US" sz="4000" dirty="0" smtClean="0">
                <a:latin typeface="+mn-ea"/>
              </a:rPr>
              <a:t>の</a:t>
            </a:r>
            <a:r>
              <a:rPr lang="ja-JP" altLang="en-US" sz="4000" dirty="0">
                <a:latin typeface="+mn-ea"/>
              </a:rPr>
              <a:t>背景</a:t>
            </a:r>
            <a:r>
              <a:rPr lang="ja-JP" altLang="en-US" sz="4000" dirty="0" smtClean="0">
                <a:latin typeface="+mn-ea"/>
              </a:rPr>
              <a:t>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さまざまです。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まずは、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相談</a:t>
            </a:r>
            <a:r>
              <a:rPr lang="ja-JP" altLang="en-US" sz="4000" dirty="0" smtClean="0">
                <a:latin typeface="+mn-ea"/>
              </a:rPr>
              <a:t>から、始めていきましょう。</a:t>
            </a:r>
            <a:endParaRPr lang="en-US" altLang="ja-JP" sz="4000" dirty="0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25" y="2483227"/>
            <a:ext cx="1863237" cy="21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8400" y="3718560"/>
            <a:ext cx="6705600" cy="1254079"/>
          </a:xfrm>
        </p:spPr>
        <p:txBody>
          <a:bodyPr/>
          <a:lstStyle/>
          <a:p>
            <a:r>
              <a:rPr lang="ja-JP" altLang="en-US" dirty="0"/>
              <a:t>保健所におけるひきこもり</a:t>
            </a:r>
            <a:r>
              <a:rPr lang="ja-JP" altLang="en-US" dirty="0" smtClean="0"/>
              <a:t>相談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err="1" smtClean="0"/>
              <a:t>へ</a:t>
            </a:r>
            <a:r>
              <a:rPr lang="ja-JP" altLang="en-US" dirty="0" err="1"/>
              <a:t>の</a:t>
            </a:r>
            <a:r>
              <a:rPr lang="ja-JP" altLang="en-US" dirty="0"/>
              <a:t>対応と</a:t>
            </a:r>
            <a:r>
              <a:rPr lang="ja-JP" altLang="en-US" dirty="0" smtClean="0"/>
              <a:t>支援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38480"/>
            <a:ext cx="2184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 smtClean="0">
                <a:latin typeface="+mj-ea"/>
                <a:ea typeface="+mj-ea"/>
              </a:rPr>
              <a:t>Vol.</a:t>
            </a:r>
            <a:r>
              <a:rPr lang="ja-JP" altLang="en-US" sz="4000" dirty="0">
                <a:latin typeface="+mj-ea"/>
                <a:ea typeface="+mj-ea"/>
              </a:rPr>
              <a:t>２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80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ひきこもりの相談は、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5070" y="1290870"/>
            <a:ext cx="8286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保健所</a:t>
            </a:r>
            <a:r>
              <a:rPr lang="ja-JP" altLang="en-US" sz="4000" dirty="0" smtClean="0">
                <a:latin typeface="+mn-ea"/>
              </a:rPr>
              <a:t>だけではなく、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精神保健福祉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センター</a:t>
            </a:r>
            <a:r>
              <a:rPr lang="ja-JP" altLang="en-US" sz="4000" dirty="0" smtClean="0">
                <a:latin typeface="+mn-ea"/>
              </a:rPr>
              <a:t>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市町村</a:t>
            </a:r>
            <a:r>
              <a:rPr lang="ja-JP" altLang="en-US" sz="4000" dirty="0" smtClean="0">
                <a:latin typeface="+mn-ea"/>
              </a:rPr>
              <a:t>や、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ひきこもり地域支援センター</a:t>
            </a:r>
            <a:r>
              <a:rPr lang="ja-JP" altLang="en-US" sz="4000" dirty="0" smtClean="0">
                <a:latin typeface="+mn-ea"/>
              </a:rPr>
              <a:t>や、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パーソナルサポートセンターなど、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多</a:t>
            </a:r>
            <a:r>
              <a:rPr lang="ja-JP" altLang="en-US" sz="4000" dirty="0" smtClean="0">
                <a:latin typeface="+mn-ea"/>
              </a:rPr>
              <a:t>くの</a:t>
            </a:r>
            <a:r>
              <a:rPr lang="ja-JP" altLang="en-US" sz="4000" dirty="0">
                <a:latin typeface="+mn-ea"/>
              </a:rPr>
              <a:t>機関</a:t>
            </a:r>
            <a:r>
              <a:rPr lang="ja-JP" altLang="en-US" sz="4000" dirty="0" smtClean="0">
                <a:latin typeface="+mn-ea"/>
              </a:rPr>
              <a:t>が</a:t>
            </a:r>
            <a:r>
              <a:rPr lang="ja-JP" altLang="en-US" sz="4000" dirty="0">
                <a:latin typeface="+mn-ea"/>
              </a:rPr>
              <a:t>関</a:t>
            </a:r>
            <a:r>
              <a:rPr lang="ja-JP" altLang="en-US" sz="4000" dirty="0" smtClean="0">
                <a:latin typeface="+mn-ea"/>
              </a:rPr>
              <a:t>わっています。</a:t>
            </a:r>
            <a:endParaRPr lang="en-US" altLang="ja-JP" sz="4000" dirty="0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13" y="1377348"/>
            <a:ext cx="2252407" cy="14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2943225" y="1152525"/>
            <a:ext cx="3257550" cy="3276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400" dirty="0" smtClean="0"/>
              <a:t>ところが、２</a:t>
            </a:r>
            <a:r>
              <a:rPr kumimoji="1" lang="ja-JP" altLang="en-US" sz="4400" dirty="0" smtClean="0"/>
              <a:t>０年程前から、</a:t>
            </a:r>
            <a:endParaRPr kumimoji="1" lang="ja-JP" altLang="en-US" sz="4400" dirty="0"/>
          </a:p>
        </p:txBody>
      </p:sp>
      <p:sp>
        <p:nvSpPr>
          <p:cNvPr id="5" name="円/楕円 4"/>
          <p:cNvSpPr/>
          <p:nvPr/>
        </p:nvSpPr>
        <p:spPr>
          <a:xfrm>
            <a:off x="2943225" y="3152775"/>
            <a:ext cx="3257550" cy="32766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0563" y="1152525"/>
            <a:ext cx="77628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統合失調症等の精神疾患でない、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ひきこもりの</a:t>
            </a:r>
            <a:r>
              <a:rPr lang="ja-JP" altLang="en-US" sz="4000" dirty="0">
                <a:latin typeface="+mn-ea"/>
              </a:rPr>
              <a:t>人</a:t>
            </a:r>
            <a:r>
              <a:rPr lang="ja-JP" altLang="en-US" sz="4000" dirty="0" smtClean="0">
                <a:latin typeface="+mn-ea"/>
              </a:rPr>
              <a:t>が増えてきました。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　　当時、精神</a:t>
            </a:r>
            <a:r>
              <a:rPr lang="ja-JP" altLang="en-US" sz="4000" dirty="0">
                <a:latin typeface="+mn-ea"/>
              </a:rPr>
              <a:t>疾患</a:t>
            </a:r>
            <a:r>
              <a:rPr lang="ja-JP" altLang="en-US" sz="4000" dirty="0" smtClean="0">
                <a:latin typeface="+mn-ea"/>
              </a:rPr>
              <a:t>でない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　　　ひきこもりの人を、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「社会的ひきこもり」</a:t>
            </a:r>
            <a:r>
              <a:rPr lang="ja-JP" altLang="en-US" sz="4000" dirty="0" smtClean="0">
                <a:latin typeface="+mn-ea"/>
              </a:rPr>
              <a:t>と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　　　よんでいました。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2400" dirty="0" smtClean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※</a:t>
            </a:r>
            <a:r>
              <a:rPr lang="ja-JP" altLang="en-US" sz="2400" dirty="0" smtClean="0">
                <a:latin typeface="+mn-ea"/>
              </a:rPr>
              <a:t>一般に、「ひきこもり」といえば、多くの場合、この「社会的ひきこもり」のことを指します。</a:t>
            </a:r>
            <a:endParaRPr lang="en-US" altLang="ja-JP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6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一般就労の相談であれば、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5070" y="1331510"/>
            <a:ext cx="8286750" cy="4866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4400" dirty="0" smtClean="0">
                <a:latin typeface="+mn-ea"/>
              </a:rPr>
              <a:t>若者サポートステーションや、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dirty="0" smtClean="0">
                <a:latin typeface="+mn-ea"/>
              </a:rPr>
              <a:t>ヤングハローワーク、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dirty="0" smtClean="0">
                <a:latin typeface="+mn-ea"/>
              </a:rPr>
              <a:t>ハローワークなどもあります。</a:t>
            </a:r>
            <a:endParaRPr lang="en-US" altLang="ja-JP" sz="4400" dirty="0" smtClean="0">
              <a:latin typeface="+mn-ea"/>
            </a:endParaRPr>
          </a:p>
          <a:p>
            <a:endParaRPr lang="en-US" altLang="ja-JP" sz="4400" dirty="0">
              <a:latin typeface="+mn-ea"/>
            </a:endParaRPr>
          </a:p>
          <a:p>
            <a:r>
              <a:rPr lang="ja-JP" altLang="en-US" sz="4400" dirty="0" smtClean="0">
                <a:latin typeface="+mn-ea"/>
              </a:rPr>
              <a:t>この他にも、</a:t>
            </a:r>
            <a:r>
              <a:rPr lang="ja-JP" altLang="en-US" sz="4400" dirty="0">
                <a:latin typeface="+mn-ea"/>
              </a:rPr>
              <a:t>地域</a:t>
            </a:r>
            <a:r>
              <a:rPr lang="ja-JP" altLang="en-US" sz="4400" dirty="0" smtClean="0">
                <a:latin typeface="+mn-ea"/>
              </a:rPr>
              <a:t>には、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dirty="0">
                <a:latin typeface="+mn-ea"/>
              </a:rPr>
              <a:t>　就労</a:t>
            </a:r>
            <a:r>
              <a:rPr lang="ja-JP" altLang="en-US" sz="4400" dirty="0" smtClean="0">
                <a:latin typeface="+mn-ea"/>
              </a:rPr>
              <a:t>を</a:t>
            </a:r>
            <a:r>
              <a:rPr lang="ja-JP" altLang="en-US" sz="4400" dirty="0">
                <a:latin typeface="+mn-ea"/>
              </a:rPr>
              <a:t>支援</a:t>
            </a:r>
            <a:r>
              <a:rPr lang="ja-JP" altLang="en-US" sz="4400" dirty="0" smtClean="0">
                <a:latin typeface="+mn-ea"/>
              </a:rPr>
              <a:t>するための</a:t>
            </a:r>
            <a:endParaRPr lang="en-US" altLang="ja-JP" sz="4400" dirty="0" smtClean="0">
              <a:latin typeface="+mn-ea"/>
            </a:endParaRPr>
          </a:p>
          <a:p>
            <a:r>
              <a:rPr lang="ja-JP" altLang="en-US" sz="4400" dirty="0">
                <a:latin typeface="+mn-ea"/>
              </a:rPr>
              <a:t>　</a:t>
            </a:r>
            <a:r>
              <a:rPr lang="ja-JP" altLang="en-US" sz="4400" dirty="0" smtClean="0">
                <a:latin typeface="+mn-ea"/>
              </a:rPr>
              <a:t>様々な制度や機関があります。</a:t>
            </a:r>
            <a:endParaRPr lang="en-US" altLang="ja-JP" sz="4400" dirty="0" smtClean="0">
              <a:latin typeface="+mn-ea"/>
            </a:endParaRPr>
          </a:p>
          <a:p>
            <a:endParaRPr lang="en-US" altLang="ja-JP" sz="4400" dirty="0">
              <a:latin typeface="+mn-ea"/>
            </a:endParaRPr>
          </a:p>
          <a:p>
            <a:endParaRPr lang="en-US" altLang="ja-JP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20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この他にも、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5070" y="1290870"/>
            <a:ext cx="8286750" cy="4866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4000" dirty="0" smtClean="0">
                <a:latin typeface="+mn-ea"/>
              </a:rPr>
              <a:t>また、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福祉制度（障害者制度）</a:t>
            </a:r>
            <a:endParaRPr lang="en-US" altLang="ja-JP" sz="4000" b="1" dirty="0" smtClean="0">
              <a:solidFill>
                <a:srgbClr val="00B050"/>
              </a:solidFill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の</a:t>
            </a:r>
            <a:r>
              <a:rPr lang="ja-JP" altLang="en-US" sz="4000" dirty="0">
                <a:latin typeface="+mn-ea"/>
              </a:rPr>
              <a:t>利用</a:t>
            </a:r>
            <a:r>
              <a:rPr lang="ja-JP" altLang="en-US" sz="4000" dirty="0" smtClean="0">
                <a:latin typeface="+mn-ea"/>
              </a:rPr>
              <a:t>を検討して、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福祉サービス事業所の利用や、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ホームペルパーの利用を、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している人もいます。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ただ、この</a:t>
            </a:r>
            <a:r>
              <a:rPr lang="ja-JP" altLang="en-US" sz="4000" dirty="0">
                <a:latin typeface="+mn-ea"/>
              </a:rPr>
              <a:t>場合</a:t>
            </a:r>
            <a:r>
              <a:rPr lang="ja-JP" altLang="en-US" sz="4000" dirty="0" smtClean="0">
                <a:latin typeface="+mn-ea"/>
              </a:rPr>
              <a:t>は、本人の意思を、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きちんと確認することが必要です。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7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この他にも、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8535" y="1290870"/>
            <a:ext cx="8006930" cy="5079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4000" dirty="0" smtClean="0">
                <a:latin typeface="+mn-ea"/>
              </a:rPr>
              <a:t>地域の中に、どのような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社会資源</a:t>
            </a:r>
            <a:endParaRPr lang="en-US" altLang="ja-JP" sz="4000" b="1" dirty="0" smtClean="0">
              <a:solidFill>
                <a:srgbClr val="00B050"/>
              </a:solidFill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があるのかを知っておきましょう。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当事者</a:t>
            </a:r>
            <a:r>
              <a:rPr lang="ja-JP" altLang="en-US" sz="4000" dirty="0" smtClean="0">
                <a:latin typeface="+mn-ea"/>
              </a:rPr>
              <a:t>の集まり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ひきこもりの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家族</a:t>
            </a:r>
            <a:r>
              <a:rPr lang="ja-JP" altLang="en-US" sz="4000" dirty="0" smtClean="0">
                <a:latin typeface="+mn-ea"/>
              </a:rPr>
              <a:t>の会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ひきこもり当事者や家族を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支援</a:t>
            </a:r>
            <a:r>
              <a:rPr lang="ja-JP" altLang="en-US" sz="4000" dirty="0" smtClean="0">
                <a:latin typeface="+mn-ea"/>
              </a:rPr>
              <a:t>する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ＮＰＯなどの団体。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ボランティア団体</a:t>
            </a:r>
            <a:r>
              <a:rPr lang="ja-JP" altLang="en-US" sz="4000" dirty="0" smtClean="0">
                <a:latin typeface="+mn-ea"/>
              </a:rPr>
              <a:t>など。</a:t>
            </a:r>
            <a:endParaRPr lang="en-US" altLang="ja-JP" sz="40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07" y="5333999"/>
            <a:ext cx="1875719" cy="130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保健所の相談には、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5070" y="1290870"/>
            <a:ext cx="8286750" cy="5167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4000" dirty="0" smtClean="0">
                <a:latin typeface="+mn-ea"/>
              </a:rPr>
              <a:t>これらの相談の中でも、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保健所に来る相談は、より困難な、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医療</a:t>
            </a:r>
            <a:r>
              <a:rPr lang="ja-JP" altLang="en-US" sz="4000" dirty="0" smtClean="0">
                <a:latin typeface="+mn-ea"/>
              </a:rPr>
              <a:t>的な要素の強いもの、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診断が分からないもの、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発達障害等</a:t>
            </a:r>
            <a:r>
              <a:rPr lang="ja-JP" altLang="en-US" sz="4000" dirty="0" smtClean="0">
                <a:latin typeface="+mn-ea"/>
              </a:rPr>
              <a:t>が背景にあるもの、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事例性</a:t>
            </a:r>
            <a:r>
              <a:rPr lang="ja-JP" altLang="en-US" sz="4000" dirty="0" smtClean="0">
                <a:latin typeface="+mn-ea"/>
              </a:rPr>
              <a:t>の要素の強いもの、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（暴力や近隣トラブルなど）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長期化</a:t>
            </a:r>
            <a:r>
              <a:rPr lang="ja-JP" altLang="en-US" sz="4000" dirty="0" smtClean="0">
                <a:latin typeface="+mn-ea"/>
              </a:rPr>
              <a:t>したものがあります。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88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タイトル 15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7304087" cy="90805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</a:rPr>
              <a:t>さて、相談にこられましたが・・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8310" y="1285056"/>
            <a:ext cx="765786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solidFill>
                  <a:srgbClr val="00B0F0"/>
                </a:solidFill>
                <a:latin typeface="+mn-ea"/>
              </a:rPr>
              <a:t>まずは、インテークをします。</a:t>
            </a:r>
            <a:endParaRPr lang="en-US" altLang="ja-JP" sz="4000" b="1" dirty="0" smtClean="0">
              <a:solidFill>
                <a:srgbClr val="00B0F0"/>
              </a:solidFill>
              <a:latin typeface="+mn-ea"/>
            </a:endParaRPr>
          </a:p>
          <a:p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相談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の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目的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は何？</a:t>
            </a:r>
            <a:endParaRPr lang="ja-JP" altLang="ja-JP" sz="4000" dirty="0">
              <a:latin typeface="+mn-ea"/>
            </a:endParaRPr>
          </a:p>
          <a:p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来談者と本人の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関係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は？</a:t>
            </a:r>
            <a:endParaRPr lang="ja-JP" altLang="ja-JP" sz="4000" dirty="0">
              <a:latin typeface="+mn-ea"/>
            </a:endParaRPr>
          </a:p>
          <a:p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来談者が、今、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望んでいること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は？</a:t>
            </a:r>
            <a:endParaRPr lang="ja-JP" altLang="ja-JP" sz="4000" dirty="0">
              <a:latin typeface="+mn-ea"/>
            </a:endParaRPr>
          </a:p>
          <a:p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それを望んでいるのは、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誰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？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　本人？家族？支援者？</a:t>
            </a:r>
            <a:endParaRPr lang="ja-JP" altLang="ja-JP" sz="4000" dirty="0">
              <a:latin typeface="+mn-ea"/>
            </a:endParaRPr>
          </a:p>
          <a:p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本人、家族、支援者で、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望みが違うこともあります。</a:t>
            </a:r>
            <a:endParaRPr lang="ja-JP" altLang="ja-JP" sz="40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16" y="4734560"/>
            <a:ext cx="1531823" cy="14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タイトル 15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7088187" cy="90805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</a:rPr>
              <a:t>相談の多くは、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8470" y="1132655"/>
            <a:ext cx="8155960" cy="494562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最初から、本人が来ることは珍しく、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+mn-ea"/>
              </a:rPr>
              <a:t>多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くの</a:t>
            </a:r>
            <a:r>
              <a:rPr lang="ja-JP" altLang="en-US" sz="4000" dirty="0">
                <a:solidFill>
                  <a:srgbClr val="000000"/>
                </a:solidFill>
                <a:latin typeface="+mn-ea"/>
              </a:rPr>
              <a:t>場合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は、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家族（とくに、母親）の相談から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始まることも少なくありません。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まずは、じっくりと、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話を聞かせてもらいましょう。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endParaRPr lang="ja-JP" altLang="ja-JP" sz="40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4665849"/>
            <a:ext cx="1400190" cy="18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タイトル 15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7088187" cy="90805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</a:rPr>
              <a:t>相談の多くは、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188" y="1254575"/>
            <a:ext cx="8155960" cy="494562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多くの家族は、いつかは、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外に出て欲しい、</a:t>
            </a:r>
            <a:endParaRPr lang="en-US" altLang="ja-JP" sz="4000" b="1" dirty="0" smtClean="0">
              <a:solidFill>
                <a:srgbClr val="00B050"/>
              </a:solidFill>
              <a:latin typeface="+mn-ea"/>
            </a:endParaRPr>
          </a:p>
          <a:p>
            <a:r>
              <a:rPr lang="ja-JP" altLang="en-US" sz="4000" b="1" dirty="0">
                <a:solidFill>
                  <a:srgbClr val="00B050"/>
                </a:solidFill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仕事をして欲しい、</a:t>
            </a:r>
            <a:endParaRPr lang="en-US" altLang="ja-JP" sz="4000" b="1" dirty="0" smtClean="0">
              <a:solidFill>
                <a:srgbClr val="00B050"/>
              </a:solidFill>
              <a:latin typeface="+mn-ea"/>
            </a:endParaRPr>
          </a:p>
          <a:p>
            <a:r>
              <a:rPr lang="ja-JP" altLang="en-US" sz="4000" b="1" dirty="0">
                <a:solidFill>
                  <a:srgbClr val="00B050"/>
                </a:solidFill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自立して欲しい。</a:t>
            </a:r>
            <a:endParaRPr lang="en-US" altLang="ja-JP" sz="4000" b="1" dirty="0" smtClean="0">
              <a:solidFill>
                <a:srgbClr val="00B050"/>
              </a:solidFill>
              <a:latin typeface="+mn-ea"/>
            </a:endParaRPr>
          </a:p>
          <a:p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と、思っていますが、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+mn-ea"/>
              </a:rPr>
              <a:t>当面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の相談の目的は、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必ずしも、そうとは限りません。</a:t>
            </a:r>
            <a:endParaRPr lang="ja-JP" altLang="ja-JP" sz="40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40" y="2296159"/>
            <a:ext cx="1662047" cy="20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5"/>
          <p:cNvSpPr txBox="1">
            <a:spLocks/>
          </p:cNvSpPr>
          <p:nvPr/>
        </p:nvSpPr>
        <p:spPr>
          <a:xfrm>
            <a:off x="611188" y="-12064"/>
            <a:ext cx="8207692" cy="90805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家族</a:t>
            </a:r>
            <a:r>
              <a:rPr lang="ja-JP" altLang="en-US" sz="4400" dirty="0">
                <a:latin typeface="+mj-ea"/>
                <a:ea typeface="+mj-ea"/>
                <a:cs typeface="+mj-cs"/>
              </a:rPr>
              <a:t>の</a:t>
            </a:r>
            <a:r>
              <a:rPr lang="ja-JP" altLang="en-US" sz="4400" dirty="0" smtClean="0">
                <a:latin typeface="+mj-ea"/>
                <a:ea typeface="+mj-ea"/>
                <a:cs typeface="+mj-cs"/>
              </a:rPr>
              <a:t>思いを聞きましょう　１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188" y="1204131"/>
            <a:ext cx="8016938" cy="50783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本人には、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外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に出て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欲しい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、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pPr fontAlgn="ctr"/>
            <a:r>
              <a:rPr lang="ja-JP" altLang="en-US" sz="4000" b="1" dirty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行き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場所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は無い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か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pPr fontAlgn="ctr"/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仕事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をして欲しい。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pPr fontAlgn="ctr"/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本人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が、</a:t>
            </a:r>
            <a:r>
              <a:rPr lang="ja-JP" altLang="ja-JP" sz="4000" dirty="0" smtClean="0">
                <a:solidFill>
                  <a:srgbClr val="00B050"/>
                </a:solidFill>
                <a:latin typeface="+mn-ea"/>
              </a:rPr>
              <a:t>病気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でない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か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精神科に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pPr fontAlgn="ctr"/>
            <a:r>
              <a:rPr lang="ja-JP" altLang="en-US" sz="4000" dirty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急いで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連れて行った方がよい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か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ja-JP" altLang="ja-JP" sz="4000" dirty="0">
              <a:latin typeface="+mn-ea"/>
            </a:endParaRPr>
          </a:p>
          <a:p>
            <a:pPr fontAlgn="ctr"/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夜中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に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大きな声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を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出す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en-US" sz="4000" dirty="0" smtClean="0">
                <a:solidFill>
                  <a:srgbClr val="00B050"/>
                </a:solidFill>
                <a:latin typeface="+mn-ea"/>
              </a:rPr>
              <a:t>独語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がある。</a:t>
            </a:r>
            <a:endParaRPr lang="ja-JP" altLang="ja-JP" sz="4000" dirty="0">
              <a:latin typeface="+mn-ea"/>
            </a:endParaRPr>
          </a:p>
          <a:p>
            <a:pPr fontAlgn="ctr"/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家族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に暴力や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暴言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が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ある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、</a:t>
            </a:r>
            <a:endParaRPr lang="ja-JP" altLang="ja-JP" sz="4000" dirty="0">
              <a:latin typeface="+mn-ea"/>
            </a:endParaRPr>
          </a:p>
          <a:p>
            <a:pPr fontAlgn="ctr"/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こだわり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が強くて、家族を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巻き込む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ja-JP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59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188" y="1118123"/>
            <a:ext cx="7916124" cy="51607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ja-JP" altLang="en-US" sz="4000" dirty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経済的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に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苦しい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将来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が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心配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pPr fontAlgn="t"/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他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の兄弟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と仲が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悪い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ja-JP" altLang="ja-JP" sz="4000" dirty="0">
              <a:latin typeface="+mn-ea"/>
            </a:endParaRPr>
          </a:p>
          <a:p>
            <a:pPr fontAlgn="t"/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夫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（妻）が協力して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くれない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pPr fontAlgn="t"/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家族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として、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話を聞いて欲しい。</a:t>
            </a:r>
            <a:endParaRPr lang="en-US" altLang="ja-JP" sz="4000" b="1" dirty="0" smtClean="0">
              <a:solidFill>
                <a:srgbClr val="00B050"/>
              </a:solidFill>
              <a:latin typeface="+mn-ea"/>
            </a:endParaRPr>
          </a:p>
          <a:p>
            <a:pPr fontAlgn="t"/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今のままでよいの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に、</a:t>
            </a:r>
            <a:endParaRPr lang="ja-JP" altLang="ja-JP" sz="4000" dirty="0">
              <a:latin typeface="+mn-ea"/>
            </a:endParaRPr>
          </a:p>
          <a:p>
            <a:pPr fontAlgn="t"/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　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周囲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が納得してくれない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pPr fontAlgn="t"/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穏やか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に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暮らしたい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ja-JP" altLang="ja-JP" sz="4000" dirty="0">
              <a:latin typeface="+mn-ea"/>
            </a:endParaRPr>
          </a:p>
          <a:p>
            <a:pPr fontAlgn="t"/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ja-JP" sz="4000" b="1" dirty="0" smtClean="0">
                <a:solidFill>
                  <a:srgbClr val="FF0000"/>
                </a:solidFill>
                <a:latin typeface="+mn-ea"/>
              </a:rPr>
              <a:t>どうして</a:t>
            </a:r>
            <a:r>
              <a:rPr lang="ja-JP" altLang="ja-JP" sz="4000" b="1" dirty="0">
                <a:solidFill>
                  <a:srgbClr val="FF0000"/>
                </a:solidFill>
                <a:latin typeface="+mn-ea"/>
              </a:rPr>
              <a:t>良いのか</a:t>
            </a:r>
            <a:r>
              <a:rPr lang="ja-JP" altLang="ja-JP" sz="4000" b="1" dirty="0" smtClean="0">
                <a:solidFill>
                  <a:srgbClr val="FF0000"/>
                </a:solidFill>
                <a:latin typeface="+mn-ea"/>
              </a:rPr>
              <a:t>分からない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ja-JP" altLang="ja-JP" sz="4000" dirty="0">
              <a:latin typeface="+mn-ea"/>
            </a:endParaRPr>
          </a:p>
        </p:txBody>
      </p:sp>
      <p:sp>
        <p:nvSpPr>
          <p:cNvPr id="10" name="タイトル 15"/>
          <p:cNvSpPr txBox="1">
            <a:spLocks/>
          </p:cNvSpPr>
          <p:nvPr/>
        </p:nvSpPr>
        <p:spPr>
          <a:xfrm>
            <a:off x="611188" y="-12064"/>
            <a:ext cx="8207692" cy="90805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家族</a:t>
            </a:r>
            <a:r>
              <a:rPr lang="ja-JP" altLang="en-US" sz="4400" dirty="0">
                <a:latin typeface="+mj-ea"/>
                <a:ea typeface="+mj-ea"/>
                <a:cs typeface="+mj-cs"/>
              </a:rPr>
              <a:t>の</a:t>
            </a:r>
            <a:r>
              <a:rPr lang="ja-JP" altLang="en-US" sz="4400" dirty="0" smtClean="0">
                <a:latin typeface="+mj-ea"/>
                <a:ea typeface="+mj-ea"/>
                <a:cs typeface="+mj-cs"/>
              </a:rPr>
              <a:t>思いを聞きましょう　２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29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6653212" cy="90872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一方、本人</a:t>
            </a:r>
            <a:r>
              <a:rPr lang="ja-JP" altLang="en-US" sz="4400" dirty="0">
                <a:latin typeface="+mj-ea"/>
                <a:ea typeface="+mj-ea"/>
                <a:cs typeface="+mj-cs"/>
              </a:rPr>
              <a:t>の思いは　？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188" y="1219200"/>
            <a:ext cx="7587932" cy="49479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「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将来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が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不安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」　「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働きたい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」</a:t>
            </a:r>
            <a:endParaRPr lang="ja-JP" altLang="ja-JP" sz="4000" dirty="0">
              <a:latin typeface="+mn-ea"/>
            </a:endParaRPr>
          </a:p>
          <a:p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「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話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を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したい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」　「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友だちが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欲しい」</a:t>
            </a:r>
            <a:endParaRPr lang="ja-JP" altLang="ja-JP" sz="4000" dirty="0">
              <a:latin typeface="+mn-ea"/>
            </a:endParaRPr>
          </a:p>
          <a:p>
            <a:pPr fontAlgn="ctr"/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「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どう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でも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いい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」　「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放っておいて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」</a:t>
            </a:r>
            <a:endParaRPr lang="ja-JP" altLang="ja-JP" sz="4000" dirty="0">
              <a:latin typeface="+mn-ea"/>
            </a:endParaRPr>
          </a:p>
          <a:p>
            <a:pPr fontAlgn="ctr"/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「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周囲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を何とか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して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」　「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別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に・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・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」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pPr fontAlgn="ctr"/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「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分からん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」　「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そっと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して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おいて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」</a:t>
            </a:r>
            <a:endParaRPr lang="ja-JP" altLang="ja-JP" sz="4000" dirty="0">
              <a:latin typeface="+mn-ea"/>
            </a:endParaRPr>
          </a:p>
          <a:p>
            <a:pPr fontAlgn="ctr"/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　「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今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が幸せ</a:t>
            </a:r>
            <a:r>
              <a:rPr lang="ja-JP" altLang="ja-JP" sz="4000" dirty="0">
                <a:solidFill>
                  <a:srgbClr val="000000"/>
                </a:solidFill>
                <a:latin typeface="+mn-ea"/>
              </a:rPr>
              <a:t>（本音</a:t>
            </a:r>
            <a:r>
              <a:rPr lang="ja-JP" altLang="ja-JP" sz="4000" dirty="0" smtClean="0">
                <a:solidFill>
                  <a:srgbClr val="000000"/>
                </a:solidFill>
                <a:latin typeface="+mn-ea"/>
              </a:rPr>
              <a:t>）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」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pPr fontAlgn="ctr"/>
            <a:r>
              <a:rPr lang="ja-JP" altLang="en-US" sz="4000" b="0" i="0" u="none" strike="noStrike" dirty="0">
                <a:solidFill>
                  <a:srgbClr val="000000"/>
                </a:solidFill>
                <a:effectLst/>
                <a:latin typeface="+mn-ea"/>
              </a:rPr>
              <a:t>必</a:t>
            </a:r>
            <a:r>
              <a:rPr lang="ja-JP" altLang="en-US" sz="4000" b="0" i="0" u="none" strike="noStrike" dirty="0" smtClean="0">
                <a:solidFill>
                  <a:srgbClr val="000000"/>
                </a:solidFill>
                <a:effectLst/>
                <a:latin typeface="+mn-ea"/>
              </a:rPr>
              <a:t>ずしも、家族や支援者</a:t>
            </a:r>
            <a:r>
              <a:rPr lang="ja-JP" altLang="en-US" sz="4000" dirty="0" smtClean="0">
                <a:solidFill>
                  <a:srgbClr val="000000"/>
                </a:solidFill>
                <a:latin typeface="+mn-ea"/>
              </a:rPr>
              <a:t>の</a:t>
            </a:r>
            <a:endParaRPr lang="en-US" altLang="ja-JP" sz="4000" dirty="0" smtClean="0">
              <a:solidFill>
                <a:srgbClr val="000000"/>
              </a:solidFill>
              <a:latin typeface="+mn-ea"/>
            </a:endParaRPr>
          </a:p>
          <a:p>
            <a:pPr fontAlgn="ctr"/>
            <a:r>
              <a:rPr lang="ja-JP" altLang="en-US" sz="4000" b="0" i="0" u="none" strike="noStrike" dirty="0">
                <a:solidFill>
                  <a:srgbClr val="000000"/>
                </a:solidFill>
                <a:effectLst/>
                <a:latin typeface="+mn-ea"/>
              </a:rPr>
              <a:t>　</a:t>
            </a:r>
            <a:r>
              <a:rPr lang="ja-JP" altLang="en-US" sz="4000" b="0" i="0" u="none" strike="noStrike" dirty="0" smtClean="0">
                <a:solidFill>
                  <a:srgbClr val="000000"/>
                </a:solidFill>
                <a:effectLst/>
                <a:latin typeface="+mn-ea"/>
              </a:rPr>
              <a:t>　思いとは、一致しません。</a:t>
            </a:r>
            <a:endParaRPr lang="ja-JP" altLang="ja-JP" sz="4000" b="0" i="0" u="none" strike="noStrike" dirty="0"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75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2943225" y="1152525"/>
            <a:ext cx="3257550" cy="3276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400" dirty="0" smtClean="0"/>
              <a:t>そして、１</a:t>
            </a:r>
            <a:r>
              <a:rPr kumimoji="1" lang="ja-JP" altLang="en-US" sz="4400" dirty="0" smtClean="0"/>
              <a:t>０年程前から、</a:t>
            </a:r>
            <a:endParaRPr kumimoji="1" lang="ja-JP" altLang="en-US" sz="4400" dirty="0"/>
          </a:p>
        </p:txBody>
      </p:sp>
      <p:sp>
        <p:nvSpPr>
          <p:cNvPr id="5" name="円/楕円 4"/>
          <p:cNvSpPr/>
          <p:nvPr/>
        </p:nvSpPr>
        <p:spPr>
          <a:xfrm>
            <a:off x="1619251" y="3196680"/>
            <a:ext cx="3257550" cy="3276600"/>
          </a:xfrm>
          <a:prstGeom prst="ellipse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352926" y="3159125"/>
            <a:ext cx="3257550" cy="3276600"/>
          </a:xfrm>
          <a:prstGeom prst="ellipse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650" y="2171700"/>
            <a:ext cx="76104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+mn-ea"/>
              </a:rPr>
              <a:t>社会的ひきこもりの人の中にも、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もともと、対人不安が高く、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コミュニケーション障害を持つ、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　発達</a:t>
            </a: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障害</a:t>
            </a:r>
            <a:r>
              <a:rPr lang="ja-JP" altLang="en-US" sz="4000" dirty="0" smtClean="0">
                <a:latin typeface="+mn-ea"/>
              </a:rPr>
              <a:t>を有する</a:t>
            </a:r>
            <a:r>
              <a:rPr lang="ja-JP" altLang="en-US" sz="4000" dirty="0">
                <a:latin typeface="+mn-ea"/>
              </a:rPr>
              <a:t>人</a:t>
            </a:r>
            <a:r>
              <a:rPr lang="ja-JP" altLang="en-US" sz="4000" dirty="0" smtClean="0">
                <a:latin typeface="+mn-ea"/>
              </a:rPr>
              <a:t>と、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そうでない</a:t>
            </a:r>
            <a:r>
              <a:rPr lang="ja-JP" altLang="en-US" sz="4000" dirty="0">
                <a:latin typeface="+mn-ea"/>
              </a:rPr>
              <a:t>人</a:t>
            </a:r>
            <a:r>
              <a:rPr lang="ja-JP" altLang="en-US" sz="4000" dirty="0" smtClean="0">
                <a:latin typeface="+mn-ea"/>
              </a:rPr>
              <a:t>がいると、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　考えられるようになりました。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94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5473700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>
                <a:latin typeface="+mj-ea"/>
                <a:ea typeface="+mj-ea"/>
                <a:cs typeface="+mj-cs"/>
              </a:rPr>
              <a:t>でも、大切なことは、</a:t>
            </a: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ja-JP" altLang="en-US" sz="4000" dirty="0" smtClean="0"/>
              <a:t>来られた本人や家族と、</a:t>
            </a:r>
            <a:endParaRPr lang="en-US" altLang="ja-JP" sz="4000" dirty="0" smtClean="0"/>
          </a:p>
          <a:p>
            <a:r>
              <a:rPr lang="ja-JP" altLang="en-US" sz="4000" dirty="0" smtClean="0"/>
              <a:t>　　</a:t>
            </a:r>
            <a:r>
              <a:rPr lang="ja-JP" altLang="en-US" sz="4000" b="1" dirty="0" smtClean="0">
                <a:solidFill>
                  <a:srgbClr val="00B050"/>
                </a:solidFill>
              </a:rPr>
              <a:t>良い</a:t>
            </a:r>
            <a:r>
              <a:rPr lang="ja-JP" altLang="en-US" sz="4000" b="1" dirty="0">
                <a:solidFill>
                  <a:srgbClr val="00B050"/>
                </a:solidFill>
              </a:rPr>
              <a:t>関係</a:t>
            </a:r>
            <a:r>
              <a:rPr lang="ja-JP" altLang="en-US" sz="4000" dirty="0"/>
              <a:t>を結ぶこと。</a:t>
            </a:r>
            <a:endParaRPr lang="en-US" altLang="ja-JP" sz="4000" dirty="0"/>
          </a:p>
          <a:p>
            <a:r>
              <a:rPr lang="ja-JP" altLang="en-US" sz="4000" dirty="0" smtClean="0"/>
              <a:t>　　</a:t>
            </a:r>
            <a:r>
              <a:rPr lang="ja-JP" altLang="en-US" sz="4000" b="1" dirty="0" smtClean="0">
                <a:solidFill>
                  <a:srgbClr val="00B050"/>
                </a:solidFill>
              </a:rPr>
              <a:t>次回</a:t>
            </a:r>
            <a:r>
              <a:rPr lang="ja-JP" altLang="en-US" sz="4000" dirty="0"/>
              <a:t>も続けて、来てもらうこと。</a:t>
            </a:r>
            <a:endParaRPr lang="en-US" altLang="ja-JP" sz="4000" dirty="0"/>
          </a:p>
          <a:p>
            <a:r>
              <a:rPr lang="ja-JP" altLang="en-US" sz="4000" dirty="0" smtClean="0"/>
              <a:t>その</a:t>
            </a:r>
            <a:r>
              <a:rPr lang="ja-JP" altLang="en-US" sz="4000" dirty="0"/>
              <a:t>ために</a:t>
            </a:r>
            <a:r>
              <a:rPr lang="ja-JP" altLang="en-US" sz="4000" dirty="0" smtClean="0"/>
              <a:t>、本人</a:t>
            </a:r>
            <a:r>
              <a:rPr lang="ja-JP" altLang="en-US" sz="4000" dirty="0"/>
              <a:t>や家族が、</a:t>
            </a:r>
            <a:endParaRPr lang="en-US" altLang="ja-JP" sz="4000" dirty="0"/>
          </a:p>
          <a:p>
            <a:r>
              <a:rPr lang="ja-JP" altLang="en-US" sz="4000" b="1" dirty="0" smtClean="0">
                <a:solidFill>
                  <a:srgbClr val="FF0000"/>
                </a:solidFill>
              </a:rPr>
              <a:t>　　「</a:t>
            </a:r>
            <a:r>
              <a:rPr lang="ja-JP" altLang="en-US" sz="4000" b="1" dirty="0">
                <a:solidFill>
                  <a:srgbClr val="FF0000"/>
                </a:solidFill>
              </a:rPr>
              <a:t>自分の大変さ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を、少しでも</a:t>
            </a:r>
            <a:endParaRPr lang="en-US" altLang="ja-JP" sz="4000" b="1" dirty="0" smtClean="0">
              <a:solidFill>
                <a:srgbClr val="FF0000"/>
              </a:solidFill>
            </a:endParaRPr>
          </a:p>
          <a:p>
            <a:r>
              <a:rPr lang="ja-JP" altLang="en-US" sz="4000" b="1" dirty="0">
                <a:solidFill>
                  <a:srgbClr val="FF0000"/>
                </a:solidFill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　　理解</a:t>
            </a:r>
            <a:r>
              <a:rPr lang="ja-JP" altLang="en-US" sz="4000" b="1" dirty="0">
                <a:solidFill>
                  <a:srgbClr val="FF0000"/>
                </a:solidFill>
              </a:rPr>
              <a:t>してもらえたんだ」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r>
              <a:rPr lang="ja-JP" altLang="en-US" sz="4000" dirty="0" smtClean="0"/>
              <a:t>と思ってもらえること。</a:t>
            </a:r>
            <a:endParaRPr lang="en-US" altLang="ja-JP" sz="4000" dirty="0" smtClean="0"/>
          </a:p>
          <a:p>
            <a:r>
              <a:rPr lang="ja-JP" altLang="en-US" sz="4000" dirty="0" smtClean="0"/>
              <a:t>まずは、じっくり</a:t>
            </a:r>
            <a:r>
              <a:rPr lang="ja-JP" altLang="en-US" sz="4000" dirty="0"/>
              <a:t>と話を聞きましょう</a:t>
            </a:r>
            <a:r>
              <a:rPr lang="ja-JP" altLang="en-US" sz="4000" dirty="0" smtClean="0"/>
              <a:t>。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684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5473700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時には、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家族</a:t>
            </a:r>
            <a:r>
              <a:rPr lang="ja-JP" altLang="en-US" sz="4000" dirty="0">
                <a:latin typeface="+mn-ea"/>
              </a:rPr>
              <a:t>の思いが、</a:t>
            </a:r>
            <a:endParaRPr lang="en-US" altLang="ja-JP" sz="4000" dirty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本人</a:t>
            </a:r>
            <a:r>
              <a:rPr lang="ja-JP" altLang="en-US" sz="4000" dirty="0">
                <a:latin typeface="+mn-ea"/>
              </a:rPr>
              <a:t>と</a:t>
            </a:r>
            <a:r>
              <a:rPr lang="ja-JP" altLang="en-US" sz="4000" b="1" dirty="0">
                <a:solidFill>
                  <a:srgbClr val="00B050"/>
                </a:solidFill>
                <a:latin typeface="+mn-ea"/>
              </a:rPr>
              <a:t>一致しない</a:t>
            </a:r>
            <a:r>
              <a:rPr lang="ja-JP" altLang="en-US" sz="4000" dirty="0">
                <a:latin typeface="+mn-ea"/>
              </a:rPr>
              <a:t>ことも</a:t>
            </a:r>
            <a:r>
              <a:rPr lang="ja-JP" altLang="en-US" sz="4000" dirty="0" smtClean="0">
                <a:latin typeface="+mn-ea"/>
              </a:rPr>
              <a:t>あります。</a:t>
            </a:r>
            <a:endParaRPr lang="en-US" altLang="ja-JP" sz="4000" dirty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支援者</a:t>
            </a:r>
            <a:r>
              <a:rPr lang="ja-JP" altLang="en-US" sz="4000" dirty="0">
                <a:latin typeface="+mn-ea"/>
              </a:rPr>
              <a:t>の思いが、</a:t>
            </a:r>
            <a:endParaRPr lang="en-US" altLang="ja-JP" sz="4000" dirty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　本人</a:t>
            </a:r>
            <a:r>
              <a:rPr lang="ja-JP" altLang="en-US" sz="4000" dirty="0">
                <a:latin typeface="+mn-ea"/>
              </a:rPr>
              <a:t>や家族と</a:t>
            </a:r>
            <a:r>
              <a:rPr lang="ja-JP" altLang="en-US" sz="4000" b="1" dirty="0">
                <a:solidFill>
                  <a:srgbClr val="00B050"/>
                </a:solidFill>
                <a:latin typeface="+mn-ea"/>
              </a:rPr>
              <a:t>一致しない</a:t>
            </a:r>
            <a:r>
              <a:rPr lang="ja-JP" altLang="en-US" sz="4000" dirty="0">
                <a:latin typeface="+mn-ea"/>
              </a:rPr>
              <a:t>こと</a:t>
            </a:r>
            <a:r>
              <a:rPr lang="ja-JP" altLang="en-US" sz="4000" dirty="0" smtClean="0">
                <a:latin typeface="+mn-ea"/>
              </a:rPr>
              <a:t>も。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支援者</a:t>
            </a:r>
            <a:r>
              <a:rPr lang="ja-JP" altLang="en-US" sz="4000" dirty="0" smtClean="0">
                <a:latin typeface="+mn-ea"/>
              </a:rPr>
              <a:t>が、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「したいこと」</a:t>
            </a:r>
            <a:r>
              <a:rPr lang="ja-JP" altLang="en-US" sz="4000" dirty="0" smtClean="0">
                <a:latin typeface="+mn-ea"/>
              </a:rPr>
              <a:t>より、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本人</a:t>
            </a:r>
            <a:r>
              <a:rPr lang="ja-JP" altLang="en-US" sz="4000" dirty="0" smtClean="0">
                <a:latin typeface="+mn-ea"/>
              </a:rPr>
              <a:t>や</a:t>
            </a:r>
            <a:r>
              <a:rPr lang="ja-JP" altLang="en-US" sz="4000" dirty="0">
                <a:latin typeface="+mn-ea"/>
              </a:rPr>
              <a:t>家族</a:t>
            </a:r>
            <a:r>
              <a:rPr lang="ja-JP" altLang="en-US" sz="4000" dirty="0" smtClean="0">
                <a:latin typeface="+mn-ea"/>
              </a:rPr>
              <a:t>が、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「して欲しい」</a:t>
            </a:r>
            <a:r>
              <a:rPr lang="ja-JP" altLang="en-US" sz="4000" dirty="0" smtClean="0">
                <a:latin typeface="+mn-ea"/>
              </a:rPr>
              <a:t>ことから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　話を始めましょう。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048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589121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本人の情報は・・・。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487680" y="1341438"/>
            <a:ext cx="83413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①　今の生活状況。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一日</a:t>
            </a:r>
            <a:r>
              <a:rPr lang="ja-JP" altLang="en-US" sz="4000" b="1" dirty="0" smtClean="0">
                <a:latin typeface="+mn-ea"/>
              </a:rPr>
              <a:t>の</a:t>
            </a:r>
            <a:r>
              <a:rPr lang="ja-JP" altLang="en-US" sz="4000" b="1" dirty="0">
                <a:latin typeface="+mn-ea"/>
              </a:rPr>
              <a:t>生活</a:t>
            </a:r>
            <a:r>
              <a:rPr lang="ja-JP" altLang="en-US" sz="4000" b="1" dirty="0" smtClean="0">
                <a:latin typeface="+mn-ea"/>
              </a:rPr>
              <a:t>の</a:t>
            </a:r>
            <a:r>
              <a:rPr lang="ja-JP" altLang="en-US" sz="4000" b="1" dirty="0">
                <a:latin typeface="+mn-ea"/>
              </a:rPr>
              <a:t>流</a:t>
            </a:r>
            <a:r>
              <a:rPr lang="ja-JP" altLang="en-US" sz="4000" b="1" dirty="0" smtClean="0">
                <a:latin typeface="+mn-ea"/>
              </a:rPr>
              <a:t>れ。家族との会話。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問題行動（暴力、こだわりなど）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②　過去の成育歴。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家庭</a:t>
            </a:r>
            <a:r>
              <a:rPr lang="ja-JP" altLang="en-US" sz="4000" b="1" dirty="0">
                <a:latin typeface="+mn-ea"/>
              </a:rPr>
              <a:t>状況</a:t>
            </a:r>
            <a:r>
              <a:rPr lang="ja-JP" altLang="en-US" sz="4000" b="1" dirty="0" smtClean="0">
                <a:latin typeface="+mn-ea"/>
              </a:rPr>
              <a:t>。学校生活。就労経験。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本人の思いは、本人しかわからない。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重要</a:t>
            </a:r>
            <a:r>
              <a:rPr lang="ja-JP" altLang="en-US" sz="4000" b="1" dirty="0" smtClean="0">
                <a:latin typeface="+mn-ea"/>
              </a:rPr>
              <a:t>なことは、本人との</a:t>
            </a:r>
            <a:r>
              <a:rPr lang="ja-JP" altLang="en-US" sz="4000" b="1" dirty="0">
                <a:latin typeface="+mn-ea"/>
              </a:rPr>
              <a:t>関係</a:t>
            </a:r>
            <a:r>
              <a:rPr lang="ja-JP" altLang="en-US" sz="4000" b="1" dirty="0" smtClean="0">
                <a:latin typeface="+mn-ea"/>
              </a:rPr>
              <a:t>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信頼関係がなければ、話は聞けない。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15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809593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ときに、訪問を求められることも。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「訪問をお願いします」</a:t>
            </a:r>
            <a:r>
              <a:rPr lang="ja-JP" altLang="en-US" sz="4000" dirty="0" smtClean="0">
                <a:latin typeface="+mn-ea"/>
              </a:rPr>
              <a:t>という、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相談を受けることもあります。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家族は、何を望んで、訪問を頼む？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「保健師さんが訪問してくれて、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話をしてくれると、本人が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心を開いて、外に出てくれる」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と</a:t>
            </a:r>
            <a:r>
              <a:rPr lang="ja-JP" altLang="en-US" sz="4000" dirty="0" smtClean="0">
                <a:latin typeface="+mn-ea"/>
              </a:rPr>
              <a:t>期待をしている人も少なくありませんが、現実は、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難しい・・・・よね</a:t>
            </a:r>
            <a:r>
              <a:rPr lang="ja-JP" altLang="en-US" sz="4000" dirty="0" smtClean="0">
                <a:latin typeface="+mn-ea"/>
              </a:rPr>
              <a:t>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12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809593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訪問はしたものの、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dirty="0" smtClean="0">
                <a:latin typeface="+mn-ea"/>
              </a:rPr>
              <a:t>本人とは、会えず、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結局は、家族とだけ話して、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その後も家族と会うだけの訪問が、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　続いている。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本人</a:t>
            </a:r>
            <a:r>
              <a:rPr lang="ja-JP" altLang="en-US" sz="4000" dirty="0" smtClean="0">
                <a:latin typeface="+mn-ea"/>
              </a:rPr>
              <a:t>とは、</a:t>
            </a:r>
            <a:r>
              <a:rPr lang="ja-JP" altLang="en-US" sz="4000" dirty="0">
                <a:latin typeface="+mn-ea"/>
              </a:rPr>
              <a:t>会</a:t>
            </a:r>
            <a:r>
              <a:rPr lang="ja-JP" altLang="en-US" sz="4000" dirty="0" smtClean="0">
                <a:latin typeface="+mn-ea"/>
              </a:rPr>
              <a:t>えたけど、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日常会話以上の話は進まず、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その後も長期に訪問が続いている。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こんな</a:t>
            </a:r>
            <a:r>
              <a:rPr lang="ja-JP" altLang="en-US" sz="4000" dirty="0">
                <a:latin typeface="+mn-ea"/>
              </a:rPr>
              <a:t>時</a:t>
            </a:r>
            <a:r>
              <a:rPr lang="ja-JP" altLang="en-US" sz="4000" dirty="0" smtClean="0">
                <a:latin typeface="+mn-ea"/>
              </a:rPr>
              <a:t>は、</a:t>
            </a:r>
            <a:r>
              <a:rPr lang="ja-JP" altLang="en-US" sz="4000" dirty="0">
                <a:latin typeface="+mn-ea"/>
              </a:rPr>
              <a:t>訪問</a:t>
            </a:r>
            <a:r>
              <a:rPr lang="ja-JP" altLang="en-US" sz="4000" dirty="0" smtClean="0">
                <a:latin typeface="+mn-ea"/>
              </a:rPr>
              <a:t>のあり方</a:t>
            </a:r>
            <a:r>
              <a:rPr lang="ja-JP" altLang="en-US" sz="4000" dirty="0">
                <a:latin typeface="+mn-ea"/>
              </a:rPr>
              <a:t>を</a:t>
            </a:r>
            <a:r>
              <a:rPr lang="ja-JP" altLang="en-US" sz="4000" dirty="0" smtClean="0">
                <a:latin typeface="+mn-ea"/>
              </a:rPr>
              <a:t>再検討。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65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809593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訪問のメリット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dirty="0" smtClean="0">
                <a:latin typeface="+mn-ea"/>
              </a:rPr>
              <a:t>もちろん、訪問には、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多くのメリットがあります。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・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何よりも、本人と会える、話せる</a:t>
            </a:r>
            <a:r>
              <a:rPr lang="ja-JP" altLang="en-US" sz="4000" dirty="0" smtClean="0">
                <a:latin typeface="+mn-ea"/>
              </a:rPr>
              <a:t>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・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家庭の様子</a:t>
            </a:r>
            <a:r>
              <a:rPr lang="ja-JP" altLang="en-US" sz="4000" dirty="0" smtClean="0">
                <a:latin typeface="+mn-ea"/>
              </a:rPr>
              <a:t>が、より把握できる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・膠着した状況に、変化が起きる。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・さまざまな情報を、直接提供できる。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訪問をきっかけに、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　より改善する事例もあります。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18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809593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訪問の注意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fontAlgn="ctr"/>
            <a:r>
              <a:rPr lang="ja-JP" altLang="en-US" sz="4000" dirty="0" smtClean="0">
                <a:latin typeface="+mn-ea"/>
              </a:rPr>
              <a:t>　一方で、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対人恐怖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、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易</a:t>
            </a:r>
            <a:r>
              <a:rPr lang="ja-JP" altLang="ja-JP" sz="4000" b="1" dirty="0">
                <a:solidFill>
                  <a:srgbClr val="00B050"/>
                </a:solidFill>
                <a:latin typeface="+mn-ea"/>
              </a:rPr>
              <a:t>刺激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、</a:t>
            </a:r>
            <a:r>
              <a:rPr lang="ja-JP" altLang="ja-JP" sz="4000" b="1" dirty="0" smtClean="0">
                <a:solidFill>
                  <a:srgbClr val="00B050"/>
                </a:solidFill>
                <a:latin typeface="+mn-ea"/>
              </a:rPr>
              <a:t>強迫症状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などの強い事例</a:t>
            </a:r>
            <a:r>
              <a:rPr lang="ja-JP" altLang="en-US" sz="4000" dirty="0" smtClean="0">
                <a:latin typeface="+mn-ea"/>
              </a:rPr>
              <a:t>では、早急な訪問は、より不安や緊張感を高め、必ずしも効果的でないこともあります。</a:t>
            </a:r>
            <a:endParaRPr lang="en-US" altLang="ja-JP" sz="4000" dirty="0" smtClean="0">
              <a:latin typeface="+mn-ea"/>
            </a:endParaRPr>
          </a:p>
          <a:p>
            <a:pPr fontAlgn="ctr"/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訪問に関しては、原則的に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本人の了解</a:t>
            </a:r>
            <a:r>
              <a:rPr lang="ja-JP" altLang="en-US" sz="4000" dirty="0" smtClean="0">
                <a:latin typeface="+mn-ea"/>
              </a:rPr>
              <a:t>のもと、訪問の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目的</a:t>
            </a:r>
            <a:r>
              <a:rPr lang="ja-JP" altLang="en-US" sz="4000" dirty="0" smtClean="0">
                <a:latin typeface="+mn-ea"/>
              </a:rPr>
              <a:t>を整理して行うことが重要です。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本人には、「会いたくない」をきちんと保障しましょう</a:t>
            </a:r>
            <a:r>
              <a:rPr lang="ja-JP" altLang="en-US" sz="4000" dirty="0" smtClean="0">
                <a:latin typeface="+mn-ea"/>
              </a:rPr>
              <a:t>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28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589121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家庭内暴力があっても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b="1" dirty="0">
                <a:latin typeface="+mn-ea"/>
              </a:rPr>
              <a:t>本人なりの理由も</a:t>
            </a:r>
            <a:r>
              <a:rPr lang="ja-JP" altLang="en-US" sz="4000" b="1" dirty="0" smtClean="0">
                <a:latin typeface="+mn-ea"/>
              </a:rPr>
              <a:t>知りたいですね。</a:t>
            </a:r>
            <a:endParaRPr lang="ja-JP" altLang="en-US" sz="4000" dirty="0"/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　①　幻覚妄想がある（精神疾患）。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　②　不快なことがあった。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　　　　背景に、発達障害も。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　③　親に対する反発。自己防衛。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　④　買い物依存、ゲーム依存。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医療受診が必要かどうか、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　見立ても重要です。</a:t>
            </a:r>
            <a:endParaRPr lang="en-US" altLang="ja-JP" sz="4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48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264160" y="1270318"/>
            <a:ext cx="87680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家族支援</a:t>
            </a:r>
            <a:r>
              <a:rPr lang="ja-JP" altLang="en-US" sz="4000" b="1" dirty="0" smtClean="0">
                <a:latin typeface="+mn-ea"/>
              </a:rPr>
              <a:t>　⇒　</a:t>
            </a:r>
            <a:r>
              <a:rPr lang="ja-JP" altLang="en-US" sz="4000" dirty="0" smtClean="0">
                <a:solidFill>
                  <a:srgbClr val="FF0000"/>
                </a:solidFill>
                <a:latin typeface="+mn-ea"/>
              </a:rPr>
              <a:t>個人療法</a:t>
            </a:r>
            <a:endParaRPr lang="en-US" altLang="ja-JP" sz="4000" dirty="0" smtClean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⇒　集団療法　（個人・家族支援は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継続</a:t>
            </a:r>
            <a:r>
              <a:rPr lang="ja-JP" altLang="en-US" sz="4000" b="1" dirty="0" smtClean="0">
                <a:latin typeface="+mn-ea"/>
              </a:rPr>
              <a:t>）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　</a:t>
            </a:r>
            <a:r>
              <a:rPr lang="ja-JP" altLang="en-US" sz="4000" b="1" dirty="0">
                <a:latin typeface="+mn-ea"/>
              </a:rPr>
              <a:t> 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居場所</a:t>
            </a:r>
            <a:r>
              <a:rPr lang="ja-JP" altLang="en-US" sz="4000" b="1" dirty="0" smtClean="0">
                <a:latin typeface="+mn-ea"/>
              </a:rPr>
              <a:t>の提供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⇒　</a:t>
            </a:r>
            <a:r>
              <a:rPr lang="ja-JP" altLang="en-US" sz="4000" dirty="0" smtClean="0">
                <a:solidFill>
                  <a:srgbClr val="00B050"/>
                </a:solidFill>
                <a:latin typeface="+mn-ea"/>
              </a:rPr>
              <a:t>就労支援</a:t>
            </a:r>
            <a:r>
              <a:rPr lang="ja-JP" altLang="en-US" sz="4000" b="1" dirty="0" smtClean="0">
                <a:latin typeface="+mn-ea"/>
              </a:rPr>
              <a:t>、　社会参加・</a:t>
            </a:r>
            <a:r>
              <a:rPr lang="ja-JP" altLang="en-US" sz="4000" dirty="0" smtClean="0">
                <a:solidFill>
                  <a:srgbClr val="FF0000"/>
                </a:solidFill>
                <a:latin typeface="+mn-ea"/>
              </a:rPr>
              <a:t>自立</a:t>
            </a:r>
            <a:r>
              <a:rPr lang="ja-JP" altLang="en-US" sz="4000" b="1" dirty="0" smtClean="0">
                <a:latin typeface="+mn-ea"/>
              </a:rPr>
              <a:t>へ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支援は、徐々に進んできますが、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時には、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停滞</a:t>
            </a:r>
            <a:r>
              <a:rPr lang="ja-JP" altLang="en-US" sz="4000" b="1" dirty="0" smtClean="0">
                <a:latin typeface="+mn-ea"/>
              </a:rPr>
              <a:t>することもあります。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停滞しているときも、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関係を保ち続ける</a:t>
            </a:r>
            <a:r>
              <a:rPr lang="ja-JP" altLang="en-US" sz="4000" b="1" dirty="0" smtClean="0">
                <a:latin typeface="+mn-ea"/>
              </a:rPr>
              <a:t>ことが重要です。</a:t>
            </a:r>
            <a:endParaRPr lang="en-US" altLang="ja-JP" sz="4000" b="1" dirty="0" smtClean="0">
              <a:latin typeface="+mn-ea"/>
            </a:endParaRPr>
          </a:p>
        </p:txBody>
      </p:sp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589121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支援の経過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64160" y="1310799"/>
            <a:ext cx="2397760" cy="60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+mn-ea"/>
              </a:rPr>
              <a:t>家族支援</a:t>
            </a:r>
            <a:endParaRPr kumimoji="1" lang="ja-JP" altLang="en-US" sz="3600" dirty="0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56794" y="1351280"/>
            <a:ext cx="2397760" cy="60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+mn-ea"/>
              </a:rPr>
              <a:t>個人</a:t>
            </a:r>
            <a:r>
              <a:rPr kumimoji="1" lang="ja-JP" altLang="en-US" sz="3600" dirty="0" smtClean="0">
                <a:latin typeface="+mn-ea"/>
              </a:rPr>
              <a:t>支援</a:t>
            </a:r>
            <a:endParaRPr kumimoji="1" lang="ja-JP" altLang="en-US" sz="3600" dirty="0"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26160" y="1960880"/>
            <a:ext cx="2397760" cy="609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+mn-ea"/>
              </a:rPr>
              <a:t>集団</a:t>
            </a:r>
            <a:r>
              <a:rPr lang="ja-JP" altLang="en-US" sz="3600" dirty="0" smtClean="0">
                <a:latin typeface="+mn-ea"/>
              </a:rPr>
              <a:t>療法</a:t>
            </a:r>
            <a:endParaRPr kumimoji="1" lang="ja-JP" altLang="en-US" sz="3600" dirty="0"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26160" y="2610961"/>
            <a:ext cx="3444240" cy="609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+mn-ea"/>
              </a:rPr>
              <a:t>居場所の提供</a:t>
            </a:r>
            <a:endParaRPr kumimoji="1" lang="ja-JP" altLang="en-US" sz="3600" dirty="0"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26160" y="3261042"/>
            <a:ext cx="2397760" cy="609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+mn-ea"/>
              </a:rPr>
              <a:t>就労支援</a:t>
            </a:r>
            <a:endParaRPr kumimoji="1" lang="ja-JP" alt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44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740505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回復が停滞すると、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回復が、停滞することもあります。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こんな</a:t>
            </a:r>
            <a:r>
              <a:rPr lang="ja-JP" altLang="en-US" sz="4000" b="1" dirty="0">
                <a:latin typeface="+mn-ea"/>
              </a:rPr>
              <a:t>時</a:t>
            </a:r>
            <a:r>
              <a:rPr lang="ja-JP" altLang="en-US" sz="4000" b="1" dirty="0" smtClean="0">
                <a:latin typeface="+mn-ea"/>
              </a:rPr>
              <a:t>、</a:t>
            </a:r>
            <a:r>
              <a:rPr lang="ja-JP" altLang="en-US" sz="4000" b="1" dirty="0">
                <a:latin typeface="+mn-ea"/>
              </a:rPr>
              <a:t>家族</a:t>
            </a:r>
            <a:r>
              <a:rPr lang="ja-JP" altLang="en-US" sz="4000" b="1" dirty="0" smtClean="0">
                <a:latin typeface="+mn-ea"/>
              </a:rPr>
              <a:t>は、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自身の焦りだけではなく、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　　相談者が、</a:t>
            </a:r>
            <a:r>
              <a:rPr lang="ja-JP" altLang="en-US" sz="4000" b="1" dirty="0" smtClean="0">
                <a:latin typeface="+mn-ea"/>
              </a:rPr>
              <a:t>家族から孤立する。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　　親戚から責められる。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　　地域から孤立する。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等</a:t>
            </a:r>
            <a:r>
              <a:rPr lang="ja-JP" altLang="en-US" sz="4000" b="1" dirty="0" smtClean="0">
                <a:latin typeface="+mn-ea"/>
              </a:rPr>
              <a:t>があります。家族や本人と、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　関係を</a:t>
            </a:r>
            <a:r>
              <a:rPr lang="ja-JP" altLang="en-US" sz="4000" b="1" dirty="0">
                <a:latin typeface="+mn-ea"/>
              </a:rPr>
              <a:t>持ち続</a:t>
            </a:r>
            <a:r>
              <a:rPr lang="ja-JP" altLang="en-US" sz="4000" b="1" dirty="0" smtClean="0">
                <a:latin typeface="+mn-ea"/>
              </a:rPr>
              <a:t>けましょう。</a:t>
            </a:r>
            <a:endParaRPr lang="en-US" altLang="ja-JP" sz="4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35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2943225" y="1152525"/>
            <a:ext cx="3257550" cy="3276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772400" cy="857839"/>
          </a:xfrm>
        </p:spPr>
        <p:txBody>
          <a:bodyPr>
            <a:normAutofit fontScale="90000"/>
          </a:bodyPr>
          <a:lstStyle/>
          <a:p>
            <a:r>
              <a:rPr kumimoji="1" lang="ja-JP" altLang="en-US" sz="4400" dirty="0" smtClean="0"/>
              <a:t>ひきこもりは３つに分類されますが、</a:t>
            </a:r>
            <a:endParaRPr kumimoji="1" lang="ja-JP" altLang="en-US" sz="4400" dirty="0"/>
          </a:p>
        </p:txBody>
      </p:sp>
      <p:sp>
        <p:nvSpPr>
          <p:cNvPr id="5" name="円/楕円 4"/>
          <p:cNvSpPr/>
          <p:nvPr/>
        </p:nvSpPr>
        <p:spPr>
          <a:xfrm>
            <a:off x="1619251" y="3196680"/>
            <a:ext cx="3257550" cy="3276600"/>
          </a:xfrm>
          <a:prstGeom prst="ellipse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352926" y="3159125"/>
            <a:ext cx="3257550" cy="3276600"/>
          </a:xfrm>
          <a:prstGeom prst="ellipse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04950" y="1090607"/>
            <a:ext cx="61341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4000" b="1" dirty="0" smtClean="0">
                <a:latin typeface="+mn-ea"/>
              </a:rPr>
              <a:t>第１群</a:t>
            </a:r>
            <a:endParaRPr lang="en-US" altLang="ja-JP" sz="4000" b="1" dirty="0" smtClean="0">
              <a:latin typeface="+mn-ea"/>
            </a:endParaRPr>
          </a:p>
          <a:p>
            <a:pPr algn="ctr"/>
            <a:r>
              <a:rPr lang="ja-JP" altLang="en-US" sz="40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+mn-ea"/>
              </a:rPr>
              <a:t>統合失調症等精神疾患</a:t>
            </a:r>
            <a:endParaRPr lang="en-US" altLang="ja-JP" sz="4000" b="1" dirty="0" smtClean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6725" y="4922287"/>
            <a:ext cx="3429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4000" b="1" dirty="0" smtClean="0">
                <a:solidFill>
                  <a:sysClr val="windowText" lastClr="000000"/>
                </a:solidFill>
                <a:latin typeface="+mn-ea"/>
              </a:rPr>
              <a:t>第２群</a:t>
            </a:r>
            <a:endParaRPr lang="en-US" altLang="ja-JP" sz="4000" b="1" dirty="0" smtClean="0">
              <a:solidFill>
                <a:sysClr val="windowText" lastClr="000000"/>
              </a:solidFill>
              <a:latin typeface="+mn-ea"/>
            </a:endParaRPr>
          </a:p>
          <a:p>
            <a:pPr algn="ctr"/>
            <a:r>
              <a:rPr lang="ja-JP" altLang="en-US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ea"/>
              </a:rPr>
              <a:t>発達障害等</a:t>
            </a:r>
            <a:endParaRPr lang="en-US" altLang="ja-JP" sz="40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48099" y="4901332"/>
            <a:ext cx="470535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4000" b="1" dirty="0" smtClean="0">
                <a:latin typeface="+mn-ea"/>
              </a:rPr>
              <a:t>第３群</a:t>
            </a:r>
            <a:endParaRPr lang="en-US" altLang="ja-JP" sz="4000" b="1" dirty="0" smtClean="0">
              <a:latin typeface="+mn-ea"/>
            </a:endParaRPr>
          </a:p>
          <a:p>
            <a:pPr algn="ctr"/>
            <a:r>
              <a:rPr lang="ja-JP" altLang="en-US" sz="4000" b="1" dirty="0" smtClean="0">
                <a:ln>
                  <a:solidFill>
                    <a:schemeClr val="bg1"/>
                  </a:solidFill>
                </a:ln>
                <a:latin typeface="+mn-ea"/>
              </a:rPr>
              <a:t>その他（神経症等）</a:t>
            </a:r>
            <a:endParaRPr lang="en-US" altLang="ja-JP" sz="4000" b="1" dirty="0" smtClean="0">
              <a:ln>
                <a:solidFill>
                  <a:schemeClr val="bg1"/>
                </a:solidFill>
              </a:ln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9112" y="2918351"/>
            <a:ext cx="810577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7030A0"/>
                </a:solidFill>
                <a:latin typeface="+mn-ea"/>
              </a:rPr>
              <a:t>必ずしも、明確には鑑別できません。</a:t>
            </a:r>
            <a:endParaRPr lang="en-US" altLang="ja-JP" sz="4000" dirty="0" smtClean="0">
              <a:solidFill>
                <a:srgbClr val="7030A0"/>
              </a:solidFill>
              <a:latin typeface="+mn-ea"/>
            </a:endParaRPr>
          </a:p>
          <a:p>
            <a:pPr algn="ctr"/>
            <a:r>
              <a:rPr lang="ja-JP" altLang="en-US" sz="4000" dirty="0" smtClean="0">
                <a:solidFill>
                  <a:srgbClr val="7030A0"/>
                </a:solidFill>
                <a:latin typeface="+mn-ea"/>
              </a:rPr>
              <a:t>見立ても重要となります。</a:t>
            </a:r>
            <a:endParaRPr lang="en-US" altLang="ja-JP" sz="4000" dirty="0" smtClean="0">
              <a:solidFill>
                <a:srgbClr val="7030A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740505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本人と会えなくても、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家族と定期面接をしていく</a:t>
            </a:r>
            <a:r>
              <a:rPr lang="ja-JP" altLang="en-US" sz="4000" b="1" dirty="0">
                <a:latin typeface="+mn-ea"/>
              </a:rPr>
              <a:t>中で</a:t>
            </a:r>
            <a:r>
              <a:rPr lang="ja-JP" altLang="en-US" sz="4000" b="1" dirty="0" smtClean="0">
                <a:latin typeface="+mn-ea"/>
              </a:rPr>
              <a:t>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孤立感のある家族を支えたり、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家族と、ひきこもりについての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　　理解や関わり方を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　　一緒に考えることにより、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ひきこもって</a:t>
            </a:r>
            <a:r>
              <a:rPr lang="ja-JP" altLang="en-US" sz="4000" b="1" dirty="0" smtClean="0">
                <a:latin typeface="+mn-ea"/>
              </a:rPr>
              <a:t>いる本人の状態が、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徐々</a:t>
            </a:r>
            <a:r>
              <a:rPr lang="ja-JP" altLang="en-US" sz="4000" b="1" dirty="0" smtClean="0">
                <a:latin typeface="+mn-ea"/>
              </a:rPr>
              <a:t>に安定してくることも、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　　珍しく</a:t>
            </a:r>
            <a:r>
              <a:rPr lang="ja-JP" altLang="en-US" sz="4000" b="1" smtClean="0">
                <a:latin typeface="+mn-ea"/>
              </a:rPr>
              <a:t>ありません。</a:t>
            </a:r>
            <a:endParaRPr lang="en-US" altLang="ja-JP" sz="4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46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740505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まずは、エネルギーの回復を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ある</a:t>
            </a:r>
            <a:r>
              <a:rPr lang="ja-JP" altLang="en-US" sz="4000" b="1" dirty="0">
                <a:latin typeface="+mn-ea"/>
              </a:rPr>
              <a:t>程度</a:t>
            </a:r>
            <a:r>
              <a:rPr lang="ja-JP" altLang="en-US" sz="4000" b="1" dirty="0" smtClean="0">
                <a:latin typeface="+mn-ea"/>
              </a:rPr>
              <a:t>、</a:t>
            </a:r>
            <a:r>
              <a:rPr lang="ja-JP" altLang="en-US" sz="4000" b="1" dirty="0">
                <a:latin typeface="+mn-ea"/>
              </a:rPr>
              <a:t>エネルギ</a:t>
            </a:r>
            <a:r>
              <a:rPr lang="ja-JP" altLang="en-US" sz="4000" b="1" dirty="0" smtClean="0">
                <a:latin typeface="+mn-ea"/>
              </a:rPr>
              <a:t>ーが回復する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までは、安心、安全な環境で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日常のあいさつ、声かけ程度で、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じっくりと、付き合いましょう。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早急な本人への刺激は、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　再び、エネルギーの低下を招いたり、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攻撃性</a:t>
            </a:r>
            <a:r>
              <a:rPr lang="ja-JP" altLang="en-US" sz="4000" b="1" dirty="0" smtClean="0">
                <a:latin typeface="+mn-ea"/>
              </a:rPr>
              <a:t>が、十分に、回復していないと、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混乱を招くことがあります。</a:t>
            </a:r>
            <a:endParaRPr lang="en-US" altLang="ja-JP" sz="4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38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740505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エネルギーが回復してきたら、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　外に出る不安が</a:t>
            </a:r>
            <a:r>
              <a:rPr lang="ja-JP" altLang="en-US" sz="4000" b="1" dirty="0">
                <a:latin typeface="+mn-ea"/>
              </a:rPr>
              <a:t>高</a:t>
            </a:r>
            <a:r>
              <a:rPr lang="ja-JP" altLang="en-US" sz="4000" b="1" dirty="0" smtClean="0">
                <a:latin typeface="+mn-ea"/>
              </a:rPr>
              <a:t>ければ、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家の</a:t>
            </a:r>
            <a:r>
              <a:rPr lang="ja-JP" altLang="en-US" sz="4000" b="1" dirty="0">
                <a:solidFill>
                  <a:srgbClr val="00B050"/>
                </a:solidFill>
                <a:latin typeface="+mn-ea"/>
              </a:rPr>
              <a:t>中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で</a:t>
            </a:r>
            <a:r>
              <a:rPr lang="ja-JP" altLang="en-US" sz="4000" b="1" dirty="0">
                <a:latin typeface="+mn-ea"/>
              </a:rPr>
              <a:t>、</a:t>
            </a:r>
            <a:r>
              <a:rPr lang="ja-JP" altLang="en-US" sz="4000" b="1" dirty="0" smtClean="0">
                <a:latin typeface="+mn-ea"/>
              </a:rPr>
              <a:t>まずは、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出来ることから</a:t>
            </a:r>
            <a:r>
              <a:rPr lang="ja-JP" altLang="en-US" sz="4000" b="1" dirty="0" smtClean="0">
                <a:latin typeface="+mn-ea"/>
              </a:rPr>
              <a:t>考えましょう。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対人恐怖</a:t>
            </a:r>
            <a:r>
              <a:rPr lang="ja-JP" altLang="en-US" sz="4000" b="1" dirty="0" smtClean="0">
                <a:latin typeface="+mn-ea"/>
              </a:rPr>
              <a:t>が強い、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強迫性（こだわり）</a:t>
            </a:r>
            <a:r>
              <a:rPr lang="ja-JP" altLang="en-US" sz="4000" b="1" dirty="0" smtClean="0">
                <a:latin typeface="+mn-ea"/>
              </a:rPr>
              <a:t>が強いなら、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　</a:t>
            </a:r>
            <a:r>
              <a:rPr lang="ja-JP" altLang="en-US" sz="4000" b="1" dirty="0" smtClean="0"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人と会うことがない、少ない</a:t>
            </a:r>
            <a:r>
              <a:rPr lang="ja-JP" altLang="en-US" sz="4000" b="1" dirty="0" smtClean="0">
                <a:latin typeface="+mn-ea"/>
              </a:rPr>
              <a:t>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　　</a:t>
            </a: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自分のペース</a:t>
            </a:r>
            <a:r>
              <a:rPr lang="ja-JP" altLang="en-US" sz="4000" b="1" dirty="0" smtClean="0">
                <a:latin typeface="+mn-ea"/>
              </a:rPr>
              <a:t>でできるもの。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　から、はじめて行きましょう。</a:t>
            </a:r>
            <a:endParaRPr lang="en-US" altLang="ja-JP" sz="4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91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740505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自宅でできること・・。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人と会うことがない、少ない</a:t>
            </a:r>
            <a:r>
              <a:rPr lang="ja-JP" altLang="en-US" sz="4000" b="1" dirty="0" smtClean="0">
                <a:latin typeface="+mn-ea"/>
              </a:rPr>
              <a:t>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solidFill>
                  <a:srgbClr val="00B050"/>
                </a:solidFill>
                <a:latin typeface="+mn-ea"/>
              </a:rPr>
              <a:t>自分のペース</a:t>
            </a:r>
            <a:r>
              <a:rPr lang="ja-JP" altLang="en-US" sz="4000" b="1" dirty="0" smtClean="0">
                <a:latin typeface="+mn-ea"/>
              </a:rPr>
              <a:t>でできるもの。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　洗濯物をたたむ。風呂を洗う。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　料理を手伝う。後片付けをする。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頼</a:t>
            </a:r>
            <a:r>
              <a:rPr lang="ja-JP" altLang="en-US" sz="4000" b="1" dirty="0" smtClean="0">
                <a:latin typeface="+mn-ea"/>
              </a:rPr>
              <a:t>むときは、</a:t>
            </a:r>
            <a:endParaRPr lang="en-US" altLang="ja-JP" sz="4000" b="1" dirty="0" smtClean="0">
              <a:latin typeface="+mn-ea"/>
            </a:endParaRPr>
          </a:p>
          <a:p>
            <a:pPr>
              <a:defRPr/>
            </a:pPr>
            <a:r>
              <a:rPr lang="en-US" altLang="ja-JP" sz="4000" b="1" dirty="0" smtClean="0">
                <a:solidFill>
                  <a:srgbClr val="7030A0"/>
                </a:solidFill>
                <a:latin typeface="+mn-ea"/>
              </a:rPr>
              <a:t>×</a:t>
            </a:r>
            <a:r>
              <a:rPr lang="ja-JP" altLang="en-US" sz="4000" b="1" dirty="0" smtClean="0">
                <a:solidFill>
                  <a:srgbClr val="7030A0"/>
                </a:solidFill>
                <a:latin typeface="+mn-ea"/>
              </a:rPr>
              <a:t>「家にいるなら、手伝いなさい」</a:t>
            </a:r>
            <a:endParaRPr lang="en-US" altLang="ja-JP" sz="4000" b="1" dirty="0" smtClean="0">
              <a:solidFill>
                <a:srgbClr val="7030A0"/>
              </a:solidFill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〇「手伝ってくれると、家族が助かる」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latin typeface="+mn-ea"/>
              </a:rPr>
              <a:t>　</a:t>
            </a:r>
            <a:r>
              <a:rPr lang="ja-JP" altLang="en-US" sz="4000" b="1" dirty="0" smtClean="0">
                <a:latin typeface="+mn-ea"/>
              </a:rPr>
              <a:t>自分も役に立っていうという感覚で。</a:t>
            </a:r>
            <a:endParaRPr lang="en-US" altLang="ja-JP" sz="4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83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740505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外に出かけるときは・・。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dirty="0" smtClean="0">
                <a:latin typeface="+mn-ea"/>
              </a:rPr>
              <a:t>外に連れ出そうと思うのではなく、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最初は、家族の</a:t>
            </a:r>
            <a:r>
              <a:rPr lang="ja-JP" altLang="en-US" sz="4000" dirty="0">
                <a:latin typeface="+mn-ea"/>
              </a:rPr>
              <a:t>外出</a:t>
            </a:r>
            <a:r>
              <a:rPr lang="ja-JP" altLang="en-US" sz="4000" dirty="0" smtClean="0">
                <a:latin typeface="+mn-ea"/>
              </a:rPr>
              <a:t>に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付き合ってもらうという感覚で。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対人恐怖が、軽減してくると、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自分なりに、外出できるようになる。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endParaRPr lang="en-US" altLang="ja-JP" sz="4000" dirty="0">
              <a:latin typeface="+mn-ea"/>
            </a:endParaRPr>
          </a:p>
          <a:p>
            <a:pPr>
              <a:defRPr/>
            </a:pPr>
            <a:r>
              <a:rPr lang="en-US" altLang="ja-JP" sz="4000" dirty="0" smtClean="0">
                <a:latin typeface="+mn-ea"/>
              </a:rPr>
              <a:t>※</a:t>
            </a:r>
            <a:r>
              <a:rPr lang="ja-JP" altLang="en-US" sz="4000" dirty="0" smtClean="0">
                <a:latin typeface="+mn-ea"/>
              </a:rPr>
              <a:t>無理して連れ出すのは、逆効果。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かえって、対人恐怖を高めることも。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37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8" y="0"/>
            <a:ext cx="7405052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さまざまな情報は・・。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611188" y="1341438"/>
            <a:ext cx="82178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defRPr/>
            </a:pPr>
            <a:r>
              <a:rPr lang="ja-JP" altLang="en-US" sz="4000" dirty="0" smtClean="0">
                <a:latin typeface="+mn-ea"/>
              </a:rPr>
              <a:t>ある程度、対人恐怖が軽減し、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外</a:t>
            </a:r>
            <a:r>
              <a:rPr lang="ja-JP" altLang="en-US" sz="4000" dirty="0" smtClean="0">
                <a:latin typeface="+mn-ea"/>
              </a:rPr>
              <a:t>に</a:t>
            </a:r>
            <a:r>
              <a:rPr lang="ja-JP" altLang="en-US" sz="4000" dirty="0">
                <a:latin typeface="+mn-ea"/>
              </a:rPr>
              <a:t>関心</a:t>
            </a:r>
            <a:r>
              <a:rPr lang="ja-JP" altLang="en-US" sz="4000" dirty="0" smtClean="0">
                <a:latin typeface="+mn-ea"/>
              </a:rPr>
              <a:t>が</a:t>
            </a:r>
            <a:r>
              <a:rPr lang="ja-JP" altLang="en-US" sz="4000" dirty="0">
                <a:latin typeface="+mn-ea"/>
              </a:rPr>
              <a:t>向</a:t>
            </a:r>
            <a:r>
              <a:rPr lang="ja-JP" altLang="en-US" sz="4000" dirty="0" smtClean="0">
                <a:latin typeface="+mn-ea"/>
              </a:rPr>
              <a:t>きだしたら、本人に、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支援や社会資源の情報提供も。</a:t>
            </a:r>
            <a:endParaRPr lang="en-US" altLang="ja-JP" sz="4000" dirty="0"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情報は、伝えるが、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決定は、本人に任せること。</a:t>
            </a:r>
            <a:endParaRPr lang="en-US" altLang="ja-JP" sz="4000" b="1" dirty="0" smtClean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「行ってみようよ」ではなく、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「行ってみたいと思ったら、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　連れて行ってあげられるよ」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61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5"/>
          <p:cNvSpPr txBox="1">
            <a:spLocks/>
          </p:cNvSpPr>
          <p:nvPr/>
        </p:nvSpPr>
        <p:spPr>
          <a:xfrm>
            <a:off x="611187" y="0"/>
            <a:ext cx="8389937" cy="87312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ja-JP" altLang="en-US" sz="4400" dirty="0" smtClean="0">
                <a:latin typeface="+mj-ea"/>
                <a:ea typeface="+mj-ea"/>
                <a:cs typeface="+mj-cs"/>
              </a:rPr>
              <a:t>回復しているように見えても、</a:t>
            </a:r>
            <a:endParaRPr lang="ja-JP" altLang="en-US" sz="4400" dirty="0">
              <a:latin typeface="+mj-ea"/>
              <a:ea typeface="+mj-ea"/>
              <a:cs typeface="+mj-cs"/>
            </a:endParaRPr>
          </a:p>
        </p:txBody>
      </p:sp>
      <p:sp>
        <p:nvSpPr>
          <p:cNvPr id="26627" name="テキスト ボックス 5"/>
          <p:cNvSpPr txBox="1">
            <a:spLocks noChangeArrowheads="1"/>
          </p:cNvSpPr>
          <p:nvPr/>
        </p:nvSpPr>
        <p:spPr bwMode="auto">
          <a:xfrm>
            <a:off x="515938" y="4393752"/>
            <a:ext cx="8217852" cy="209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ja-JP" altLang="en-US" sz="4000" dirty="0" smtClean="0">
                <a:latin typeface="+mn-ea"/>
              </a:rPr>
              <a:t>回復の時間は、症状によって異なる。　　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やる気が戻っても、実際に、</a:t>
            </a:r>
            <a:endParaRPr lang="en-US" altLang="ja-JP" sz="4000" dirty="0" smtClean="0">
              <a:latin typeface="+mn-ea"/>
            </a:endParaRPr>
          </a:p>
          <a:p>
            <a:pPr>
              <a:defRPr/>
            </a:pPr>
            <a:r>
              <a:rPr lang="ja-JP" altLang="en-US" sz="4000" dirty="0" smtClean="0">
                <a:latin typeface="+mn-ea"/>
              </a:rPr>
              <a:t>　やれるかどうかは</a:t>
            </a:r>
            <a:r>
              <a:rPr lang="ja-JP" altLang="en-US" sz="4000" dirty="0">
                <a:latin typeface="+mn-ea"/>
              </a:rPr>
              <a:t>分</a:t>
            </a:r>
            <a:r>
              <a:rPr lang="ja-JP" altLang="en-US" sz="4000" dirty="0" smtClean="0">
                <a:latin typeface="+mn-ea"/>
              </a:rPr>
              <a:t>からない。</a:t>
            </a:r>
            <a:endParaRPr lang="en-US" altLang="ja-JP" sz="4000" dirty="0">
              <a:latin typeface="+mn-ea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611188" y="3897313"/>
            <a:ext cx="7704137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611188" y="1123950"/>
            <a:ext cx="0" cy="277336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638175" y="1196975"/>
            <a:ext cx="2724150" cy="2651125"/>
          </a:xfrm>
          <a:custGeom>
            <a:avLst/>
            <a:gdLst>
              <a:gd name="connsiteX0" fmla="*/ 0 w 2238375"/>
              <a:gd name="connsiteY0" fmla="*/ 2295525 h 2295525"/>
              <a:gd name="connsiteX1" fmla="*/ 628650 w 2238375"/>
              <a:gd name="connsiteY1" fmla="*/ 2228850 h 2295525"/>
              <a:gd name="connsiteX2" fmla="*/ 1181100 w 2238375"/>
              <a:gd name="connsiteY2" fmla="*/ 2066925 h 2295525"/>
              <a:gd name="connsiteX3" fmla="*/ 1485900 w 2238375"/>
              <a:gd name="connsiteY3" fmla="*/ 1181100 h 2295525"/>
              <a:gd name="connsiteX4" fmla="*/ 1781175 w 2238375"/>
              <a:gd name="connsiteY4" fmla="*/ 361950 h 2295525"/>
              <a:gd name="connsiteX5" fmla="*/ 2238375 w 2238375"/>
              <a:gd name="connsiteY5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75" h="2295525">
                <a:moveTo>
                  <a:pt x="0" y="2295525"/>
                </a:moveTo>
                <a:cubicBezTo>
                  <a:pt x="215900" y="2281237"/>
                  <a:pt x="431800" y="2266950"/>
                  <a:pt x="628650" y="2228850"/>
                </a:cubicBezTo>
                <a:cubicBezTo>
                  <a:pt x="825500" y="2190750"/>
                  <a:pt x="1038225" y="2241550"/>
                  <a:pt x="1181100" y="2066925"/>
                </a:cubicBezTo>
                <a:cubicBezTo>
                  <a:pt x="1323975" y="1892300"/>
                  <a:pt x="1385887" y="1465263"/>
                  <a:pt x="1485900" y="1181100"/>
                </a:cubicBezTo>
                <a:cubicBezTo>
                  <a:pt x="1585913" y="896937"/>
                  <a:pt x="1655763" y="558800"/>
                  <a:pt x="1781175" y="361950"/>
                </a:cubicBezTo>
                <a:cubicBezTo>
                  <a:pt x="1906587" y="165100"/>
                  <a:pt x="2072481" y="82550"/>
                  <a:pt x="2238375" y="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665161" y="1251675"/>
            <a:ext cx="7088189" cy="2596426"/>
          </a:xfrm>
          <a:custGeom>
            <a:avLst/>
            <a:gdLst>
              <a:gd name="connsiteX0" fmla="*/ 0 w 2238375"/>
              <a:gd name="connsiteY0" fmla="*/ 2295525 h 2295525"/>
              <a:gd name="connsiteX1" fmla="*/ 628650 w 2238375"/>
              <a:gd name="connsiteY1" fmla="*/ 2228850 h 2295525"/>
              <a:gd name="connsiteX2" fmla="*/ 1181100 w 2238375"/>
              <a:gd name="connsiteY2" fmla="*/ 2066925 h 2295525"/>
              <a:gd name="connsiteX3" fmla="*/ 1485900 w 2238375"/>
              <a:gd name="connsiteY3" fmla="*/ 1181100 h 2295525"/>
              <a:gd name="connsiteX4" fmla="*/ 1781175 w 2238375"/>
              <a:gd name="connsiteY4" fmla="*/ 361950 h 2295525"/>
              <a:gd name="connsiteX5" fmla="*/ 2238375 w 2238375"/>
              <a:gd name="connsiteY5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75" h="2295525">
                <a:moveTo>
                  <a:pt x="0" y="2295525"/>
                </a:moveTo>
                <a:cubicBezTo>
                  <a:pt x="215900" y="2281237"/>
                  <a:pt x="431800" y="2266950"/>
                  <a:pt x="628650" y="2228850"/>
                </a:cubicBezTo>
                <a:cubicBezTo>
                  <a:pt x="825500" y="2190750"/>
                  <a:pt x="1038225" y="2241550"/>
                  <a:pt x="1181100" y="2066925"/>
                </a:cubicBezTo>
                <a:cubicBezTo>
                  <a:pt x="1323975" y="1892300"/>
                  <a:pt x="1385887" y="1465263"/>
                  <a:pt x="1485900" y="1181100"/>
                </a:cubicBezTo>
                <a:cubicBezTo>
                  <a:pt x="1585913" y="896937"/>
                  <a:pt x="1655763" y="558800"/>
                  <a:pt x="1781175" y="361950"/>
                </a:cubicBezTo>
                <a:cubicBezTo>
                  <a:pt x="1906587" y="165100"/>
                  <a:pt x="2072481" y="82550"/>
                  <a:pt x="2238375" y="0"/>
                </a:cubicBezTo>
              </a:path>
            </a:pathLst>
          </a:custGeom>
          <a:noFill/>
          <a:ln w="76200">
            <a:solidFill>
              <a:srgbClr val="00B05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81075" y="2397554"/>
            <a:ext cx="274947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意欲の回復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3714" y="2151333"/>
            <a:ext cx="341632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思考力の回復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 smtClean="0"/>
              <a:t>対人</a:t>
            </a:r>
            <a:r>
              <a:rPr lang="ja-JP" altLang="en-US" sz="3600" dirty="0"/>
              <a:t>不安</a:t>
            </a:r>
            <a:r>
              <a:rPr lang="ja-JP" altLang="en-US" sz="3600" dirty="0" smtClean="0"/>
              <a:t>の</a:t>
            </a:r>
            <a:r>
              <a:rPr lang="ja-JP" altLang="en-US" sz="3600" dirty="0"/>
              <a:t>改善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99444" y="3518764"/>
            <a:ext cx="1210588" cy="70788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時間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9954" y="1470672"/>
            <a:ext cx="1210588" cy="70788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回復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8400" y="3681413"/>
            <a:ext cx="6705600" cy="1291226"/>
          </a:xfrm>
        </p:spPr>
        <p:txBody>
          <a:bodyPr/>
          <a:lstStyle/>
          <a:p>
            <a:r>
              <a:rPr lang="ja-JP" altLang="en-US" dirty="0"/>
              <a:t>発達障害を背景と</a:t>
            </a:r>
            <a:r>
              <a:rPr lang="ja-JP" altLang="en-US" dirty="0" smtClean="0"/>
              <a:t>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ひきこもり</a:t>
            </a:r>
            <a:r>
              <a:rPr lang="ja-JP" altLang="en-US" dirty="0"/>
              <a:t>への</a:t>
            </a:r>
            <a:r>
              <a:rPr lang="ja-JP" altLang="en-US" dirty="0" smtClean="0"/>
              <a:t>関わり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38480"/>
            <a:ext cx="2184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4000" dirty="0" smtClean="0">
                <a:latin typeface="+mj-ea"/>
                <a:ea typeface="+mj-ea"/>
              </a:rPr>
              <a:t>Vol.</a:t>
            </a:r>
            <a:r>
              <a:rPr kumimoji="1" lang="ja-JP" altLang="en-US" sz="4000" dirty="0" smtClean="0">
                <a:latin typeface="+mj-ea"/>
                <a:ea typeface="+mj-ea"/>
              </a:rPr>
              <a:t>３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80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60388" y="390525"/>
            <a:ext cx="7773987" cy="38480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ja-JP" altLang="en-US" sz="4400" dirty="0" smtClean="0">
                <a:solidFill>
                  <a:srgbClr val="002060"/>
                </a:solidFill>
              </a:rPr>
              <a:t>注意欠陥多動性障害</a:t>
            </a:r>
            <a:r>
              <a:rPr kumimoji="1" lang="ja-JP" altLang="en-US" sz="4400" dirty="0" smtClean="0"/>
              <a:t>（ＡＤ</a:t>
            </a:r>
            <a:r>
              <a:rPr kumimoji="1" lang="en-US" altLang="ja-JP" sz="4400" dirty="0" smtClean="0"/>
              <a:t>/</a:t>
            </a:r>
            <a:r>
              <a:rPr kumimoji="1" lang="ja-JP" altLang="en-US" sz="4400" dirty="0" smtClean="0"/>
              <a:t>ＨＤ）</a:t>
            </a:r>
            <a:endParaRPr kumimoji="1" lang="en-US" altLang="ja-JP" sz="4400" dirty="0" smtClean="0"/>
          </a:p>
          <a:p>
            <a:r>
              <a:rPr lang="ja-JP" altLang="en-US" sz="4400" dirty="0" smtClean="0">
                <a:solidFill>
                  <a:srgbClr val="002060"/>
                </a:solidFill>
              </a:rPr>
              <a:t>学習障害</a:t>
            </a:r>
            <a:r>
              <a:rPr lang="ja-JP" altLang="en-US" sz="4400" dirty="0" smtClean="0"/>
              <a:t>（ＬＤ）</a:t>
            </a:r>
            <a:endParaRPr lang="en-US" altLang="ja-JP" sz="4400" dirty="0" smtClean="0"/>
          </a:p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自閉スペクトラム症</a:t>
            </a:r>
            <a:endParaRPr kumimoji="1" lang="en-US" altLang="ja-JP" sz="4400" dirty="0" smtClean="0">
              <a:solidFill>
                <a:srgbClr val="FF0000"/>
              </a:solidFill>
            </a:endParaRPr>
          </a:p>
          <a:p>
            <a:r>
              <a:rPr lang="ja-JP" altLang="en-US" sz="4400" dirty="0"/>
              <a:t>　</a:t>
            </a:r>
            <a:r>
              <a:rPr lang="ja-JP" altLang="en-US" sz="4400" dirty="0" smtClean="0"/>
              <a:t>カナー型自閉症</a:t>
            </a:r>
            <a:endParaRPr lang="en-US" altLang="ja-JP" sz="4400" dirty="0" smtClean="0"/>
          </a:p>
          <a:p>
            <a:r>
              <a:rPr kumimoji="1" lang="ja-JP" altLang="en-US" sz="4400" dirty="0"/>
              <a:t>　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アスペルガー症候群</a:t>
            </a:r>
            <a:endParaRPr kumimoji="1" lang="en-US" altLang="ja-JP" sz="4400" dirty="0" smtClean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98663" y="5438312"/>
            <a:ext cx="316388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 smtClean="0">
                <a:solidFill>
                  <a:schemeClr val="bg1"/>
                </a:solidFill>
              </a:rPr>
              <a:t>２次障害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14325" y="466725"/>
            <a:ext cx="8134350" cy="36449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34100" y="3317989"/>
            <a:ext cx="2770310" cy="120032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生まれ持って</a:t>
            </a:r>
            <a:endParaRPr kumimoji="1" lang="en-US" altLang="ja-JP" sz="3600" dirty="0" smtClean="0">
              <a:solidFill>
                <a:schemeClr val="bg1"/>
              </a:solidFill>
            </a:endParaRPr>
          </a:p>
          <a:p>
            <a:r>
              <a:rPr kumimoji="1" lang="ja-JP" altLang="en-US" sz="3600" dirty="0" smtClean="0">
                <a:solidFill>
                  <a:schemeClr val="bg1"/>
                </a:solidFill>
              </a:rPr>
              <a:t>　　　　の特性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94639" y="5499868"/>
            <a:ext cx="2909771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成育歴で獲得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7124700" y="4752975"/>
            <a:ext cx="600075" cy="5905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6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69938" y="1228725"/>
            <a:ext cx="7773987" cy="52673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4000" b="1" dirty="0" smtClean="0"/>
              <a:t>コミュニケーション障害</a:t>
            </a:r>
            <a:endParaRPr lang="en-US" altLang="ja-JP" sz="4000" b="1" dirty="0" smtClean="0"/>
          </a:p>
          <a:p>
            <a:r>
              <a:rPr kumimoji="1" lang="ja-JP" altLang="en-US" sz="4000" b="1" dirty="0"/>
              <a:t>知覚</a:t>
            </a:r>
            <a:r>
              <a:rPr kumimoji="1" lang="ja-JP" altLang="en-US" sz="4000" b="1" dirty="0" smtClean="0"/>
              <a:t>過敏（聴覚・視覚など）</a:t>
            </a:r>
            <a:endParaRPr kumimoji="1" lang="en-US" altLang="ja-JP" sz="4000" b="1" dirty="0" smtClean="0"/>
          </a:p>
          <a:p>
            <a:r>
              <a:rPr lang="ja-JP" altLang="en-US" sz="4000" b="1" dirty="0" smtClean="0"/>
              <a:t>抽象</a:t>
            </a:r>
            <a:r>
              <a:rPr lang="ja-JP" altLang="en-US" sz="4000" b="1" dirty="0"/>
              <a:t>概念</a:t>
            </a:r>
            <a:r>
              <a:rPr lang="ja-JP" altLang="en-US" sz="4000" b="1" dirty="0" smtClean="0"/>
              <a:t>が苦手</a:t>
            </a:r>
            <a:endParaRPr lang="en-US" altLang="ja-JP" sz="4000" b="1" dirty="0" smtClean="0"/>
          </a:p>
          <a:p>
            <a:r>
              <a:rPr kumimoji="1" lang="ja-JP" altLang="en-US" sz="4000" b="1" dirty="0" smtClean="0"/>
              <a:t>こだわり、強迫症状</a:t>
            </a:r>
            <a:endParaRPr kumimoji="1" lang="en-US" altLang="ja-JP" sz="4000" b="1" dirty="0" smtClean="0"/>
          </a:p>
          <a:p>
            <a:r>
              <a:rPr lang="ja-JP" altLang="en-US" sz="4000" b="1" dirty="0" smtClean="0"/>
              <a:t>認知障害</a:t>
            </a:r>
            <a:endParaRPr lang="en-US" altLang="ja-JP" sz="4000" b="1" dirty="0" smtClean="0"/>
          </a:p>
          <a:p>
            <a:r>
              <a:rPr lang="ja-JP" altLang="en-US" sz="4000" b="1" dirty="0"/>
              <a:t>　</a:t>
            </a:r>
            <a:r>
              <a:rPr lang="ja-JP" altLang="en-US" sz="4000" b="1" dirty="0" smtClean="0"/>
              <a:t>　（周囲の状況が読めない）</a:t>
            </a:r>
            <a:endParaRPr lang="en-US" altLang="ja-JP" sz="4000" b="1" dirty="0" smtClean="0"/>
          </a:p>
          <a:p>
            <a:r>
              <a:rPr kumimoji="1" lang="ja-JP" altLang="en-US" sz="4000" b="1" dirty="0" smtClean="0"/>
              <a:t>協調運動障害（不器用）</a:t>
            </a:r>
            <a:endParaRPr kumimoji="1" lang="en-US" altLang="ja-JP" sz="4000" b="1" dirty="0" smtClean="0"/>
          </a:p>
          <a:p>
            <a:r>
              <a:rPr lang="ja-JP" altLang="en-US" sz="4000" b="1" dirty="0" smtClean="0"/>
              <a:t>几帳面　もしくは　ＡＤ</a:t>
            </a:r>
            <a:r>
              <a:rPr lang="en-US" altLang="ja-JP" sz="4000" b="1" dirty="0" smtClean="0"/>
              <a:t>/</a:t>
            </a:r>
            <a:r>
              <a:rPr lang="ja-JP" altLang="en-US" sz="4000" b="1" dirty="0" smtClean="0"/>
              <a:t>ＨＤ症状</a:t>
            </a:r>
            <a:endParaRPr kumimoji="1" lang="en-US" altLang="ja-JP" sz="4000" b="1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0271" y="9832"/>
            <a:ext cx="7383104" cy="8740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4400" dirty="0" smtClean="0">
                <a:latin typeface="+mj-ea"/>
                <a:ea typeface="+mj-ea"/>
              </a:rPr>
              <a:t>自閉スペクトラム症の症状　１</a:t>
            </a:r>
            <a:endParaRPr kumimoji="1" lang="ja-JP" altLang="en-US" sz="4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37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 smtClean="0"/>
              <a:t>第</a:t>
            </a:r>
            <a:r>
              <a:rPr lang="ja-JP" altLang="en-US" sz="4400" dirty="0" smtClean="0"/>
              <a:t>１群：</a:t>
            </a:r>
            <a:r>
              <a:rPr kumimoji="1" lang="ja-JP" altLang="en-US" sz="4400" dirty="0" smtClean="0"/>
              <a:t>精神疾患の場合は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3426" y="1085850"/>
            <a:ext cx="8286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7030A0"/>
                </a:solidFill>
                <a:latin typeface="+mn-ea"/>
              </a:rPr>
              <a:t>精神科医療</a:t>
            </a:r>
            <a:r>
              <a:rPr lang="ja-JP" altLang="en-US" sz="4000" b="1" dirty="0">
                <a:solidFill>
                  <a:srgbClr val="7030A0"/>
                </a:solidFill>
                <a:latin typeface="+mn-ea"/>
              </a:rPr>
              <a:t>機関</a:t>
            </a:r>
            <a:r>
              <a:rPr lang="ja-JP" altLang="en-US" sz="4000" dirty="0" smtClean="0">
                <a:latin typeface="+mn-ea"/>
              </a:rPr>
              <a:t>への受診勧奨、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7030A0"/>
                </a:solidFill>
                <a:latin typeface="+mn-ea"/>
              </a:rPr>
              <a:t>薬物療法等</a:t>
            </a:r>
            <a:r>
              <a:rPr lang="ja-JP" altLang="en-US" sz="4000" dirty="0" smtClean="0">
                <a:latin typeface="+mn-ea"/>
              </a:rPr>
              <a:t>による治療、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b="1" dirty="0" smtClean="0">
                <a:solidFill>
                  <a:srgbClr val="7030A0"/>
                </a:solidFill>
                <a:latin typeface="+mn-ea"/>
              </a:rPr>
              <a:t>福祉サービスの利用</a:t>
            </a:r>
            <a:r>
              <a:rPr lang="ja-JP" altLang="en-US" sz="4000" dirty="0" smtClean="0">
                <a:latin typeface="+mn-ea"/>
              </a:rPr>
              <a:t>により、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　ひきこもり状態は改善します。</a:t>
            </a:r>
            <a:endParaRPr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lang="ja-JP" altLang="en-US" sz="4000" dirty="0" smtClean="0">
                <a:latin typeface="+mn-ea"/>
              </a:rPr>
              <a:t>しかし、最初から、必ずしも、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精神疾患と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判断できるわけではありません。</a:t>
            </a:r>
            <a:endParaRPr lang="en-US" altLang="ja-JP" sz="4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06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4213" y="1466849"/>
            <a:ext cx="7773987" cy="38830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4000" b="1" dirty="0" smtClean="0">
                <a:solidFill>
                  <a:srgbClr val="FF0000"/>
                </a:solidFill>
              </a:rPr>
              <a:t>２次障害</a:t>
            </a:r>
            <a:endParaRPr lang="en-US" altLang="ja-JP" sz="4000" b="1" dirty="0" smtClean="0">
              <a:solidFill>
                <a:srgbClr val="FF0000"/>
              </a:solidFill>
            </a:endParaRPr>
          </a:p>
          <a:p>
            <a:r>
              <a:rPr kumimoji="1" lang="ja-JP" altLang="en-US" sz="4000" b="1" dirty="0" smtClean="0"/>
              <a:t>　・対人不信</a:t>
            </a:r>
            <a:endParaRPr kumimoji="1" lang="en-US" altLang="ja-JP" sz="4000" b="1" dirty="0" smtClean="0"/>
          </a:p>
          <a:p>
            <a:r>
              <a:rPr lang="ja-JP" altLang="en-US" sz="4000" b="1" dirty="0"/>
              <a:t>　</a:t>
            </a:r>
            <a:r>
              <a:rPr lang="ja-JP" altLang="en-US" sz="4000" b="1" dirty="0" smtClean="0"/>
              <a:t>・対人恐怖、集団恐怖</a:t>
            </a:r>
            <a:endParaRPr lang="en-US" altLang="ja-JP" sz="4000" b="1" dirty="0" smtClean="0"/>
          </a:p>
          <a:p>
            <a:r>
              <a:rPr kumimoji="1" lang="ja-JP" altLang="en-US" sz="4000" b="1" dirty="0"/>
              <a:t>　</a:t>
            </a:r>
            <a:r>
              <a:rPr kumimoji="1" lang="ja-JP" altLang="en-US" sz="4000" b="1" dirty="0" smtClean="0"/>
              <a:t>・知覚過敏の亢進</a:t>
            </a:r>
            <a:endParaRPr kumimoji="1" lang="en-US" altLang="ja-JP" sz="4000" b="1" dirty="0" smtClean="0"/>
          </a:p>
          <a:p>
            <a:r>
              <a:rPr lang="ja-JP" altLang="en-US" sz="4000" b="1" dirty="0"/>
              <a:t>　</a:t>
            </a:r>
            <a:r>
              <a:rPr lang="ja-JP" altLang="en-US" sz="4000" b="1" dirty="0" smtClean="0"/>
              <a:t>・周囲に対する被害的感情</a:t>
            </a:r>
          </a:p>
          <a:p>
            <a:r>
              <a:rPr kumimoji="1" lang="ja-JP" altLang="en-US" sz="4000" b="1" dirty="0" smtClean="0"/>
              <a:t>ときに、統合失調症様症状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0271" y="9832"/>
            <a:ext cx="7383104" cy="8436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4400" dirty="0" smtClean="0">
                <a:latin typeface="+mj-ea"/>
                <a:ea typeface="+mj-ea"/>
              </a:rPr>
              <a:t>自閉スペクトラム症の症状　２</a:t>
            </a:r>
            <a:endParaRPr kumimoji="1" lang="ja-JP" altLang="en-US" sz="44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5260" y="5745007"/>
            <a:ext cx="831189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２次障害が厳しい事例への対応が、大きな課題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860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上矢印 23"/>
          <p:cNvSpPr/>
          <p:nvPr/>
        </p:nvSpPr>
        <p:spPr>
          <a:xfrm>
            <a:off x="1893459" y="4648648"/>
            <a:ext cx="168329" cy="406751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上矢印 21"/>
          <p:cNvSpPr/>
          <p:nvPr/>
        </p:nvSpPr>
        <p:spPr>
          <a:xfrm>
            <a:off x="3790261" y="2192612"/>
            <a:ext cx="168329" cy="406751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r="51260"/>
          <a:stretch/>
        </p:blipFill>
        <p:spPr>
          <a:xfrm>
            <a:off x="5110480" y="4185260"/>
            <a:ext cx="3554689" cy="74758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70271" y="9832"/>
            <a:ext cx="6678254" cy="8519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4400" b="1" dirty="0" smtClean="0"/>
              <a:t>統合失調症との違い</a:t>
            </a:r>
            <a:endParaRPr kumimoji="1" lang="ja-JP" altLang="en-US" sz="44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20" y="1263512"/>
            <a:ext cx="4823749" cy="92910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99" y="2192614"/>
            <a:ext cx="4310245" cy="9291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34098"/>
          <a:stretch/>
        </p:blipFill>
        <p:spPr>
          <a:xfrm>
            <a:off x="1967044" y="4206099"/>
            <a:ext cx="6705600" cy="481626"/>
          </a:xfrm>
          <a:prstGeom prst="rect">
            <a:avLst/>
          </a:prstGeom>
        </p:spPr>
      </p:pic>
      <p:sp>
        <p:nvSpPr>
          <p:cNvPr id="12" name="二等辺三角形 11"/>
          <p:cNvSpPr/>
          <p:nvPr/>
        </p:nvSpPr>
        <p:spPr>
          <a:xfrm>
            <a:off x="4373776" y="3407719"/>
            <a:ext cx="779665" cy="80624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/>
          <p:cNvSpPr/>
          <p:nvPr/>
        </p:nvSpPr>
        <p:spPr>
          <a:xfrm>
            <a:off x="5422172" y="3595728"/>
            <a:ext cx="779665" cy="5895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1959569" y="2192614"/>
            <a:ext cx="6705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1967044" y="4206100"/>
            <a:ext cx="6705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97780" y="114348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統合失調症</a:t>
            </a:r>
            <a:endParaRPr kumimoji="1" lang="ja-JP" altLang="en-US" sz="3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3448" y="332932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発達障害</a:t>
            </a:r>
            <a:endParaRPr kumimoji="1" lang="ja-JP" altLang="en-US" sz="3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61144" y="2582126"/>
            <a:ext cx="1005403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発症</a:t>
            </a:r>
            <a:endParaRPr kumimoji="1" lang="ja-JP" altLang="en-US" sz="3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91260" y="1024045"/>
            <a:ext cx="162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精神症状</a:t>
            </a:r>
            <a:endParaRPr kumimoji="1"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4460" y="5038162"/>
            <a:ext cx="344517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もともと障害がある</a:t>
            </a:r>
            <a:endParaRPr kumimoji="1" lang="ja-JP" altLang="en-US" sz="3200" dirty="0"/>
          </a:p>
        </p:txBody>
      </p:sp>
      <p:sp>
        <p:nvSpPr>
          <p:cNvPr id="26" name="上矢印 25"/>
          <p:cNvSpPr/>
          <p:nvPr/>
        </p:nvSpPr>
        <p:spPr>
          <a:xfrm>
            <a:off x="5265048" y="4831959"/>
            <a:ext cx="132233" cy="221969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90486" y="5036691"/>
            <a:ext cx="1696298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２次障害</a:t>
            </a:r>
            <a:endParaRPr kumimoji="1" lang="ja-JP" altLang="en-US" sz="3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59938" y="3251647"/>
            <a:ext cx="2073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もともとは、</a:t>
            </a:r>
            <a:endParaRPr kumimoji="1" lang="en-US" altLang="ja-JP" dirty="0" smtClean="0"/>
          </a:p>
          <a:p>
            <a:r>
              <a:rPr lang="ja-JP" altLang="en-US" dirty="0"/>
              <a:t>対人</a:t>
            </a:r>
            <a:r>
              <a:rPr lang="ja-JP" altLang="en-US" dirty="0" smtClean="0"/>
              <a:t>関係は苦手。</a:t>
            </a:r>
            <a:endParaRPr lang="en-US" altLang="ja-JP" dirty="0" smtClean="0"/>
          </a:p>
          <a:p>
            <a:r>
              <a:rPr kumimoji="1" lang="ja-JP" altLang="en-US" dirty="0" smtClean="0"/>
              <a:t>集団適応も難しい。</a:t>
            </a:r>
            <a:endParaRPr kumimoji="1" lang="en-US" altLang="ja-JP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24214" y="5853384"/>
            <a:ext cx="8323546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日本の「精神障害」支援のモデルは、統合失調症。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発達</a:t>
            </a:r>
            <a:r>
              <a:rPr lang="ja-JP" altLang="en-US" sz="2400" dirty="0"/>
              <a:t>障害者</a:t>
            </a:r>
            <a:r>
              <a:rPr lang="ja-JP" altLang="en-US" sz="2400" dirty="0" smtClean="0"/>
              <a:t>には、必ずしも、適切でないことがある。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66261" y="4892457"/>
            <a:ext cx="2383986" cy="8309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支援には、ここに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kumimoji="1" lang="ja-JP" altLang="en-US" sz="2400" dirty="0" smtClean="0">
                <a:solidFill>
                  <a:schemeClr val="bg1"/>
                </a:solidFill>
              </a:rPr>
              <a:t>配慮が必要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49992" y="1928026"/>
            <a:ext cx="208582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もともとは、</a:t>
            </a:r>
            <a:endParaRPr kumimoji="1" lang="en-US" altLang="ja-JP" dirty="0" smtClean="0"/>
          </a:p>
          <a:p>
            <a:r>
              <a:rPr lang="ja-JP" altLang="en-US" dirty="0"/>
              <a:t>対人関係</a:t>
            </a:r>
            <a:r>
              <a:rPr lang="ja-JP" altLang="en-US" dirty="0" smtClean="0"/>
              <a:t>も持てる。</a:t>
            </a:r>
            <a:endParaRPr lang="en-US" altLang="ja-JP" dirty="0" smtClean="0"/>
          </a:p>
          <a:p>
            <a:r>
              <a:rPr kumimoji="1" lang="ja-JP" altLang="en-US" dirty="0"/>
              <a:t>集団に</a:t>
            </a:r>
            <a:r>
              <a:rPr kumimoji="1" lang="ja-JP" altLang="en-US" dirty="0" smtClean="0"/>
              <a:t>も</a:t>
            </a:r>
            <a:r>
              <a:rPr kumimoji="1" lang="ja-JP" altLang="en-US" dirty="0"/>
              <a:t>適応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506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392317" y="1175657"/>
          <a:ext cx="8359366" cy="530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3436"/>
                <a:gridCol w="3317965"/>
                <a:gridCol w="3317965"/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統合失調症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発達障害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対人関係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</a:rPr>
                        <a:t>もともと、できていた</a:t>
                      </a:r>
                      <a:endParaRPr kumimoji="1" lang="ja-JP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</a:rPr>
                        <a:t>もともと、苦手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集団生活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</a:rPr>
                        <a:t>もともと、できていた</a:t>
                      </a:r>
                      <a:endParaRPr kumimoji="1" lang="ja-JP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</a:rPr>
                        <a:t>もともと、苦手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入院</a:t>
                      </a: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薬物療法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効果的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事例によって異なる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リハビリ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回復リハビリ</a:t>
                      </a: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（以前はできていた）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教育・訓練的？</a:t>
                      </a: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dirty="0" smtClean="0">
                          <a:solidFill>
                            <a:srgbClr val="FF0000"/>
                          </a:solidFill>
                        </a:rPr>
                        <a:t>適応・効果は、事例によって異なる</a:t>
                      </a:r>
                      <a:endParaRPr kumimoji="1" lang="en-US" altLang="ja-JP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支援の</a:t>
                      </a: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受け入れ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安定すれば良好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ときに、</a:t>
                      </a:r>
                      <a:r>
                        <a:rPr kumimoji="1" lang="ja-JP" altLang="en-US" sz="2000" dirty="0" smtClean="0">
                          <a:solidFill>
                            <a:srgbClr val="FF0000"/>
                          </a:solidFill>
                        </a:rPr>
                        <a:t>強い拒否</a:t>
                      </a:r>
                      <a:endParaRPr kumimoji="1" lang="en-US" altLang="ja-JP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悪化の要因</a:t>
                      </a: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</a:rPr>
                        <a:t>薬物の中断</a:t>
                      </a:r>
                    </a:p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環境ストレス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</a:rPr>
                        <a:t>環境ストレス</a:t>
                      </a:r>
                    </a:p>
                    <a:p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</a:rPr>
                        <a:t>　（特に、人間関係）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悪化時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solidFill>
                            <a:srgbClr val="FF0000"/>
                          </a:solidFill>
                        </a:rPr>
                        <a:t>薬物調整</a:t>
                      </a:r>
                      <a:endParaRPr kumimoji="1" lang="en-US" altLang="ja-JP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環境調整</a:t>
                      </a:r>
                      <a:endParaRPr kumimoji="1" lang="en-US" altLang="ja-JP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</a:rPr>
                        <a:t>環境調整・刺激の除去</a:t>
                      </a:r>
                      <a:endParaRPr kumimoji="1" lang="en-US" altLang="ja-JP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</a:rPr>
                        <a:t>（クールダウン）</a:t>
                      </a:r>
                      <a:endParaRPr kumimoji="1" lang="en-US" altLang="ja-JP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2000" b="0" dirty="0" smtClean="0">
                          <a:solidFill>
                            <a:srgbClr val="FF0000"/>
                          </a:solidFill>
                        </a:rPr>
                        <a:t>補助的に、薬物療法</a:t>
                      </a:r>
                      <a:endParaRPr kumimoji="1" lang="ja-JP" alt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570271" y="9832"/>
            <a:ext cx="6678254" cy="9147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4400" dirty="0" smtClean="0">
                <a:latin typeface="+mj-ea"/>
                <a:ea typeface="+mj-ea"/>
              </a:rPr>
              <a:t>統合失調症との違い</a:t>
            </a:r>
            <a:endParaRPr kumimoji="1" lang="ja-JP" altLang="en-US" sz="4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638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450068" y="4732028"/>
            <a:ext cx="8243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第２群：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+mn-ea"/>
                <a:ea typeface="+mn-ea"/>
              </a:rPr>
              <a:t>発達障害等</a:t>
            </a:r>
            <a:r>
              <a:rPr kumimoji="1" lang="ja-JP" altLang="en-US" sz="2000" dirty="0" smtClean="0">
                <a:latin typeface="+mn-ea"/>
                <a:ea typeface="+mn-ea"/>
              </a:rPr>
              <a:t>の就労、社会生活支援の難しさは、</a:t>
            </a:r>
            <a:r>
              <a:rPr lang="ja-JP" altLang="en-US" sz="2000" dirty="0" smtClean="0">
                <a:latin typeface="+mn-ea"/>
                <a:ea typeface="+mn-ea"/>
              </a:rPr>
              <a:t>障害</a:t>
            </a:r>
            <a:r>
              <a:rPr lang="ja-JP" altLang="en-US" sz="2000" dirty="0">
                <a:latin typeface="+mn-ea"/>
                <a:ea typeface="+mn-ea"/>
              </a:rPr>
              <a:t>特性</a:t>
            </a:r>
            <a:r>
              <a:rPr lang="ja-JP" altLang="en-US" sz="2000" dirty="0" smtClean="0">
                <a:latin typeface="+mn-ea"/>
                <a:ea typeface="+mn-ea"/>
              </a:rPr>
              <a:t>の</a:t>
            </a:r>
            <a:r>
              <a:rPr lang="ja-JP" altLang="en-US" sz="2000" dirty="0">
                <a:latin typeface="+mn-ea"/>
                <a:ea typeface="+mn-ea"/>
              </a:rPr>
              <a:t>強</a:t>
            </a:r>
            <a:r>
              <a:rPr lang="ja-JP" altLang="en-US" sz="2000" dirty="0" smtClean="0">
                <a:latin typeface="+mn-ea"/>
                <a:ea typeface="+mn-ea"/>
              </a:rPr>
              <a:t>さよりも、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  <a:ea typeface="+mn-ea"/>
              </a:rPr>
              <a:t>２</a:t>
            </a:r>
            <a:r>
              <a:rPr kumimoji="1" lang="ja-JP" altLang="en-US" sz="2000" u="sng" dirty="0" smtClean="0">
                <a:solidFill>
                  <a:srgbClr val="FF0000"/>
                </a:solidFill>
                <a:latin typeface="+mn-ea"/>
                <a:ea typeface="+mn-ea"/>
              </a:rPr>
              <a:t>次障害（対人恐怖、被害関係念慮等）の強さ、</a:t>
            </a:r>
            <a:endParaRPr kumimoji="1" lang="en-US" altLang="ja-JP" sz="2000" u="sng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kumimoji="1" lang="ja-JP" altLang="en-US" sz="2000" dirty="0" smtClean="0">
                <a:latin typeface="+mn-ea"/>
                <a:ea typeface="+mn-ea"/>
              </a:rPr>
              <a:t>精神症状の存在の有無によるところが多い。</a:t>
            </a:r>
            <a:endParaRPr kumimoji="1" lang="en-US" altLang="ja-JP" sz="2000" dirty="0" smtClean="0">
              <a:latin typeface="+mn-ea"/>
              <a:ea typeface="+mn-ea"/>
            </a:endParaRPr>
          </a:p>
          <a:p>
            <a:r>
              <a:rPr lang="ja-JP" altLang="en-US" sz="2000" dirty="0" smtClean="0">
                <a:latin typeface="+mn-ea"/>
                <a:ea typeface="+mn-ea"/>
              </a:rPr>
              <a:t>「支援の拒否」が、最も困難な課題。また、いかに、２次障害の発生を予防、軽減するかも、ひきこもり支援においては重要。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76262" y="1"/>
            <a:ext cx="8243888" cy="8737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+mj-ea"/>
              </a:rPr>
              <a:t>支援の視点から見た発達障害等の３パターン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2" y="1369318"/>
            <a:ext cx="8681456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1215101" y="1768785"/>
          <a:ext cx="3667122" cy="481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09565"/>
                <a:gridCol w="957557"/>
              </a:tblGrid>
              <a:tr h="12047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</a:rPr>
                        <a:t>精神疾患</a:t>
                      </a:r>
                      <a:endParaRPr lang="en-US" altLang="ja-JP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</a:rPr>
                        <a:t>（統合失調症等）</a:t>
                      </a:r>
                    </a:p>
                  </a:txBody>
                  <a:tcPr marL="91405" marR="91405" marT="45726" marB="45726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</a:rPr>
                        <a:t>治療</a:t>
                      </a:r>
                    </a:p>
                  </a:txBody>
                  <a:tcPr marL="91405" marR="91405" marT="45726" marB="45726" vert="eaVert" anchor="ctr">
                    <a:solidFill>
                      <a:srgbClr val="FF0000"/>
                    </a:solidFill>
                  </a:tcPr>
                </a:tc>
              </a:tr>
              <a:tr h="12047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</a:rPr>
                        <a:t>２次障害</a:t>
                      </a:r>
                      <a:endParaRPr kumimoji="1" lang="en-US" altLang="ja-JP" sz="24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05" marR="91405" marT="45726" marB="45726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時に、</a:t>
                      </a:r>
                      <a:endParaRPr kumimoji="1" lang="en-US" altLang="ja-JP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/>
                        <a:t>個別</a:t>
                      </a:r>
                      <a:endParaRPr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05" marR="91405" marT="45726" marB="45726" vert="eaVert" anchor="ctr">
                    <a:solidFill>
                      <a:srgbClr val="FFFF00"/>
                    </a:solidFill>
                  </a:tcPr>
                </a:tc>
              </a:tr>
              <a:tr h="12047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</a:rPr>
                        <a:t>もともとの障害</a:t>
                      </a:r>
                      <a:endParaRPr lang="en-US" altLang="ja-JP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</a:rPr>
                        <a:t>（発達障害など）</a:t>
                      </a:r>
                    </a:p>
                  </a:txBody>
                  <a:tcPr marL="91405" marR="91405" marT="45726" marB="45726" anchor="ctr">
                    <a:solidFill>
                      <a:srgbClr val="33CC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</a:rPr>
                        <a:t>療育</a:t>
                      </a:r>
                      <a:endParaRPr kumimoji="1" lang="en-US" altLang="ja-JP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</a:rPr>
                        <a:t>（適切な配慮）</a:t>
                      </a:r>
                    </a:p>
                  </a:txBody>
                  <a:tcPr marL="91405" marR="91405" marT="45726" marB="45726" vert="eaVert" anchor="ctr">
                    <a:solidFill>
                      <a:srgbClr val="33CC33"/>
                    </a:solidFill>
                  </a:tcPr>
                </a:tc>
              </a:tr>
              <a:tr h="12047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</a:rPr>
                        <a:t>もともとの能力</a:t>
                      </a:r>
                      <a:endParaRPr lang="en-US" altLang="ja-JP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</a:rPr>
                        <a:t>（適応能力）</a:t>
                      </a:r>
                      <a:endParaRPr lang="en-US" altLang="ja-JP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ja-JP" altLang="en-US" sz="1400" dirty="0" smtClean="0">
                          <a:solidFill>
                            <a:schemeClr val="bg1"/>
                          </a:solidFill>
                        </a:rPr>
                        <a:t>知的能力・アンバランスさ</a:t>
                      </a:r>
                      <a:endParaRPr kumimoji="1" lang="ja-JP" altLang="en-US" sz="1800" dirty="0"/>
                    </a:p>
                  </a:txBody>
                  <a:tcPr marL="91405" marR="91405" marT="45726" marB="45726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kumimoji="1" lang="ja-JP" altLang="en-US" sz="1800" dirty="0"/>
                    </a:p>
                  </a:txBody>
                  <a:tcPr marL="91405" marR="91405" marT="45726" marB="45726" vert="eaVert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138" name="図 6" descr="CST016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6" y="4320265"/>
            <a:ext cx="738051" cy="86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図 7" descr="CTE04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6" y="3109473"/>
            <a:ext cx="738051" cy="8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図 8" descr="CTE014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3" y="1985122"/>
            <a:ext cx="871168" cy="8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テキスト ボックス 10"/>
          <p:cNvSpPr txBox="1">
            <a:spLocks noChangeArrowheads="1"/>
          </p:cNvSpPr>
          <p:nvPr/>
        </p:nvSpPr>
        <p:spPr bwMode="auto">
          <a:xfrm>
            <a:off x="6430807" y="1767714"/>
            <a:ext cx="2016224" cy="830997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b="1" dirty="0" smtClean="0"/>
              <a:t>エネルギー</a:t>
            </a:r>
            <a:endParaRPr lang="en-US" altLang="ja-JP" sz="2400" b="1" dirty="0" smtClean="0"/>
          </a:p>
          <a:p>
            <a:pPr algn="ctr" eaLnBrk="1" hangingPunct="1"/>
            <a:r>
              <a:rPr lang="ja-JP" altLang="en-US" sz="2400" b="1" dirty="0" smtClean="0"/>
              <a:t>の低下</a:t>
            </a:r>
            <a:endParaRPr lang="ja-JP" altLang="en-US" sz="24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6248617" y="3838503"/>
            <a:ext cx="2380606" cy="268525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疲労度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回復度</a:t>
            </a:r>
          </a:p>
          <a:p>
            <a:pPr algn="ctr">
              <a:defRPr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2000" dirty="0" smtClean="0">
                <a:solidFill>
                  <a:schemeClr val="tx1"/>
                </a:solidFill>
              </a:rPr>
              <a:t>睡眠</a:t>
            </a:r>
            <a:r>
              <a:rPr lang="ja-JP" altLang="en-US" sz="2000" dirty="0">
                <a:solidFill>
                  <a:schemeClr val="tx1"/>
                </a:solidFill>
              </a:rPr>
              <a:t>障害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対人関係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仕事量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（量・質）</a:t>
            </a:r>
          </a:p>
        </p:txBody>
      </p:sp>
      <p:pic>
        <p:nvPicPr>
          <p:cNvPr id="514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2" y="5480832"/>
            <a:ext cx="1050134" cy="10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4963185" y="1985122"/>
            <a:ext cx="718664" cy="3774861"/>
          </a:xfrm>
          <a:prstGeom prst="rect">
            <a:avLst/>
          </a:prstGeom>
          <a:solidFill>
            <a:srgbClr val="7030A0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ja-JP" altLang="en-US" sz="2400" dirty="0" smtClean="0">
                <a:solidFill>
                  <a:schemeClr val="bg1"/>
                </a:solidFill>
              </a:rPr>
              <a:t>教　育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0"/>
          <p:cNvSpPr txBox="1">
            <a:spLocks noChangeArrowheads="1"/>
          </p:cNvSpPr>
          <p:nvPr/>
        </p:nvSpPr>
        <p:spPr bwMode="auto">
          <a:xfrm>
            <a:off x="1358734" y="3684616"/>
            <a:ext cx="2438548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dist" eaLnBrk="1" hangingPunct="1"/>
            <a:r>
              <a:rPr lang="ja-JP" altLang="en-US" sz="1400" b="1" dirty="0" smtClean="0">
                <a:solidFill>
                  <a:srgbClr val="FF0000"/>
                </a:solidFill>
              </a:rPr>
              <a:t>回復には時間がかかる</a:t>
            </a:r>
            <a:endParaRPr lang="en-US" altLang="ja-JP" sz="1400" b="1" dirty="0" smtClean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88378" y="1086727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今、課題となっているのは、どの部分？</a:t>
            </a:r>
            <a:endParaRPr kumimoji="1" lang="ja-JP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8258492" cy="85725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発達障害者への支援が上手くいかない</a:t>
            </a:r>
            <a:endParaRPr kumimoji="1" lang="ja-JP" altLang="en-US" sz="3600" dirty="0"/>
          </a:p>
        </p:txBody>
      </p:sp>
      <p:sp>
        <p:nvSpPr>
          <p:cNvPr id="6" name="十字形 5"/>
          <p:cNvSpPr/>
          <p:nvPr/>
        </p:nvSpPr>
        <p:spPr>
          <a:xfrm>
            <a:off x="5417886" y="2494177"/>
            <a:ext cx="1060016" cy="976755"/>
          </a:xfrm>
          <a:prstGeom prst="plus">
            <a:avLst>
              <a:gd name="adj" fmla="val 3214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5141" name="図 9" descr="SEV149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88" y="2598711"/>
            <a:ext cx="1204009" cy="134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Franklin Gothic Medium"/>
        <a:ea typeface="HGP創英角ｺﾞｼｯｸUB"/>
        <a:cs typeface=""/>
      </a:majorFont>
      <a:minorFont>
        <a:latin typeface="Franklin Gothic Book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3037</TotalTime>
  <Words>2154</Words>
  <Application>Microsoft Office PowerPoint</Application>
  <PresentationFormat>画面に合わせる (4:3)</PresentationFormat>
  <Paragraphs>849</Paragraphs>
  <Slides>94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94</vt:i4>
      </vt:variant>
    </vt:vector>
  </HeadingPairs>
  <TitlesOfParts>
    <vt:vector size="101" baseType="lpstr">
      <vt:lpstr>Franklin Gothic Book</vt:lpstr>
      <vt:lpstr>HGP創英角ｺﾞｼｯｸUB</vt:lpstr>
      <vt:lpstr>ＭＳ Ｐゴシック</vt:lpstr>
      <vt:lpstr>Arial</vt:lpstr>
      <vt:lpstr>Calibri</vt:lpstr>
      <vt:lpstr>Franklin Gothic Medium</vt:lpstr>
      <vt:lpstr>Office テーマ</vt:lpstr>
      <vt:lpstr>ひきこもりに関する理解と 支援の流れ</vt:lpstr>
      <vt:lpstr>①　ひきこもりについて</vt:lpstr>
      <vt:lpstr>「ひきこもり」とは、</vt:lpstr>
      <vt:lpstr>「ニート」と 「ひきこもり」</vt:lpstr>
      <vt:lpstr>３０年程前、</vt:lpstr>
      <vt:lpstr>ところが、２０年程前から、</vt:lpstr>
      <vt:lpstr>そして、１０年程前から、</vt:lpstr>
      <vt:lpstr>ひきこもりは３つに分類されますが、</vt:lpstr>
      <vt:lpstr>第１群：精神疾患の場合は</vt:lpstr>
      <vt:lpstr>精神疾患の場合でも、</vt:lpstr>
      <vt:lpstr>診断の鑑別も、</vt:lpstr>
      <vt:lpstr>ひきこもりになる、きっかけは、</vt:lpstr>
      <vt:lpstr>ひきこもりの数は・・</vt:lpstr>
      <vt:lpstr>ひきこもりの数は・・２</vt:lpstr>
      <vt:lpstr>中高年のひきこもり者の課題は？</vt:lpstr>
      <vt:lpstr>ひきこもりの数　３</vt:lpstr>
      <vt:lpstr>②　ひきこもりの回復経過</vt:lpstr>
      <vt:lpstr>ひきこもりの相談では、</vt:lpstr>
      <vt:lpstr>ひきこもりの背景には、</vt:lpstr>
      <vt:lpstr>エネルギーの低下のサイン　１</vt:lpstr>
      <vt:lpstr>エネルギーの低下のサイン　２</vt:lpstr>
      <vt:lpstr>エネルギーの低下のサイン　３</vt:lpstr>
      <vt:lpstr>エネルギーが低下すると</vt:lpstr>
      <vt:lpstr>こんなときは</vt:lpstr>
      <vt:lpstr>PowerPoint プレゼンテーション</vt:lpstr>
      <vt:lpstr>ひきこもりの回復には、</vt:lpstr>
      <vt:lpstr>ひきこもりの回復には、</vt:lpstr>
      <vt:lpstr>エネルギーが回復してくると、</vt:lpstr>
      <vt:lpstr>エネルギーの回復につれて、</vt:lpstr>
      <vt:lpstr>PowerPoint プレゼンテーション</vt:lpstr>
      <vt:lpstr>エネルギーが回復したのに</vt:lpstr>
      <vt:lpstr>エネルギーが回復したのに</vt:lpstr>
      <vt:lpstr>ひきこもりの背景には、</vt:lpstr>
      <vt:lpstr>対人恐怖、集団恐怖の背景。</vt:lpstr>
      <vt:lpstr>対人恐怖、集団恐怖が強いと、</vt:lpstr>
      <vt:lpstr>恐怖症状の軽減は、</vt:lpstr>
      <vt:lpstr>発達障害がある場合は、</vt:lpstr>
      <vt:lpstr>発達障害の多くの人は、</vt:lpstr>
      <vt:lpstr>ひきこもりの中でも、</vt:lpstr>
      <vt:lpstr>ひきこもりの中でも、</vt:lpstr>
      <vt:lpstr>また、発達障害の人は、</vt:lpstr>
      <vt:lpstr>再び、ひきこもりに・・。</vt:lpstr>
      <vt:lpstr>③　ひきこもりの長期化</vt:lpstr>
      <vt:lpstr>ひきこもりの相談のゴールって？</vt:lpstr>
      <vt:lpstr>では、ひきこもり相談のゴールは？</vt:lpstr>
      <vt:lpstr>統合失調症の場合は・・・</vt:lpstr>
      <vt:lpstr>ひきこもりの場合は・・・</vt:lpstr>
      <vt:lpstr>継続支援は、</vt:lpstr>
      <vt:lpstr>ひきこもりの長期化の症状</vt:lpstr>
      <vt:lpstr>長期ひきこもりの３症状の影響</vt:lpstr>
      <vt:lpstr>これらの３症状があると、</vt:lpstr>
      <vt:lpstr>PowerPoint プレゼンテーション</vt:lpstr>
      <vt:lpstr>PowerPoint プレゼンテーション</vt:lpstr>
      <vt:lpstr>ときに、薬物療法も、</vt:lpstr>
      <vt:lpstr>発達障害の人への関わりとして、</vt:lpstr>
      <vt:lpstr>ひきこもりの状態の軽減</vt:lpstr>
      <vt:lpstr>ひきこもりの回復には、</vt:lpstr>
      <vt:lpstr>保健所におけるひきこもり相談 への対応と支援</vt:lpstr>
      <vt:lpstr>ひきこもりの相談は、</vt:lpstr>
      <vt:lpstr>一般就労の相談であれば、</vt:lpstr>
      <vt:lpstr>この他にも、</vt:lpstr>
      <vt:lpstr>この他にも、</vt:lpstr>
      <vt:lpstr>保健所の相談には、</vt:lpstr>
      <vt:lpstr>さて、相談にこられましたが・・</vt:lpstr>
      <vt:lpstr>相談の多くは、</vt:lpstr>
      <vt:lpstr>相談の多くは、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発達障害を背景とする ひきこもりへの関わり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発達障害者への支援が上手くいかない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harada</cp:lastModifiedBy>
  <cp:revision>152</cp:revision>
  <dcterms:created xsi:type="dcterms:W3CDTF">2015-11-23T13:21:23Z</dcterms:created>
  <dcterms:modified xsi:type="dcterms:W3CDTF">2018-01-29T15:31:50Z</dcterms:modified>
</cp:coreProperties>
</file>