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62" r:id="rId2"/>
  </p:sldMasterIdLst>
  <p:sldIdLst>
    <p:sldId id="339" r:id="rId3"/>
    <p:sldId id="355" r:id="rId4"/>
    <p:sldId id="356" r:id="rId5"/>
    <p:sldId id="357" r:id="rId6"/>
    <p:sldId id="358" r:id="rId7"/>
    <p:sldId id="359" r:id="rId8"/>
    <p:sldId id="360" r:id="rId9"/>
    <p:sldId id="361" r:id="rId10"/>
    <p:sldId id="362" r:id="rId11"/>
    <p:sldId id="363" r:id="rId12"/>
    <p:sldId id="364" r:id="rId13"/>
    <p:sldId id="365" r:id="rId14"/>
    <p:sldId id="366" r:id="rId15"/>
    <p:sldId id="367" r:id="rId16"/>
    <p:sldId id="368" r:id="rId17"/>
    <p:sldId id="296" r:id="rId18"/>
    <p:sldId id="369" r:id="rId19"/>
    <p:sldId id="370" r:id="rId20"/>
    <p:sldId id="272" r:id="rId21"/>
    <p:sldId id="291" r:id="rId22"/>
    <p:sldId id="371" r:id="rId23"/>
    <p:sldId id="372" r:id="rId24"/>
    <p:sldId id="373" r:id="rId25"/>
    <p:sldId id="317" r:id="rId26"/>
    <p:sldId id="374" r:id="rId27"/>
    <p:sldId id="375" r:id="rId28"/>
    <p:sldId id="304" r:id="rId29"/>
    <p:sldId id="353" r:id="rId30"/>
  </p:sldIdLst>
  <p:sldSz cx="9144000" cy="6858000" type="screen4x3"/>
  <p:notesSz cx="6858000" cy="9144000"/>
  <p:defaultTextStyle>
    <a:defPPr>
      <a:defRPr lang="ja-JP"/>
    </a:defPPr>
    <a:lvl1pPr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1pPr>
    <a:lvl2pPr marL="4572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2pPr>
    <a:lvl3pPr marL="9144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3pPr>
    <a:lvl4pPr marL="13716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4pPr>
    <a:lvl5pPr marL="18288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CC00"/>
    <a:srgbClr val="FF9933"/>
    <a:srgbClr val="CC0066"/>
    <a:srgbClr val="CC0099"/>
    <a:srgbClr val="D60093"/>
    <a:srgbClr val="FF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660"/>
  </p:normalViewPr>
  <p:slideViewPr>
    <p:cSldViewPr>
      <p:cViewPr varScale="1">
        <p:scale>
          <a:sx n="110" d="100"/>
          <a:sy n="110" d="100"/>
        </p:scale>
        <p:origin x="160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8CC363-38A8-40A7-9A02-1B368EA39131}" type="slidenum">
              <a:rPr lang="en-US" altLang="ja-JP"/>
              <a:pPr>
                <a:defRPr/>
              </a:pPr>
              <a:t>‹#›</a:t>
            </a:fld>
            <a:endParaRPr lang="en-US" altLang="ja-JP"/>
          </a:p>
        </p:txBody>
      </p:sp>
    </p:spTree>
    <p:extLst>
      <p:ext uri="{BB962C8B-B14F-4D97-AF65-F5344CB8AC3E}">
        <p14:creationId xmlns:p14="http://schemas.microsoft.com/office/powerpoint/2010/main" val="3256427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1FD1E9F-1037-4D4F-AA0C-32C8B404CAD8}" type="slidenum">
              <a:rPr lang="en-US" altLang="ja-JP"/>
              <a:pPr>
                <a:defRPr/>
              </a:pPr>
              <a:t>‹#›</a:t>
            </a:fld>
            <a:endParaRPr lang="en-US" altLang="ja-JP"/>
          </a:p>
        </p:txBody>
      </p:sp>
    </p:spTree>
    <p:extLst>
      <p:ext uri="{BB962C8B-B14F-4D97-AF65-F5344CB8AC3E}">
        <p14:creationId xmlns:p14="http://schemas.microsoft.com/office/powerpoint/2010/main" val="117181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71E2E4E-06C3-4618-9723-918F5F004366}" type="slidenum">
              <a:rPr lang="en-US" altLang="ja-JP"/>
              <a:pPr>
                <a:defRPr/>
              </a:pPr>
              <a:t>‹#›</a:t>
            </a:fld>
            <a:endParaRPr lang="en-US" altLang="ja-JP"/>
          </a:p>
        </p:txBody>
      </p:sp>
    </p:spTree>
    <p:extLst>
      <p:ext uri="{BB962C8B-B14F-4D97-AF65-F5344CB8AC3E}">
        <p14:creationId xmlns:p14="http://schemas.microsoft.com/office/powerpoint/2010/main" val="3200181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8A5237-6069-4DA6-9598-9C646384A10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77353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84C4AA9-5733-4C71-B51F-6EF0750CEB7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62296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DCCA411-2F4E-4209-9396-FD7009F7495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22427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8F4E8C6-B8A5-405F-99C8-D8ED711C26E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95224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B68B13E-0ADA-43CA-B017-29BA4FFC48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26504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0B667D7-7A15-4281-8AF7-19BCC2AFE51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49828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6B70531-031F-452A-9944-0C662EC3EA7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13200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D53A4DE-781F-421E-92D3-C76E862A9C9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17925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01F48BE-7A0D-436A-A087-14D306561CC6}" type="slidenum">
              <a:rPr lang="en-US" altLang="ja-JP"/>
              <a:pPr>
                <a:defRPr/>
              </a:pPr>
              <a:t>‹#›</a:t>
            </a:fld>
            <a:endParaRPr lang="en-US" altLang="ja-JP"/>
          </a:p>
        </p:txBody>
      </p:sp>
    </p:spTree>
    <p:extLst>
      <p:ext uri="{BB962C8B-B14F-4D97-AF65-F5344CB8AC3E}">
        <p14:creationId xmlns:p14="http://schemas.microsoft.com/office/powerpoint/2010/main" val="1115794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69166FA-C4A2-4BA0-92E6-BF57CE6D032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97228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FF84E41-2FDA-4C81-BC6B-0B74B75A4B1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31395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96CBE1A-2054-41B3-876D-0C289663FA1E}"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6577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2ABA39B-55FA-406E-9127-A0C370C5E06B}" type="slidenum">
              <a:rPr lang="en-US" altLang="ja-JP"/>
              <a:pPr>
                <a:defRPr/>
              </a:pPr>
              <a:t>‹#›</a:t>
            </a:fld>
            <a:endParaRPr lang="en-US" altLang="ja-JP"/>
          </a:p>
        </p:txBody>
      </p:sp>
    </p:spTree>
    <p:extLst>
      <p:ext uri="{BB962C8B-B14F-4D97-AF65-F5344CB8AC3E}">
        <p14:creationId xmlns:p14="http://schemas.microsoft.com/office/powerpoint/2010/main" val="348751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A783004-2365-4F66-BB2B-E23B8A9FD252}" type="slidenum">
              <a:rPr lang="en-US" altLang="ja-JP"/>
              <a:pPr>
                <a:defRPr/>
              </a:pPr>
              <a:t>‹#›</a:t>
            </a:fld>
            <a:endParaRPr lang="en-US" altLang="ja-JP"/>
          </a:p>
        </p:txBody>
      </p:sp>
    </p:spTree>
    <p:extLst>
      <p:ext uri="{BB962C8B-B14F-4D97-AF65-F5344CB8AC3E}">
        <p14:creationId xmlns:p14="http://schemas.microsoft.com/office/powerpoint/2010/main" val="351417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33D0C7BA-3B26-4DF5-9104-178996FE7B98}" type="slidenum">
              <a:rPr lang="en-US" altLang="ja-JP"/>
              <a:pPr>
                <a:defRPr/>
              </a:pPr>
              <a:t>‹#›</a:t>
            </a:fld>
            <a:endParaRPr lang="en-US" altLang="ja-JP"/>
          </a:p>
        </p:txBody>
      </p:sp>
    </p:spTree>
    <p:extLst>
      <p:ext uri="{BB962C8B-B14F-4D97-AF65-F5344CB8AC3E}">
        <p14:creationId xmlns:p14="http://schemas.microsoft.com/office/powerpoint/2010/main" val="1115605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A26CFD2-9601-4E28-BB49-229682382F5A}" type="slidenum">
              <a:rPr lang="en-US" altLang="ja-JP"/>
              <a:pPr>
                <a:defRPr/>
              </a:pPr>
              <a:t>‹#›</a:t>
            </a:fld>
            <a:endParaRPr lang="en-US" altLang="ja-JP"/>
          </a:p>
        </p:txBody>
      </p:sp>
    </p:spTree>
    <p:extLst>
      <p:ext uri="{BB962C8B-B14F-4D97-AF65-F5344CB8AC3E}">
        <p14:creationId xmlns:p14="http://schemas.microsoft.com/office/powerpoint/2010/main" val="327260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E50234F1-67EE-4D34-824F-AA65E54345C1}" type="slidenum">
              <a:rPr lang="en-US" altLang="ja-JP"/>
              <a:pPr>
                <a:defRPr/>
              </a:pPr>
              <a:t>‹#›</a:t>
            </a:fld>
            <a:endParaRPr lang="en-US" altLang="ja-JP"/>
          </a:p>
        </p:txBody>
      </p:sp>
    </p:spTree>
    <p:extLst>
      <p:ext uri="{BB962C8B-B14F-4D97-AF65-F5344CB8AC3E}">
        <p14:creationId xmlns:p14="http://schemas.microsoft.com/office/powerpoint/2010/main" val="2571792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7EF2546-A4EF-41E5-BDB0-836B55698AE5}" type="slidenum">
              <a:rPr lang="en-US" altLang="ja-JP"/>
              <a:pPr>
                <a:defRPr/>
              </a:pPr>
              <a:t>‹#›</a:t>
            </a:fld>
            <a:endParaRPr lang="en-US" altLang="ja-JP"/>
          </a:p>
        </p:txBody>
      </p:sp>
    </p:spTree>
    <p:extLst>
      <p:ext uri="{BB962C8B-B14F-4D97-AF65-F5344CB8AC3E}">
        <p14:creationId xmlns:p14="http://schemas.microsoft.com/office/powerpoint/2010/main" val="729452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E3EFE99-A887-48B4-B0F4-6718208AFAC1}" type="slidenum">
              <a:rPr lang="en-US" altLang="ja-JP"/>
              <a:pPr>
                <a:defRPr/>
              </a:pPr>
              <a:t>‹#›</a:t>
            </a:fld>
            <a:endParaRPr lang="en-US" altLang="ja-JP"/>
          </a:p>
        </p:txBody>
      </p:sp>
    </p:spTree>
    <p:extLst>
      <p:ext uri="{BB962C8B-B14F-4D97-AF65-F5344CB8AC3E}">
        <p14:creationId xmlns:p14="http://schemas.microsoft.com/office/powerpoint/2010/main" val="972915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gi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effectLst/>
                <a:ea typeface="+mn-ea"/>
              </a:defRPr>
            </a:lvl1pPr>
          </a:lstStyle>
          <a:p>
            <a:pPr>
              <a:defRPr/>
            </a:pPr>
            <a:endParaRPr lang="en-US" altLang="ja-JP"/>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effectLst/>
                <a:ea typeface="+mn-ea"/>
              </a:defRPr>
            </a:lvl1pPr>
          </a:lstStyle>
          <a:p>
            <a:pPr>
              <a:defRPr/>
            </a:pPr>
            <a:endParaRPr lang="en-US" altLang="ja-JP"/>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effectLst/>
                <a:ea typeface="+mn-ea"/>
              </a:defRPr>
            </a:lvl1pPr>
          </a:lstStyle>
          <a:p>
            <a:pPr>
              <a:defRPr/>
            </a:pPr>
            <a:fld id="{25A63232-F8E0-448C-8BB6-72E76F6EC9B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ea typeface="+mn-ea"/>
              </a:defRPr>
            </a:lvl1pPr>
          </a:lstStyle>
          <a:p>
            <a:pPr>
              <a:defRPr/>
            </a:pPr>
            <a:endParaRPr lang="en-US" altLang="ja-JP">
              <a:solidFill>
                <a:srgbClr val="000000"/>
              </a:solidFill>
            </a:endParaRPr>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ea typeface="+mn-ea"/>
              </a:defRPr>
            </a:lvl1pPr>
          </a:lstStyle>
          <a:p>
            <a:pPr>
              <a:defRPr/>
            </a:pPr>
            <a:endParaRPr lang="en-US" altLang="ja-JP">
              <a:solidFill>
                <a:srgbClr val="000000"/>
              </a:solidFill>
            </a:endParaRPr>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ea typeface="+mn-ea"/>
              </a:defRPr>
            </a:lvl1pPr>
          </a:lstStyle>
          <a:p>
            <a:pPr>
              <a:defRPr/>
            </a:pPr>
            <a:fld id="{622E3B4F-157B-433B-81AA-C00B141EBF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51174985"/>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85217" y="845535"/>
            <a:ext cx="8229600"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4000" dirty="0">
                <a:effectLst/>
              </a:rPr>
              <a:t>災害</a:t>
            </a:r>
            <a:r>
              <a:rPr lang="ja-JP" altLang="en-US" sz="4000" dirty="0" smtClean="0">
                <a:effectLst/>
              </a:rPr>
              <a:t> </a:t>
            </a:r>
            <a:r>
              <a:rPr lang="ja-JP" altLang="en-US" sz="4000" dirty="0">
                <a:effectLst/>
              </a:rPr>
              <a:t>支援者ガイド</a:t>
            </a:r>
            <a:br>
              <a:rPr lang="ja-JP" altLang="en-US" sz="4000" dirty="0">
                <a:effectLst/>
              </a:rPr>
            </a:br>
            <a:r>
              <a:rPr lang="ja-JP" altLang="en-US" dirty="0" smtClean="0">
                <a:effectLst/>
              </a:rPr>
              <a:t>～体と心</a:t>
            </a:r>
            <a:r>
              <a:rPr lang="ja-JP" altLang="en-US" dirty="0">
                <a:effectLst/>
              </a:rPr>
              <a:t>のケア～</a:t>
            </a:r>
          </a:p>
        </p:txBody>
      </p:sp>
      <p:sp>
        <p:nvSpPr>
          <p:cNvPr id="3076" name="Text Box 6"/>
          <p:cNvSpPr txBox="1">
            <a:spLocks noChangeArrowheads="1"/>
          </p:cNvSpPr>
          <p:nvPr/>
        </p:nvSpPr>
        <p:spPr bwMode="auto">
          <a:xfrm>
            <a:off x="2699792" y="5963843"/>
            <a:ext cx="3600450" cy="34970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75000"/>
              </a:lnSpc>
              <a:spcBef>
                <a:spcPct val="50000"/>
              </a:spcBef>
              <a:buFontTx/>
              <a:buNone/>
            </a:pPr>
            <a:r>
              <a:rPr lang="en-US" altLang="ja-JP" sz="2400" dirty="0" smtClean="0">
                <a:effectLst/>
                <a:latin typeface="ＭＳ ゴシック" pitchFamily="49" charset="-128"/>
                <a:ea typeface="ＭＳ ゴシック" pitchFamily="49" charset="-128"/>
              </a:rPr>
              <a:t>2016</a:t>
            </a:r>
            <a:r>
              <a:rPr lang="ja-JP" altLang="en-US" sz="2400" dirty="0" smtClean="0">
                <a:effectLst/>
                <a:latin typeface="ＭＳ ゴシック" pitchFamily="49" charset="-128"/>
                <a:ea typeface="ＭＳ ゴシック" pitchFamily="49" charset="-128"/>
              </a:rPr>
              <a:t>年</a:t>
            </a:r>
            <a:r>
              <a:rPr lang="en-US" altLang="ja-JP" sz="2400" dirty="0" smtClean="0">
                <a:effectLst/>
                <a:latin typeface="ＭＳ ゴシック" pitchFamily="49" charset="-128"/>
                <a:ea typeface="ＭＳ ゴシック" pitchFamily="49" charset="-128"/>
              </a:rPr>
              <a:t>07</a:t>
            </a:r>
            <a:r>
              <a:rPr lang="ja-JP" altLang="en-US" sz="2400" dirty="0" smtClean="0">
                <a:effectLst/>
                <a:latin typeface="ＭＳ ゴシック" pitchFamily="49" charset="-128"/>
                <a:ea typeface="ＭＳ ゴシック" pitchFamily="49" charset="-128"/>
              </a:rPr>
              <a:t>月</a:t>
            </a:r>
            <a:r>
              <a:rPr lang="en-US" altLang="ja-JP" sz="2400" dirty="0" smtClean="0">
                <a:effectLst/>
                <a:latin typeface="ＭＳ ゴシック" pitchFamily="49" charset="-128"/>
                <a:ea typeface="ＭＳ ゴシック" pitchFamily="49" charset="-128"/>
              </a:rPr>
              <a:t>03</a:t>
            </a:r>
            <a:r>
              <a:rPr lang="ja-JP" altLang="en-US" sz="2400" dirty="0" smtClean="0">
                <a:effectLst/>
                <a:latin typeface="ＭＳ ゴシック" pitchFamily="49" charset="-128"/>
                <a:ea typeface="ＭＳ ゴシック" pitchFamily="49" charset="-128"/>
              </a:rPr>
              <a:t>日</a:t>
            </a:r>
            <a:endParaRPr lang="en-US" altLang="ja-JP" sz="2400" dirty="0">
              <a:effectLst/>
              <a:latin typeface="ＭＳ ゴシック" pitchFamily="49" charset="-128"/>
              <a:ea typeface="ＭＳ ゴシック" pitchFamily="49" charset="-128"/>
            </a:endParaRPr>
          </a:p>
        </p:txBody>
      </p:sp>
      <p:sp>
        <p:nvSpPr>
          <p:cNvPr id="5" name="Text Box 6"/>
          <p:cNvSpPr txBox="1">
            <a:spLocks noChangeArrowheads="1"/>
          </p:cNvSpPr>
          <p:nvPr/>
        </p:nvSpPr>
        <p:spPr bwMode="auto">
          <a:xfrm>
            <a:off x="1331665" y="5373216"/>
            <a:ext cx="6336703" cy="44203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75000"/>
              </a:lnSpc>
              <a:spcBef>
                <a:spcPct val="50000"/>
              </a:spcBef>
              <a:buFontTx/>
              <a:buNone/>
            </a:pPr>
            <a:r>
              <a:rPr lang="ja-JP" altLang="en-US" dirty="0" smtClean="0">
                <a:effectLst/>
                <a:latin typeface="ＭＳ ゴシック" pitchFamily="49" charset="-128"/>
                <a:ea typeface="ＭＳ ゴシック" pitchFamily="49" charset="-128"/>
              </a:rPr>
              <a:t>全国精神保健福祉センター長会</a:t>
            </a:r>
            <a:endParaRPr lang="en-US" altLang="ja-JP" dirty="0">
              <a:effectLst/>
              <a:latin typeface="ＭＳ ゴシック" pitchFamily="49" charset="-128"/>
              <a:ea typeface="ＭＳ ゴシック" pitchFamily="49" charset="-128"/>
            </a:endParaRPr>
          </a:p>
        </p:txBody>
      </p:sp>
    </p:spTree>
    <p:extLst>
      <p:ext uri="{BB962C8B-B14F-4D97-AF65-F5344CB8AC3E}">
        <p14:creationId xmlns:p14="http://schemas.microsoft.com/office/powerpoint/2010/main" val="174255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042988" y="404813"/>
            <a:ext cx="6985000" cy="56038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dirty="0">
                <a:effectLst/>
                <a:latin typeface="ＭＳ ゴシック" pitchFamily="49" charset="-128"/>
                <a:ea typeface="ＭＳ ゴシック" pitchFamily="49" charset="-128"/>
              </a:rPr>
              <a:t>2)</a:t>
            </a:r>
            <a:r>
              <a:rPr lang="ja-JP" altLang="en-US" dirty="0">
                <a:effectLst/>
                <a:latin typeface="ＭＳ ゴシック" pitchFamily="49" charset="-128"/>
                <a:ea typeface="ＭＳ ゴシック" pitchFamily="49" charset="-128"/>
              </a:rPr>
              <a:t>トラウマによる症状</a:t>
            </a:r>
          </a:p>
        </p:txBody>
      </p:sp>
      <p:sp>
        <p:nvSpPr>
          <p:cNvPr id="11267" name="Rectangle 3"/>
          <p:cNvSpPr>
            <a:spLocks noChangeArrowheads="1"/>
          </p:cNvSpPr>
          <p:nvPr/>
        </p:nvSpPr>
        <p:spPr bwMode="auto">
          <a:xfrm>
            <a:off x="323850" y="3860800"/>
            <a:ext cx="8353425" cy="2263775"/>
          </a:xfrm>
          <a:prstGeom prst="rect">
            <a:avLst/>
          </a:prstGeom>
          <a:solidFill>
            <a:srgbClr val="DDDDDD"/>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2400" b="1" dirty="0">
                <a:effectLst/>
                <a:latin typeface="ＭＳ ゴシック" pitchFamily="49" charset="-128"/>
                <a:ea typeface="ＭＳ ゴシック" pitchFamily="49" charset="-128"/>
              </a:rPr>
              <a:t>※</a:t>
            </a:r>
            <a:r>
              <a:rPr lang="ja-JP" altLang="en-US" sz="2400" b="1" dirty="0">
                <a:effectLst/>
                <a:latin typeface="ＭＳ ゴシック" pitchFamily="49" charset="-128"/>
                <a:ea typeface="ＭＳ ゴシック" pitchFamily="49" charset="-128"/>
              </a:rPr>
              <a:t>山中に潜む（回避）兵士。常に周囲を警戒（過覚醒）しているが、しばしば敵兵に発見されそうになり、恐怖を味わう（侵入）。</a:t>
            </a:r>
          </a:p>
          <a:p>
            <a:pPr eaLnBrk="1" hangingPunct="1">
              <a:spcBef>
                <a:spcPct val="0"/>
              </a:spcBef>
              <a:buFontTx/>
              <a:buNone/>
            </a:pPr>
            <a:r>
              <a:rPr lang="en-US" altLang="ja-JP" sz="2400" b="1" dirty="0">
                <a:effectLst/>
                <a:latin typeface="ＭＳ ゴシック" pitchFamily="49" charset="-128"/>
                <a:ea typeface="ＭＳ ゴシック" pitchFamily="49" charset="-128"/>
              </a:rPr>
              <a:t>※</a:t>
            </a:r>
            <a:r>
              <a:rPr lang="ja-JP" altLang="en-US" sz="2400" b="1" dirty="0">
                <a:effectLst/>
                <a:latin typeface="ＭＳ ゴシック" pitchFamily="49" charset="-128"/>
                <a:ea typeface="ＭＳ ゴシック" pitchFamily="49" charset="-128"/>
              </a:rPr>
              <a:t>あるいは、さそりの箱に閉じこめられた囚人。じっと動かないで（回避）、いつ刺されるかとびくびくしながら脂汗を流している（過覚醒）が、刺されて恐怖を味わう（侵入）。</a:t>
            </a:r>
          </a:p>
        </p:txBody>
      </p:sp>
      <p:sp>
        <p:nvSpPr>
          <p:cNvPr id="11268" name="Rectangle 4"/>
          <p:cNvSpPr>
            <a:spLocks noChangeArrowheads="1"/>
          </p:cNvSpPr>
          <p:nvPr/>
        </p:nvSpPr>
        <p:spPr bwMode="auto">
          <a:xfrm>
            <a:off x="2411413" y="2060575"/>
            <a:ext cx="4392612" cy="1354138"/>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effectLst>
                  <a:outerShdw blurRad="38100" dist="38100" dir="2700000" algn="tl">
                    <a:srgbClr val="000000"/>
                  </a:outerShdw>
                </a:effectLst>
                <a:latin typeface="ＭＳ ゴシック" pitchFamily="49" charset="-128"/>
              </a:rPr>
              <a:t>　ア 侵入と再体験</a:t>
            </a:r>
          </a:p>
          <a:p>
            <a:pPr>
              <a:defRPr/>
            </a:pPr>
            <a:r>
              <a:rPr lang="ja-JP" altLang="en-US" dirty="0">
                <a:solidFill>
                  <a:schemeClr val="bg1"/>
                </a:solidFill>
                <a:effectLst>
                  <a:outerShdw blurRad="38100" dist="38100" dir="2700000" algn="tl">
                    <a:srgbClr val="000000"/>
                  </a:outerShdw>
                </a:effectLst>
                <a:latin typeface="ＭＳ ゴシック" pitchFamily="49" charset="-128"/>
              </a:rPr>
              <a:t>　イ 回避とひきこもり</a:t>
            </a:r>
          </a:p>
          <a:p>
            <a:pPr>
              <a:defRPr/>
            </a:pPr>
            <a:r>
              <a:rPr lang="ja-JP" altLang="en-US" dirty="0">
                <a:solidFill>
                  <a:schemeClr val="bg1"/>
                </a:solidFill>
                <a:effectLst>
                  <a:outerShdw blurRad="38100" dist="38100" dir="2700000" algn="tl">
                    <a:srgbClr val="000000"/>
                  </a:outerShdw>
                </a:effectLst>
                <a:latin typeface="ＭＳ ゴシック" pitchFamily="49" charset="-128"/>
              </a:rPr>
              <a:t>　ウ 過覚醒と強い不安</a:t>
            </a:r>
            <a:endParaRPr lang="ja-JP" altLang="en-US" sz="2400" dirty="0">
              <a:solidFill>
                <a:schemeClr val="bg1"/>
              </a:solidFill>
              <a:effectLst/>
              <a:latin typeface="ＭＳ ゴシック" pitchFamily="49" charset="-128"/>
            </a:endParaRPr>
          </a:p>
        </p:txBody>
      </p:sp>
      <p:sp>
        <p:nvSpPr>
          <p:cNvPr id="13317" name="Text Box 6"/>
          <p:cNvSpPr txBox="1">
            <a:spLocks noChangeArrowheads="1"/>
          </p:cNvSpPr>
          <p:nvPr/>
        </p:nvSpPr>
        <p:spPr bwMode="auto">
          <a:xfrm>
            <a:off x="971550" y="1196975"/>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トラウマによる症状（狭義）</a:t>
            </a:r>
          </a:p>
        </p:txBody>
      </p:sp>
    </p:spTree>
    <p:extLst>
      <p:ext uri="{BB962C8B-B14F-4D97-AF65-F5344CB8AC3E}">
        <p14:creationId xmlns:p14="http://schemas.microsoft.com/office/powerpoint/2010/main" val="29840088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500"/>
                                        <p:tgtEl>
                                          <p:spTgt spid="133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317"/>
                                        </p:tgtEl>
                                        <p:attrNameLst>
                                          <p:attrName>style.visibility</p:attrName>
                                        </p:attrNameLst>
                                      </p:cBhvr>
                                      <p:to>
                                        <p:strVal val="visible"/>
                                      </p:to>
                                    </p:set>
                                    <p:animEffect transition="in" filter="fade">
                                      <p:cBhvr>
                                        <p:cTn id="11" dur="500"/>
                                        <p:tgtEl>
                                          <p:spTgt spid="1331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268"/>
                                        </p:tgtEl>
                                        <p:attrNameLst>
                                          <p:attrName>style.visibility</p:attrName>
                                        </p:attrNameLst>
                                      </p:cBhvr>
                                      <p:to>
                                        <p:strVal val="visible"/>
                                      </p:to>
                                    </p:set>
                                    <p:animEffect transition="in" filter="wipe(up)">
                                      <p:cBhvr>
                                        <p:cTn id="15" dur="500"/>
                                        <p:tgtEl>
                                          <p:spTgt spid="1126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1267"/>
                                        </p:tgtEl>
                                        <p:attrNameLst>
                                          <p:attrName>style.visibility</p:attrName>
                                        </p:attrNameLst>
                                      </p:cBhvr>
                                      <p:to>
                                        <p:strVal val="visible"/>
                                      </p:to>
                                    </p:set>
                                    <p:animEffect transition="in" filter="wipe(up)">
                                      <p:cBhvr>
                                        <p:cTn id="20" dur="20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1267" grpId="0" animBg="1"/>
      <p:bldP spid="11268" grpId="0" animBg="1"/>
      <p:bldP spid="133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187450" y="995172"/>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ア 侵入と再体験</a:t>
            </a:r>
          </a:p>
        </p:txBody>
      </p:sp>
      <p:sp>
        <p:nvSpPr>
          <p:cNvPr id="13315" name="Rectangle 3"/>
          <p:cNvSpPr>
            <a:spLocks noChangeArrowheads="1"/>
          </p:cNvSpPr>
          <p:nvPr/>
        </p:nvSpPr>
        <p:spPr bwMode="auto">
          <a:xfrm>
            <a:off x="611187" y="2204864"/>
            <a:ext cx="8207375" cy="2208212"/>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effectLst>
                  <a:outerShdw blurRad="38100" dist="38100" dir="2700000" algn="tl">
                    <a:srgbClr val="000000"/>
                  </a:outerShdw>
                </a:effectLst>
                <a:latin typeface="ＭＳ ゴシック" pitchFamily="49" charset="-128"/>
              </a:rPr>
              <a:t>　今も被害を再体験し続けている状態。本人の意志に関係なく、記憶が侵入してきてパニックになったり（フラッシュバック）、こわい夢が続いたり、子どもでは事件に関連した遊び（ポスト・トラウマティック・プレイ）を繰り返すなど。</a:t>
            </a:r>
          </a:p>
        </p:txBody>
      </p:sp>
      <p:sp>
        <p:nvSpPr>
          <p:cNvPr id="13316" name="Text Box 4"/>
          <p:cNvSpPr txBox="1">
            <a:spLocks noChangeArrowheads="1"/>
          </p:cNvSpPr>
          <p:nvPr/>
        </p:nvSpPr>
        <p:spPr bwMode="auto">
          <a:xfrm>
            <a:off x="971550" y="5013325"/>
            <a:ext cx="74168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b="1" dirty="0">
                <a:solidFill>
                  <a:srgbClr val="CCCC00"/>
                </a:solidFill>
                <a:effectLst/>
                <a:latin typeface="ＭＳ ゴシック" pitchFamily="49" charset="-128"/>
                <a:ea typeface="ＭＳ ゴシック" pitchFamily="49" charset="-128"/>
              </a:rPr>
              <a:t>※</a:t>
            </a:r>
            <a:r>
              <a:rPr lang="ja-JP" altLang="en-US" sz="2400" b="1" dirty="0">
                <a:solidFill>
                  <a:srgbClr val="CCCC00"/>
                </a:solidFill>
                <a:effectLst/>
                <a:latin typeface="ＭＳ ゴシック" pitchFamily="49" charset="-128"/>
                <a:ea typeface="ＭＳ ゴシック" pitchFamily="49" charset="-128"/>
              </a:rPr>
              <a:t>子どもが強迫的に遊んでいるのを見て、「元気そうにしている」と見間違えることがある。</a:t>
            </a:r>
          </a:p>
        </p:txBody>
      </p:sp>
    </p:spTree>
    <p:extLst>
      <p:ext uri="{BB962C8B-B14F-4D97-AF65-F5344CB8AC3E}">
        <p14:creationId xmlns:p14="http://schemas.microsoft.com/office/powerpoint/2010/main" val="380104087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500"/>
                                        <p:tgtEl>
                                          <p:spTgt spid="1433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3315"/>
                                        </p:tgtEl>
                                        <p:attrNameLst>
                                          <p:attrName>style.visibility</p:attrName>
                                        </p:attrNameLst>
                                      </p:cBhvr>
                                      <p:to>
                                        <p:strVal val="visible"/>
                                      </p:to>
                                    </p:set>
                                    <p:animEffect transition="in" filter="wipe(up)">
                                      <p:cBhvr>
                                        <p:cTn id="11" dur="1000"/>
                                        <p:tgtEl>
                                          <p:spTgt spid="13315"/>
                                        </p:tgtEl>
                                      </p:cBhvr>
                                    </p:animEffect>
                                  </p:childTnLst>
                                </p:cTn>
                              </p:par>
                            </p:childTnLst>
                          </p:cTn>
                        </p:par>
                        <p:par>
                          <p:cTn id="12" fill="hold">
                            <p:stCondLst>
                              <p:cond delay="1500"/>
                            </p:stCondLst>
                            <p:childTnLst>
                              <p:par>
                                <p:cTn id="13" presetID="2" presetClass="entr" presetSubtype="4" fill="hold" grpId="0" nodeType="afterEffect">
                                  <p:stCondLst>
                                    <p:cond delay="0"/>
                                  </p:stCondLst>
                                  <p:childTnLst>
                                    <p:set>
                                      <p:cBhvr>
                                        <p:cTn id="14" dur="1" fill="hold">
                                          <p:stCondLst>
                                            <p:cond delay="0"/>
                                          </p:stCondLst>
                                        </p:cTn>
                                        <p:tgtEl>
                                          <p:spTgt spid="13316"/>
                                        </p:tgtEl>
                                        <p:attrNameLst>
                                          <p:attrName>style.visibility</p:attrName>
                                        </p:attrNameLst>
                                      </p:cBhvr>
                                      <p:to>
                                        <p:strVal val="visible"/>
                                      </p:to>
                                    </p:set>
                                    <p:anim calcmode="lin" valueType="num">
                                      <p:cBhvr additive="base">
                                        <p:cTn id="15" dur="1000" fill="hold"/>
                                        <p:tgtEl>
                                          <p:spTgt spid="13316"/>
                                        </p:tgtEl>
                                        <p:attrNameLst>
                                          <p:attrName>ppt_x</p:attrName>
                                        </p:attrNameLst>
                                      </p:cBhvr>
                                      <p:tavLst>
                                        <p:tav tm="0">
                                          <p:val>
                                            <p:strVal val="#ppt_x"/>
                                          </p:val>
                                        </p:tav>
                                        <p:tav tm="100000">
                                          <p:val>
                                            <p:strVal val="#ppt_x"/>
                                          </p:val>
                                        </p:tav>
                                      </p:tavLst>
                                    </p:anim>
                                    <p:anim calcmode="lin" valueType="num">
                                      <p:cBhvr additive="base">
                                        <p:cTn id="16" dur="1000" fill="hold"/>
                                        <p:tgtEl>
                                          <p:spTgt spid="133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3315" grpId="0" animBg="1"/>
      <p:bldP spid="133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971550" y="1011731"/>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イ 回避とひきこもり</a:t>
            </a:r>
          </a:p>
        </p:txBody>
      </p:sp>
      <p:sp>
        <p:nvSpPr>
          <p:cNvPr id="14339" name="Rectangle 3"/>
          <p:cNvSpPr>
            <a:spLocks noChangeArrowheads="1"/>
          </p:cNvSpPr>
          <p:nvPr/>
        </p:nvSpPr>
        <p:spPr bwMode="auto">
          <a:xfrm>
            <a:off x="638907" y="2348880"/>
            <a:ext cx="8207375" cy="2208212"/>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effectLst>
                  <a:outerShdw blurRad="38100" dist="38100" dir="2700000" algn="tl">
                    <a:srgbClr val="000000"/>
                  </a:outerShdw>
                </a:effectLst>
                <a:latin typeface="ＭＳ ゴシック" pitchFamily="49" charset="-128"/>
              </a:rPr>
              <a:t>　再体験を避けるためにひきこもった状態。事件の話題を避け、事件を思い出させるような場所や人を避けようとする。記憶が曖昧になったり、元気がなくなったり、</a:t>
            </a:r>
            <a:r>
              <a:rPr lang="ja-JP" altLang="en-US" dirty="0" err="1">
                <a:solidFill>
                  <a:schemeClr val="bg1"/>
                </a:solidFill>
                <a:effectLst>
                  <a:outerShdw blurRad="38100" dist="38100" dir="2700000" algn="tl">
                    <a:srgbClr val="000000"/>
                  </a:outerShdw>
                </a:effectLst>
                <a:latin typeface="ＭＳ ゴシック" pitchFamily="49" charset="-128"/>
              </a:rPr>
              <a:t>ぼ</a:t>
            </a:r>
            <a:r>
              <a:rPr lang="ja-JP" altLang="en-US" dirty="0">
                <a:solidFill>
                  <a:schemeClr val="bg1"/>
                </a:solidFill>
                <a:effectLst>
                  <a:outerShdw blurRad="38100" dist="38100" dir="2700000" algn="tl">
                    <a:srgbClr val="000000"/>
                  </a:outerShdw>
                </a:effectLst>
                <a:latin typeface="ＭＳ ゴシック" pitchFamily="49" charset="-128"/>
              </a:rPr>
              <a:t>ーっとしていたりする。生き生きとした感情が無くなった状態。</a:t>
            </a:r>
          </a:p>
        </p:txBody>
      </p:sp>
      <p:sp>
        <p:nvSpPr>
          <p:cNvPr id="14340" name="Text Box 4"/>
          <p:cNvSpPr txBox="1">
            <a:spLocks noChangeArrowheads="1"/>
          </p:cNvSpPr>
          <p:nvPr/>
        </p:nvSpPr>
        <p:spPr bwMode="auto">
          <a:xfrm>
            <a:off x="971550" y="5126037"/>
            <a:ext cx="74168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b="1" dirty="0">
                <a:solidFill>
                  <a:srgbClr val="CCCC00"/>
                </a:solidFill>
                <a:effectLst/>
                <a:latin typeface="ＭＳ ゴシック" pitchFamily="49" charset="-128"/>
                <a:ea typeface="ＭＳ ゴシック" pitchFamily="49" charset="-128"/>
              </a:rPr>
              <a:t>※</a:t>
            </a:r>
            <a:r>
              <a:rPr lang="ja-JP" altLang="en-US" sz="2400" b="1" dirty="0">
                <a:solidFill>
                  <a:srgbClr val="CCCC00"/>
                </a:solidFill>
                <a:effectLst/>
                <a:latin typeface="ＭＳ ゴシック" pitchFamily="49" charset="-128"/>
                <a:ea typeface="ＭＳ ゴシック" pitchFamily="49" charset="-128"/>
              </a:rPr>
              <a:t>「落ち着いている」と見間違えることがある。子どもの場合は退行（赤ちゃん返り）がよく見られる。</a:t>
            </a:r>
          </a:p>
        </p:txBody>
      </p:sp>
    </p:spTree>
    <p:extLst>
      <p:ext uri="{BB962C8B-B14F-4D97-AF65-F5344CB8AC3E}">
        <p14:creationId xmlns:p14="http://schemas.microsoft.com/office/powerpoint/2010/main" val="40269251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500"/>
                                        <p:tgtEl>
                                          <p:spTgt spid="1536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4339"/>
                                        </p:tgtEl>
                                        <p:attrNameLst>
                                          <p:attrName>style.visibility</p:attrName>
                                        </p:attrNameLst>
                                      </p:cBhvr>
                                      <p:to>
                                        <p:strVal val="visible"/>
                                      </p:to>
                                    </p:set>
                                    <p:animEffect transition="in" filter="wipe(up)">
                                      <p:cBhvr>
                                        <p:cTn id="11" dur="1000"/>
                                        <p:tgtEl>
                                          <p:spTgt spid="14339"/>
                                        </p:tgtEl>
                                      </p:cBhvr>
                                    </p:animEffect>
                                  </p:childTnLst>
                                </p:cTn>
                              </p:par>
                            </p:childTnLst>
                          </p:cTn>
                        </p:par>
                        <p:par>
                          <p:cTn id="12" fill="hold">
                            <p:stCondLst>
                              <p:cond delay="1500"/>
                            </p:stCondLst>
                            <p:childTnLst>
                              <p:par>
                                <p:cTn id="13" presetID="2" presetClass="entr" presetSubtype="4" fill="hold" grpId="0" nodeType="afterEffect">
                                  <p:stCondLst>
                                    <p:cond delay="0"/>
                                  </p:stCondLst>
                                  <p:childTnLst>
                                    <p:set>
                                      <p:cBhvr>
                                        <p:cTn id="14" dur="1" fill="hold">
                                          <p:stCondLst>
                                            <p:cond delay="0"/>
                                          </p:stCondLst>
                                        </p:cTn>
                                        <p:tgtEl>
                                          <p:spTgt spid="14340"/>
                                        </p:tgtEl>
                                        <p:attrNameLst>
                                          <p:attrName>style.visibility</p:attrName>
                                        </p:attrNameLst>
                                      </p:cBhvr>
                                      <p:to>
                                        <p:strVal val="visible"/>
                                      </p:to>
                                    </p:set>
                                    <p:anim calcmode="lin" valueType="num">
                                      <p:cBhvr additive="base">
                                        <p:cTn id="15" dur="1000" fill="hold"/>
                                        <p:tgtEl>
                                          <p:spTgt spid="14340"/>
                                        </p:tgtEl>
                                        <p:attrNameLst>
                                          <p:attrName>ppt_x</p:attrName>
                                        </p:attrNameLst>
                                      </p:cBhvr>
                                      <p:tavLst>
                                        <p:tav tm="0">
                                          <p:val>
                                            <p:strVal val="#ppt_x"/>
                                          </p:val>
                                        </p:tav>
                                        <p:tav tm="100000">
                                          <p:val>
                                            <p:strVal val="#ppt_x"/>
                                          </p:val>
                                        </p:tav>
                                      </p:tavLst>
                                    </p:anim>
                                    <p:anim calcmode="lin" valueType="num">
                                      <p:cBhvr additive="base">
                                        <p:cTn id="16" dur="1000" fill="hold"/>
                                        <p:tgtEl>
                                          <p:spTgt spid="14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4339" grpId="0" animBg="1"/>
      <p:bldP spid="1434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115616" y="1045369"/>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ウ 過覚醒と強い不安</a:t>
            </a:r>
          </a:p>
        </p:txBody>
      </p:sp>
      <p:sp>
        <p:nvSpPr>
          <p:cNvPr id="15363" name="Rectangle 3"/>
          <p:cNvSpPr>
            <a:spLocks noChangeArrowheads="1"/>
          </p:cNvSpPr>
          <p:nvPr/>
        </p:nvSpPr>
        <p:spPr bwMode="auto">
          <a:xfrm>
            <a:off x="684212" y="2564904"/>
            <a:ext cx="8207375" cy="1781175"/>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en-US" altLang="ja-JP" dirty="0">
                <a:solidFill>
                  <a:schemeClr val="bg1"/>
                </a:solidFill>
                <a:effectLst>
                  <a:outerShdw blurRad="38100" dist="38100" dir="2700000" algn="tl">
                    <a:srgbClr val="000000"/>
                  </a:outerShdw>
                </a:effectLst>
                <a:latin typeface="ＭＳ ゴシック" pitchFamily="49" charset="-128"/>
              </a:rPr>
              <a:t>  </a:t>
            </a:r>
            <a:r>
              <a:rPr lang="ja-JP" altLang="en-US" dirty="0">
                <a:solidFill>
                  <a:schemeClr val="bg1"/>
                </a:solidFill>
                <a:effectLst>
                  <a:outerShdw blurRad="38100" dist="38100" dir="2700000" algn="tl">
                    <a:srgbClr val="000000"/>
                  </a:outerShdw>
                </a:effectLst>
                <a:latin typeface="ＭＳ ゴシック" pitchFamily="49" charset="-128"/>
              </a:rPr>
              <a:t>危険が去ったにもかかわらず、全周囲警戒態勢が続いている状態。何かに怯え、物音などにびくついたり、ちょっとしたことで急に怒ったりする。眠れない。</a:t>
            </a:r>
          </a:p>
        </p:txBody>
      </p:sp>
      <p:sp>
        <p:nvSpPr>
          <p:cNvPr id="15364" name="Text Box 4"/>
          <p:cNvSpPr txBox="1">
            <a:spLocks noChangeArrowheads="1"/>
          </p:cNvSpPr>
          <p:nvPr/>
        </p:nvSpPr>
        <p:spPr bwMode="auto">
          <a:xfrm>
            <a:off x="971550" y="5013176"/>
            <a:ext cx="76327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b="1">
                <a:solidFill>
                  <a:srgbClr val="CCCC00"/>
                </a:solidFill>
                <a:effectLst/>
                <a:latin typeface="ＭＳ ゴシック" pitchFamily="49" charset="-128"/>
                <a:ea typeface="ＭＳ ゴシック" pitchFamily="49" charset="-128"/>
              </a:rPr>
              <a:t>※</a:t>
            </a:r>
            <a:r>
              <a:rPr lang="ja-JP" altLang="en-US" sz="2400" b="1">
                <a:solidFill>
                  <a:srgbClr val="CCCC00"/>
                </a:solidFill>
                <a:effectLst/>
                <a:latin typeface="ＭＳ ゴシック" pitchFamily="49" charset="-128"/>
                <a:ea typeface="ＭＳ ゴシック" pitchFamily="49" charset="-128"/>
              </a:rPr>
              <a:t>子どもがじっとせずに動き回っているのを見て、「元気そうにしている」と見間違えることがある。</a:t>
            </a:r>
          </a:p>
        </p:txBody>
      </p:sp>
    </p:spTree>
    <p:extLst>
      <p:ext uri="{BB962C8B-B14F-4D97-AF65-F5344CB8AC3E}">
        <p14:creationId xmlns:p14="http://schemas.microsoft.com/office/powerpoint/2010/main" val="326374156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500"/>
                                        <p:tgtEl>
                                          <p:spTgt spid="1638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5363"/>
                                        </p:tgtEl>
                                        <p:attrNameLst>
                                          <p:attrName>style.visibility</p:attrName>
                                        </p:attrNameLst>
                                      </p:cBhvr>
                                      <p:to>
                                        <p:strVal val="visible"/>
                                      </p:to>
                                    </p:set>
                                    <p:animEffect transition="in" filter="wipe(up)">
                                      <p:cBhvr>
                                        <p:cTn id="11" dur="1000"/>
                                        <p:tgtEl>
                                          <p:spTgt spid="15363"/>
                                        </p:tgtEl>
                                      </p:cBhvr>
                                    </p:animEffect>
                                  </p:childTnLst>
                                </p:cTn>
                              </p:par>
                            </p:childTnLst>
                          </p:cTn>
                        </p:par>
                        <p:par>
                          <p:cTn id="12" fill="hold">
                            <p:stCondLst>
                              <p:cond delay="1500"/>
                            </p:stCondLst>
                            <p:childTnLst>
                              <p:par>
                                <p:cTn id="13" presetID="2" presetClass="entr" presetSubtype="4" fill="hold" grpId="0" nodeType="afterEffect">
                                  <p:stCondLst>
                                    <p:cond delay="0"/>
                                  </p:stCondLst>
                                  <p:childTnLst>
                                    <p:set>
                                      <p:cBhvr>
                                        <p:cTn id="14" dur="1" fill="hold">
                                          <p:stCondLst>
                                            <p:cond delay="0"/>
                                          </p:stCondLst>
                                        </p:cTn>
                                        <p:tgtEl>
                                          <p:spTgt spid="15364"/>
                                        </p:tgtEl>
                                        <p:attrNameLst>
                                          <p:attrName>style.visibility</p:attrName>
                                        </p:attrNameLst>
                                      </p:cBhvr>
                                      <p:to>
                                        <p:strVal val="visible"/>
                                      </p:to>
                                    </p:set>
                                    <p:anim calcmode="lin" valueType="num">
                                      <p:cBhvr additive="base">
                                        <p:cTn id="15" dur="1000" fill="hold"/>
                                        <p:tgtEl>
                                          <p:spTgt spid="15364"/>
                                        </p:tgtEl>
                                        <p:attrNameLst>
                                          <p:attrName>ppt_x</p:attrName>
                                        </p:attrNameLst>
                                      </p:cBhvr>
                                      <p:tavLst>
                                        <p:tav tm="0">
                                          <p:val>
                                            <p:strVal val="#ppt_x"/>
                                          </p:val>
                                        </p:tav>
                                        <p:tav tm="100000">
                                          <p:val>
                                            <p:strVal val="#ppt_x"/>
                                          </p:val>
                                        </p:tav>
                                      </p:tavLst>
                                    </p:anim>
                                    <p:anim calcmode="lin" valueType="num">
                                      <p:cBhvr additive="base">
                                        <p:cTn id="16" dur="1000" fill="hold"/>
                                        <p:tgtEl>
                                          <p:spTgt spid="153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5363" grpId="0" animBg="1"/>
      <p:bldP spid="1536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187450" y="725488"/>
            <a:ext cx="6985000" cy="5619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ＰＴＳＤ（外傷後ストレス障害）</a:t>
            </a:r>
          </a:p>
        </p:txBody>
      </p:sp>
      <p:sp>
        <p:nvSpPr>
          <p:cNvPr id="17411" name="Text Box 4"/>
          <p:cNvSpPr txBox="1">
            <a:spLocks noChangeArrowheads="1"/>
          </p:cNvSpPr>
          <p:nvPr/>
        </p:nvSpPr>
        <p:spPr bwMode="auto">
          <a:xfrm>
            <a:off x="971550" y="1230313"/>
            <a:ext cx="6985000"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2800" b="1" dirty="0">
                <a:effectLst/>
                <a:latin typeface="Times New Roman" pitchFamily="18" charset="0"/>
                <a:ea typeface="ＭＳ ゴシック" pitchFamily="49" charset="-128"/>
              </a:rPr>
              <a:t>Posttraumatic Stress Disorder</a:t>
            </a:r>
          </a:p>
        </p:txBody>
      </p:sp>
      <p:sp>
        <p:nvSpPr>
          <p:cNvPr id="16391" name="Rectangle 7"/>
          <p:cNvSpPr>
            <a:spLocks noChangeArrowheads="1"/>
          </p:cNvSpPr>
          <p:nvPr/>
        </p:nvSpPr>
        <p:spPr bwMode="auto">
          <a:xfrm>
            <a:off x="431800" y="2276475"/>
            <a:ext cx="8423275" cy="3089275"/>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latin typeface="ＭＳ ゴシック" panose="020B0609070205080204" pitchFamily="49" charset="-128"/>
              </a:rPr>
              <a:t>●</a:t>
            </a:r>
            <a:r>
              <a:rPr lang="ja-JP" altLang="ja-JP" dirty="0">
                <a:solidFill>
                  <a:schemeClr val="bg1"/>
                </a:solidFill>
                <a:latin typeface="ＭＳ ゴシック" panose="020B0609070205080204" pitchFamily="49" charset="-128"/>
              </a:rPr>
              <a:t>生死に関わるような出来事や性被害などを体験した、直接目撃したか（注：テレビニュースで見た等は含まない）、家族や友人がこれらの被害を受けた、遺体を取り扱ったなどトラウマへの暴露体験が</a:t>
            </a:r>
            <a:r>
              <a:rPr lang="ja-JP" altLang="en-US" dirty="0">
                <a:solidFill>
                  <a:schemeClr val="bg1"/>
                </a:solidFill>
                <a:latin typeface="ＭＳ ゴシック" panose="020B0609070205080204" pitchFamily="49" charset="-128"/>
              </a:rPr>
              <a:t>ある。</a:t>
            </a:r>
            <a:endParaRPr lang="en-US" altLang="ja-JP" dirty="0">
              <a:solidFill>
                <a:schemeClr val="bg1"/>
              </a:solidFill>
              <a:latin typeface="ＭＳ ゴシック" panose="020B0609070205080204" pitchFamily="49" charset="-128"/>
            </a:endParaRPr>
          </a:p>
          <a:p>
            <a:pPr>
              <a:defRPr/>
            </a:pPr>
            <a:r>
              <a:rPr lang="ja-JP" altLang="en-US" dirty="0">
                <a:solidFill>
                  <a:schemeClr val="bg1"/>
                </a:solidFill>
                <a:latin typeface="ＭＳ ゴシック" pitchFamily="49" charset="-128"/>
              </a:rPr>
              <a:t>●</a:t>
            </a:r>
            <a:r>
              <a:rPr lang="ja-JP" altLang="ja-JP" dirty="0">
                <a:solidFill>
                  <a:schemeClr val="bg1"/>
                </a:solidFill>
              </a:rPr>
              <a:t>ア、イ、ウの症状が１カ月以上持続して</a:t>
            </a:r>
            <a:r>
              <a:rPr lang="ja-JP" altLang="en-US" dirty="0">
                <a:solidFill>
                  <a:schemeClr val="bg1"/>
                </a:solidFill>
              </a:rPr>
              <a:t>いる。</a:t>
            </a:r>
            <a:endParaRPr lang="en-US" altLang="ja-JP" dirty="0">
              <a:solidFill>
                <a:schemeClr val="bg1"/>
              </a:solidFill>
            </a:endParaRPr>
          </a:p>
          <a:p>
            <a:pPr>
              <a:defRPr/>
            </a:pPr>
            <a:r>
              <a:rPr lang="ja-JP" altLang="en-US" dirty="0">
                <a:solidFill>
                  <a:schemeClr val="bg1"/>
                </a:solidFill>
              </a:rPr>
              <a:t>●著しい</a:t>
            </a:r>
            <a:r>
              <a:rPr lang="ja-JP" altLang="ja-JP" dirty="0">
                <a:solidFill>
                  <a:schemeClr val="bg1"/>
                </a:solidFill>
              </a:rPr>
              <a:t>苦痛を伴ったり、社会生活に重大な影響を生じている</a:t>
            </a:r>
            <a:r>
              <a:rPr lang="ja-JP" altLang="en-US" dirty="0">
                <a:solidFill>
                  <a:schemeClr val="bg1"/>
                </a:solidFill>
              </a:rPr>
              <a:t>。</a:t>
            </a:r>
            <a:endParaRPr lang="ja-JP" altLang="en-US" dirty="0">
              <a:solidFill>
                <a:schemeClr val="bg1"/>
              </a:solidFill>
              <a:latin typeface="ＭＳ ゴシック" pitchFamily="49" charset="-128"/>
            </a:endParaRPr>
          </a:p>
        </p:txBody>
      </p:sp>
      <p:sp>
        <p:nvSpPr>
          <p:cNvPr id="17413" name="正方形/長方形 1"/>
          <p:cNvSpPr>
            <a:spLocks noChangeArrowheads="1"/>
          </p:cNvSpPr>
          <p:nvPr/>
        </p:nvSpPr>
        <p:spPr bwMode="auto">
          <a:xfrm>
            <a:off x="809588" y="5577162"/>
            <a:ext cx="7740724"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ja-JP" altLang="en-US" dirty="0">
                <a:effectLst/>
                <a:latin typeface="ＭＳ ゴシック" pitchFamily="49" charset="-128"/>
              </a:rPr>
              <a:t>注）トラウマの現れはＰＴＳＤだけではない。</a:t>
            </a:r>
          </a:p>
        </p:txBody>
      </p:sp>
    </p:spTree>
    <p:extLst>
      <p:ext uri="{BB962C8B-B14F-4D97-AF65-F5344CB8AC3E}">
        <p14:creationId xmlns:p14="http://schemas.microsoft.com/office/powerpoint/2010/main" val="1866494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500"/>
                                        <p:tgtEl>
                                          <p:spTgt spid="174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7411"/>
                                        </p:tgtEl>
                                        <p:attrNameLst>
                                          <p:attrName>style.visibility</p:attrName>
                                        </p:attrNameLst>
                                      </p:cBhvr>
                                      <p:to>
                                        <p:strVal val="visible"/>
                                      </p:to>
                                    </p:set>
                                    <p:animEffect transition="in" filter="fade">
                                      <p:cBhvr>
                                        <p:cTn id="11" dur="500"/>
                                        <p:tgtEl>
                                          <p:spTgt spid="17411"/>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6391"/>
                                        </p:tgtEl>
                                        <p:attrNameLst>
                                          <p:attrName>style.visibility</p:attrName>
                                        </p:attrNameLst>
                                      </p:cBhvr>
                                      <p:to>
                                        <p:strVal val="visible"/>
                                      </p:to>
                                    </p:set>
                                    <p:animEffect transition="in" filter="wipe(up)">
                                      <p:cBhvr>
                                        <p:cTn id="15" dur="2000"/>
                                        <p:tgtEl>
                                          <p:spTgt spid="16391"/>
                                        </p:tgtEl>
                                      </p:cBhvr>
                                    </p:animEffect>
                                  </p:childTnLst>
                                </p:cTn>
                              </p:par>
                            </p:childTnLst>
                          </p:cTn>
                        </p:par>
                        <p:par>
                          <p:cTn id="16" fill="hold">
                            <p:stCondLst>
                              <p:cond delay="3000"/>
                            </p:stCondLst>
                            <p:childTnLst>
                              <p:par>
                                <p:cTn id="17" presetID="2" presetClass="entr" presetSubtype="4" fill="hold" grpId="0" nodeType="afterEffect">
                                  <p:stCondLst>
                                    <p:cond delay="0"/>
                                  </p:stCondLst>
                                  <p:childTnLst>
                                    <p:set>
                                      <p:cBhvr>
                                        <p:cTn id="18" dur="1" fill="hold">
                                          <p:stCondLst>
                                            <p:cond delay="0"/>
                                          </p:stCondLst>
                                        </p:cTn>
                                        <p:tgtEl>
                                          <p:spTgt spid="17413"/>
                                        </p:tgtEl>
                                        <p:attrNameLst>
                                          <p:attrName>style.visibility</p:attrName>
                                        </p:attrNameLst>
                                      </p:cBhvr>
                                      <p:to>
                                        <p:strVal val="visible"/>
                                      </p:to>
                                    </p:set>
                                    <p:anim calcmode="lin" valueType="num">
                                      <p:cBhvr additive="base">
                                        <p:cTn id="19" dur="1000" fill="hold"/>
                                        <p:tgtEl>
                                          <p:spTgt spid="17413"/>
                                        </p:tgtEl>
                                        <p:attrNameLst>
                                          <p:attrName>ppt_x</p:attrName>
                                        </p:attrNameLst>
                                      </p:cBhvr>
                                      <p:tavLst>
                                        <p:tav tm="0">
                                          <p:val>
                                            <p:strVal val="#ppt_x"/>
                                          </p:val>
                                        </p:tav>
                                        <p:tav tm="100000">
                                          <p:val>
                                            <p:strVal val="#ppt_x"/>
                                          </p:val>
                                        </p:tav>
                                      </p:tavLst>
                                    </p:anim>
                                    <p:anim calcmode="lin" valueType="num">
                                      <p:cBhvr additive="base">
                                        <p:cTn id="20" dur="1000" fill="hold"/>
                                        <p:tgtEl>
                                          <p:spTgt spid="174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p:bldP spid="16391" grpId="0" animBg="1"/>
      <p:bldP spid="174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1187450" y="765175"/>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トラウマのケア</a:t>
            </a:r>
          </a:p>
        </p:txBody>
      </p:sp>
      <p:sp>
        <p:nvSpPr>
          <p:cNvPr id="18435" name="正方形/長方形 1"/>
          <p:cNvSpPr>
            <a:spLocks noChangeArrowheads="1"/>
          </p:cNvSpPr>
          <p:nvPr/>
        </p:nvSpPr>
        <p:spPr bwMode="auto">
          <a:xfrm>
            <a:off x="431800" y="1557338"/>
            <a:ext cx="849630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a:r>
              <a:rPr lang="ja-JP" altLang="ja-JP" dirty="0">
                <a:effectLst/>
              </a:rPr>
              <a:t>○トラウマ記憶は、思い出そうとしてもうまく思い出せず</a:t>
            </a:r>
            <a:r>
              <a:rPr lang="ja-JP" altLang="en-US" dirty="0">
                <a:effectLst/>
              </a:rPr>
              <a:t>、</a:t>
            </a:r>
            <a:r>
              <a:rPr lang="ja-JP" altLang="ja-JP" dirty="0">
                <a:effectLst/>
              </a:rPr>
              <a:t>語れ</a:t>
            </a:r>
            <a:r>
              <a:rPr lang="ja-JP" altLang="en-US" dirty="0">
                <a:effectLst/>
              </a:rPr>
              <a:t>ません。一方、</a:t>
            </a:r>
            <a:r>
              <a:rPr lang="ja-JP" altLang="ja-JP" dirty="0">
                <a:effectLst/>
              </a:rPr>
              <a:t>何かのきっかけで突然記憶の断片が蘇り（フラッシュバック）、生々しい恐怖を再体験してしまうのです。これを自分で思い出して語れるようにする</a:t>
            </a:r>
            <a:r>
              <a:rPr lang="ja-JP" altLang="en-US" dirty="0">
                <a:effectLst/>
              </a:rPr>
              <a:t>ことが</a:t>
            </a:r>
            <a:r>
              <a:rPr lang="ja-JP" altLang="ja-JP" dirty="0">
                <a:effectLst/>
              </a:rPr>
              <a:t>過去を過去にすることにつながると考えられています。</a:t>
            </a:r>
          </a:p>
        </p:txBody>
      </p:sp>
      <p:sp>
        <p:nvSpPr>
          <p:cNvPr id="18436" name="正方形/長方形 3"/>
          <p:cNvSpPr>
            <a:spLocks noChangeArrowheads="1"/>
          </p:cNvSpPr>
          <p:nvPr/>
        </p:nvSpPr>
        <p:spPr bwMode="auto">
          <a:xfrm>
            <a:off x="431800" y="4233863"/>
            <a:ext cx="83883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a:r>
              <a:rPr lang="ja-JP" altLang="ja-JP" dirty="0">
                <a:effectLst/>
              </a:rPr>
              <a:t>○</a:t>
            </a:r>
            <a:r>
              <a:rPr lang="ja-JP" altLang="en-US" dirty="0">
                <a:effectLst/>
              </a:rPr>
              <a:t>しかし</a:t>
            </a:r>
            <a:r>
              <a:rPr lang="ja-JP" altLang="ja-JP" dirty="0">
                <a:effectLst/>
              </a:rPr>
              <a:t>、無理矢理直面させること</a:t>
            </a:r>
            <a:r>
              <a:rPr lang="ja-JP" altLang="en-US" dirty="0">
                <a:effectLst/>
              </a:rPr>
              <a:t>は</a:t>
            </a:r>
            <a:r>
              <a:rPr lang="ja-JP" altLang="ja-JP" dirty="0">
                <a:effectLst/>
              </a:rPr>
              <a:t>「被害」でしかありません。安心できる相手に、本人が話そうと思う時に、本人が大丈夫</a:t>
            </a:r>
            <a:r>
              <a:rPr lang="ja-JP" altLang="en-US" dirty="0">
                <a:effectLst/>
              </a:rPr>
              <a:t>と</a:t>
            </a:r>
            <a:r>
              <a:rPr lang="ja-JP" altLang="ja-JP" dirty="0">
                <a:effectLst/>
              </a:rPr>
              <a:t>思う範囲内で話すことが大切です。</a:t>
            </a:r>
          </a:p>
        </p:txBody>
      </p:sp>
    </p:spTree>
    <p:extLst>
      <p:ext uri="{BB962C8B-B14F-4D97-AF65-F5344CB8AC3E}">
        <p14:creationId xmlns:p14="http://schemas.microsoft.com/office/powerpoint/2010/main" val="57312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500"/>
                                        <p:tgtEl>
                                          <p:spTgt spid="1843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435"/>
                                        </p:tgtEl>
                                        <p:attrNameLst>
                                          <p:attrName>style.visibility</p:attrName>
                                        </p:attrNameLst>
                                      </p:cBhvr>
                                      <p:to>
                                        <p:strVal val="visible"/>
                                      </p:to>
                                    </p:set>
                                    <p:animEffect transition="in" filter="wipe(up)">
                                      <p:cBhvr>
                                        <p:cTn id="11" dur="1000"/>
                                        <p:tgtEl>
                                          <p:spTgt spid="1843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8436"/>
                                        </p:tgtEl>
                                        <p:attrNameLst>
                                          <p:attrName>style.visibility</p:attrName>
                                        </p:attrNameLst>
                                      </p:cBhvr>
                                      <p:to>
                                        <p:strVal val="visible"/>
                                      </p:to>
                                    </p:set>
                                    <p:animEffect transition="in" filter="wipe(up)">
                                      <p:cBhvr>
                                        <p:cTn id="16" dur="1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P spid="1843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6" name="AutoShape 10"/>
          <p:cNvSpPr>
            <a:spLocks noChangeArrowheads="1"/>
          </p:cNvSpPr>
          <p:nvPr/>
        </p:nvSpPr>
        <p:spPr bwMode="auto">
          <a:xfrm>
            <a:off x="1295400" y="2133600"/>
            <a:ext cx="6697663" cy="2016125"/>
          </a:xfrm>
          <a:prstGeom prst="roundRect">
            <a:avLst>
              <a:gd name="adj" fmla="val 16667"/>
            </a:avLst>
          </a:prstGeom>
          <a:solidFill>
            <a:srgbClr val="336600"/>
          </a:solidFill>
          <a:ln w="63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45060" name="Text Box 4"/>
          <p:cNvSpPr txBox="1">
            <a:spLocks noChangeArrowheads="1"/>
          </p:cNvSpPr>
          <p:nvPr/>
        </p:nvSpPr>
        <p:spPr bwMode="auto">
          <a:xfrm>
            <a:off x="574675" y="4364038"/>
            <a:ext cx="8174038" cy="44291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en-US" altLang="ja-JP" sz="2400" dirty="0">
                <a:effectLst/>
                <a:latin typeface="ＭＳ ゴシック" pitchFamily="49" charset="-128"/>
              </a:rPr>
              <a:t>○</a:t>
            </a:r>
            <a:r>
              <a:rPr lang="ja-JP" altLang="en-US" sz="2400" dirty="0">
                <a:effectLst/>
                <a:latin typeface="ＭＳ ゴシック" pitchFamily="49" charset="-128"/>
              </a:rPr>
              <a:t>症状は、血圧上昇、頭痛、肩こり、不眠、食欲不振など</a:t>
            </a:r>
          </a:p>
        </p:txBody>
      </p:sp>
      <p:sp>
        <p:nvSpPr>
          <p:cNvPr id="20485" name="Rectangle 6"/>
          <p:cNvSpPr>
            <a:spLocks noChangeArrowheads="1"/>
          </p:cNvSpPr>
          <p:nvPr/>
        </p:nvSpPr>
        <p:spPr bwMode="auto">
          <a:xfrm>
            <a:off x="2771775" y="1412875"/>
            <a:ext cx="3600450"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r>
              <a:rPr lang="ja-JP" altLang="en-US" sz="3200" dirty="0">
                <a:effectLst/>
                <a:latin typeface="ＭＳ ゴシック" pitchFamily="49" charset="-128"/>
              </a:rPr>
              <a:t>災害時のストレス</a:t>
            </a:r>
          </a:p>
        </p:txBody>
      </p:sp>
      <p:sp>
        <p:nvSpPr>
          <p:cNvPr id="45063" name="Text Box 7"/>
          <p:cNvSpPr txBox="1">
            <a:spLocks noChangeArrowheads="1"/>
          </p:cNvSpPr>
          <p:nvPr/>
        </p:nvSpPr>
        <p:spPr bwMode="auto">
          <a:xfrm>
            <a:off x="1655763" y="2278063"/>
            <a:ext cx="5761037" cy="50323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en-US" altLang="ja-JP" dirty="0">
                <a:solidFill>
                  <a:schemeClr val="bg1"/>
                </a:solidFill>
                <a:latin typeface="ＭＳ ゴシック" pitchFamily="49" charset="-128"/>
              </a:rPr>
              <a:t>●</a:t>
            </a:r>
            <a:r>
              <a:rPr lang="ja-JP" altLang="en-US" dirty="0">
                <a:solidFill>
                  <a:schemeClr val="bg1"/>
                </a:solidFill>
                <a:latin typeface="ＭＳ ゴシック" pitchFamily="49" charset="-128"/>
              </a:rPr>
              <a:t>つらい避難生活や先行きの不安</a:t>
            </a:r>
          </a:p>
        </p:txBody>
      </p:sp>
      <p:sp>
        <p:nvSpPr>
          <p:cNvPr id="45064" name="Text Box 8"/>
          <p:cNvSpPr txBox="1">
            <a:spLocks noChangeArrowheads="1"/>
          </p:cNvSpPr>
          <p:nvPr/>
        </p:nvSpPr>
        <p:spPr bwMode="auto">
          <a:xfrm>
            <a:off x="1655763" y="2854325"/>
            <a:ext cx="5761037" cy="50323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en-US" altLang="ja-JP">
                <a:solidFill>
                  <a:schemeClr val="bg1"/>
                </a:solidFill>
                <a:latin typeface="ＭＳ ゴシック" pitchFamily="49" charset="-128"/>
              </a:rPr>
              <a:t>●</a:t>
            </a:r>
            <a:r>
              <a:rPr lang="ja-JP" altLang="en-US">
                <a:solidFill>
                  <a:schemeClr val="bg1"/>
                </a:solidFill>
                <a:latin typeface="ＭＳ ゴシック" pitchFamily="49" charset="-128"/>
              </a:rPr>
              <a:t>集中的な加熱取材</a:t>
            </a:r>
          </a:p>
        </p:txBody>
      </p:sp>
      <p:sp>
        <p:nvSpPr>
          <p:cNvPr id="45065" name="Text Box 9"/>
          <p:cNvSpPr txBox="1">
            <a:spLocks noChangeArrowheads="1"/>
          </p:cNvSpPr>
          <p:nvPr/>
        </p:nvSpPr>
        <p:spPr bwMode="auto">
          <a:xfrm>
            <a:off x="1655763" y="3502025"/>
            <a:ext cx="5761037" cy="50323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en-US" altLang="ja-JP">
                <a:solidFill>
                  <a:schemeClr val="bg1"/>
                </a:solidFill>
                <a:latin typeface="ＭＳ ゴシック" pitchFamily="49" charset="-128"/>
              </a:rPr>
              <a:t>●</a:t>
            </a:r>
            <a:r>
              <a:rPr lang="ja-JP" altLang="en-US">
                <a:solidFill>
                  <a:schemeClr val="bg1"/>
                </a:solidFill>
                <a:latin typeface="ＭＳ ゴシック" pitchFamily="49" charset="-128"/>
              </a:rPr>
              <a:t>対応職員は多くのニーズに直面</a:t>
            </a:r>
          </a:p>
        </p:txBody>
      </p:sp>
      <p:sp>
        <p:nvSpPr>
          <p:cNvPr id="45067" name="Text Box 11"/>
          <p:cNvSpPr txBox="1">
            <a:spLocks noChangeArrowheads="1"/>
          </p:cNvSpPr>
          <p:nvPr/>
        </p:nvSpPr>
        <p:spPr bwMode="auto">
          <a:xfrm>
            <a:off x="574675" y="4806950"/>
            <a:ext cx="8137525" cy="441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en-US" altLang="ja-JP" sz="2400">
                <a:effectLst/>
                <a:latin typeface="ＭＳ ゴシック" pitchFamily="49" charset="-128"/>
              </a:rPr>
              <a:t>○</a:t>
            </a:r>
            <a:r>
              <a:rPr lang="ja-JP" altLang="en-US" sz="2400">
                <a:effectLst/>
                <a:latin typeface="ＭＳ ゴシック" pitchFamily="49" charset="-128"/>
              </a:rPr>
              <a:t>心のケアを前面に出すより、体と心の健康相談から</a:t>
            </a:r>
          </a:p>
        </p:txBody>
      </p:sp>
      <p:sp>
        <p:nvSpPr>
          <p:cNvPr id="45068" name="Text Box 12"/>
          <p:cNvSpPr txBox="1">
            <a:spLocks noChangeArrowheads="1"/>
          </p:cNvSpPr>
          <p:nvPr/>
        </p:nvSpPr>
        <p:spPr bwMode="auto">
          <a:xfrm>
            <a:off x="574675" y="5246688"/>
            <a:ext cx="8137525" cy="441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en-US" altLang="ja-JP" sz="2400">
                <a:effectLst/>
                <a:latin typeface="ＭＳ ゴシック" pitchFamily="49" charset="-128"/>
              </a:rPr>
              <a:t>○</a:t>
            </a:r>
            <a:r>
              <a:rPr lang="ja-JP" altLang="en-US" sz="2400">
                <a:effectLst/>
                <a:latin typeface="ＭＳ ゴシック" pitchFamily="49" charset="-128"/>
              </a:rPr>
              <a:t>本来の心配事の解決が一番だが、現実には難しい。</a:t>
            </a:r>
          </a:p>
        </p:txBody>
      </p:sp>
      <p:sp>
        <p:nvSpPr>
          <p:cNvPr id="45069" name="Text Box 13"/>
          <p:cNvSpPr txBox="1">
            <a:spLocks noChangeArrowheads="1"/>
          </p:cNvSpPr>
          <p:nvPr/>
        </p:nvSpPr>
        <p:spPr bwMode="auto">
          <a:xfrm>
            <a:off x="603250" y="5710238"/>
            <a:ext cx="7929563" cy="81121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en-US" altLang="ja-JP" sz="2400">
                <a:effectLst/>
                <a:latin typeface="ＭＳ ゴシック" pitchFamily="49" charset="-128"/>
              </a:rPr>
              <a:t>○</a:t>
            </a:r>
            <a:r>
              <a:rPr lang="ja-JP" altLang="en-US" sz="2400">
                <a:effectLst/>
                <a:latin typeface="ＭＳ ゴシック" pitchFamily="49" charset="-128"/>
              </a:rPr>
              <a:t>１カ月過ぎ頃から復興に向かう人と取り残される人の差が明らかに。</a:t>
            </a:r>
          </a:p>
        </p:txBody>
      </p:sp>
      <p:graphicFrame>
        <p:nvGraphicFramePr>
          <p:cNvPr id="12" name="Group 35"/>
          <p:cNvGraphicFramePr>
            <a:graphicFrameLocks noGrp="1"/>
          </p:cNvGraphicFramePr>
          <p:nvPr>
            <p:extLst>
              <p:ext uri="{D42A27DB-BD31-4B8C-83A1-F6EECF244321}">
                <p14:modId xmlns:p14="http://schemas.microsoft.com/office/powerpoint/2010/main" val="971515584"/>
              </p:ext>
            </p:extLst>
          </p:nvPr>
        </p:nvGraphicFramePr>
        <p:xfrm>
          <a:off x="977908" y="692696"/>
          <a:ext cx="7180246" cy="503238"/>
        </p:xfrm>
        <a:graphic>
          <a:graphicData uri="http://schemas.openxmlformats.org/drawingml/2006/table">
            <a:tbl>
              <a:tblPr/>
              <a:tblGrid>
                <a:gridCol w="647700"/>
                <a:gridCol w="6532546"/>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algn="l" eaLnBrk="1" hangingPunct="1"/>
                      <a:r>
                        <a:rPr lang="ja-JP" altLang="en-US" sz="2800" dirty="0" smtClean="0">
                          <a:solidFill>
                            <a:srgbClr val="CCCC00"/>
                          </a:solidFill>
                          <a:effectLst/>
                        </a:rPr>
                        <a:t>  エ　現実のストレス（環境の変化）</a:t>
                      </a:r>
                      <a:endParaRPr lang="ja-JP" altLang="en-US" sz="2800" dirty="0">
                        <a:solidFill>
                          <a:srgbClr val="CCCC00"/>
                        </a:solidFill>
                        <a:effectLst/>
                      </a:endParaRP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485"/>
                                        </p:tgtEl>
                                        <p:attrNameLst>
                                          <p:attrName>style.visibility</p:attrName>
                                        </p:attrNameLst>
                                      </p:cBhvr>
                                      <p:to>
                                        <p:strVal val="visible"/>
                                      </p:to>
                                    </p:set>
                                    <p:animEffect transition="in" filter="fade">
                                      <p:cBhvr>
                                        <p:cTn id="11" dur="500"/>
                                        <p:tgtEl>
                                          <p:spTgt spid="20485"/>
                                        </p:tgtEl>
                                      </p:cBhvr>
                                    </p:animEffect>
                                  </p:childTnLst>
                                </p:cTn>
                              </p:par>
                            </p:childTnLst>
                          </p:cTn>
                        </p:par>
                      </p:childTnLst>
                    </p:cTn>
                  </p:par>
                  <p:par>
                    <p:cTn id="12" fill="hold">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5066"/>
                                        </p:tgtEl>
                                        <p:attrNameLst>
                                          <p:attrName>style.visibility</p:attrName>
                                        </p:attrNameLst>
                                      </p:cBhvr>
                                      <p:to>
                                        <p:strVal val="visible"/>
                                      </p:to>
                                    </p:set>
                                    <p:animEffect transition="in" filter="wipe(up)">
                                      <p:cBhvr>
                                        <p:cTn id="16" dur="500"/>
                                        <p:tgtEl>
                                          <p:spTgt spid="45066"/>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45063"/>
                                        </p:tgtEl>
                                        <p:attrNameLst>
                                          <p:attrName>style.visibility</p:attrName>
                                        </p:attrNameLst>
                                      </p:cBhvr>
                                      <p:to>
                                        <p:strVal val="visible"/>
                                      </p:to>
                                    </p:set>
                                    <p:animEffect transition="in" filter="wipe(left)">
                                      <p:cBhvr>
                                        <p:cTn id="20" dur="1000"/>
                                        <p:tgtEl>
                                          <p:spTgt spid="4506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5064"/>
                                        </p:tgtEl>
                                        <p:attrNameLst>
                                          <p:attrName>style.visibility</p:attrName>
                                        </p:attrNameLst>
                                      </p:cBhvr>
                                      <p:to>
                                        <p:strVal val="visible"/>
                                      </p:to>
                                    </p:set>
                                    <p:animEffect transition="in" filter="wipe(left)">
                                      <p:cBhvr>
                                        <p:cTn id="25" dur="1000"/>
                                        <p:tgtEl>
                                          <p:spTgt spid="45064"/>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45065"/>
                                        </p:tgtEl>
                                        <p:attrNameLst>
                                          <p:attrName>style.visibility</p:attrName>
                                        </p:attrNameLst>
                                      </p:cBhvr>
                                      <p:to>
                                        <p:strVal val="visible"/>
                                      </p:to>
                                    </p:set>
                                    <p:animEffect transition="in" filter="wipe(left)">
                                      <p:cBhvr>
                                        <p:cTn id="30" dur="1000"/>
                                        <p:tgtEl>
                                          <p:spTgt spid="45065"/>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45060"/>
                                        </p:tgtEl>
                                        <p:attrNameLst>
                                          <p:attrName>style.visibility</p:attrName>
                                        </p:attrNameLst>
                                      </p:cBhvr>
                                      <p:to>
                                        <p:strVal val="visible"/>
                                      </p:to>
                                    </p:set>
                                    <p:animEffect transition="in" filter="wipe(left)">
                                      <p:cBhvr>
                                        <p:cTn id="35" dur="1000"/>
                                        <p:tgtEl>
                                          <p:spTgt spid="4506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45067"/>
                                        </p:tgtEl>
                                        <p:attrNameLst>
                                          <p:attrName>style.visibility</p:attrName>
                                        </p:attrNameLst>
                                      </p:cBhvr>
                                      <p:to>
                                        <p:strVal val="visible"/>
                                      </p:to>
                                    </p:set>
                                    <p:animEffect transition="in" filter="wipe(left)">
                                      <p:cBhvr>
                                        <p:cTn id="40" dur="1000"/>
                                        <p:tgtEl>
                                          <p:spTgt spid="45067"/>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45068"/>
                                        </p:tgtEl>
                                        <p:attrNameLst>
                                          <p:attrName>style.visibility</p:attrName>
                                        </p:attrNameLst>
                                      </p:cBhvr>
                                      <p:to>
                                        <p:strVal val="visible"/>
                                      </p:to>
                                    </p:set>
                                    <p:animEffect transition="in" filter="wipe(left)">
                                      <p:cBhvr>
                                        <p:cTn id="45" dur="1000"/>
                                        <p:tgtEl>
                                          <p:spTgt spid="45068"/>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45069"/>
                                        </p:tgtEl>
                                        <p:attrNameLst>
                                          <p:attrName>style.visibility</p:attrName>
                                        </p:attrNameLst>
                                      </p:cBhvr>
                                      <p:to>
                                        <p:strVal val="visible"/>
                                      </p:to>
                                    </p:set>
                                    <p:animEffect transition="in" filter="wipe(left)">
                                      <p:cBhvr>
                                        <p:cTn id="50" dur="1000"/>
                                        <p:tgtEl>
                                          <p:spTgt spid="45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6" grpId="0" animBg="1"/>
      <p:bldP spid="45060" grpId="0"/>
      <p:bldP spid="20485" grpId="0"/>
      <p:bldP spid="45063" grpId="0"/>
      <p:bldP spid="45064" grpId="0"/>
      <p:bldP spid="45065" grpId="0"/>
      <p:bldP spid="45067" grpId="0"/>
      <p:bldP spid="45068" grpId="0"/>
      <p:bldP spid="4506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AutoShape 2"/>
          <p:cNvSpPr>
            <a:spLocks noChangeArrowheads="1"/>
          </p:cNvSpPr>
          <p:nvPr/>
        </p:nvSpPr>
        <p:spPr bwMode="auto">
          <a:xfrm>
            <a:off x="1331913" y="2420938"/>
            <a:ext cx="6697662" cy="2663825"/>
          </a:xfrm>
          <a:prstGeom prst="roundRect">
            <a:avLst>
              <a:gd name="adj" fmla="val 16667"/>
            </a:avLst>
          </a:prstGeom>
          <a:solidFill>
            <a:srgbClr val="0000FF"/>
          </a:solidFill>
          <a:ln w="63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20484" name="Rectangle 4"/>
          <p:cNvSpPr>
            <a:spLocks noChangeArrowheads="1"/>
          </p:cNvSpPr>
          <p:nvPr/>
        </p:nvSpPr>
        <p:spPr bwMode="auto">
          <a:xfrm>
            <a:off x="1187450" y="1628775"/>
            <a:ext cx="705643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latin typeface="ＭＳ ゴシック" pitchFamily="49" charset="-128"/>
                <a:ea typeface="ＭＳ ゴシック" pitchFamily="49" charset="-128"/>
              </a:rPr>
              <a:t>発生前からある課題やハンディなど</a:t>
            </a:r>
          </a:p>
        </p:txBody>
      </p:sp>
      <p:sp>
        <p:nvSpPr>
          <p:cNvPr id="80901" name="Text Box 5"/>
          <p:cNvSpPr txBox="1">
            <a:spLocks noChangeArrowheads="1"/>
          </p:cNvSpPr>
          <p:nvPr/>
        </p:nvSpPr>
        <p:spPr bwMode="auto">
          <a:xfrm>
            <a:off x="1692275" y="2565400"/>
            <a:ext cx="5761038" cy="50323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dirty="0">
                <a:solidFill>
                  <a:schemeClr val="bg1"/>
                </a:solidFill>
                <a:effectLst/>
                <a:latin typeface="ＭＳ ゴシック" pitchFamily="49" charset="-128"/>
                <a:ea typeface="ＭＳ ゴシック" pitchFamily="49" charset="-128"/>
              </a:rPr>
              <a:t>●</a:t>
            </a:r>
            <a:r>
              <a:rPr lang="ja-JP" altLang="en-US" sz="2800" dirty="0">
                <a:solidFill>
                  <a:schemeClr val="bg1"/>
                </a:solidFill>
                <a:effectLst/>
                <a:latin typeface="ＭＳ ゴシック" pitchFamily="49" charset="-128"/>
                <a:ea typeface="ＭＳ ゴシック" pitchFamily="49" charset="-128"/>
              </a:rPr>
              <a:t>精神疾患や発達の障害</a:t>
            </a:r>
          </a:p>
        </p:txBody>
      </p:sp>
      <p:sp>
        <p:nvSpPr>
          <p:cNvPr id="80902" name="Text Box 6"/>
          <p:cNvSpPr txBox="1">
            <a:spLocks noChangeArrowheads="1"/>
          </p:cNvSpPr>
          <p:nvPr/>
        </p:nvSpPr>
        <p:spPr bwMode="auto">
          <a:xfrm>
            <a:off x="1692275" y="3141663"/>
            <a:ext cx="6551613" cy="50323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生きることがつらい</a:t>
            </a:r>
            <a:r>
              <a:rPr lang="ja-JP" altLang="en-US" sz="2400">
                <a:solidFill>
                  <a:schemeClr val="bg1"/>
                </a:solidFill>
                <a:effectLst/>
                <a:latin typeface="ＭＳ ゴシック" pitchFamily="49" charset="-128"/>
                <a:ea typeface="ＭＳ ゴシック" pitchFamily="49" charset="-128"/>
              </a:rPr>
              <a:t>（理由は様々）</a:t>
            </a:r>
          </a:p>
        </p:txBody>
      </p:sp>
      <p:sp>
        <p:nvSpPr>
          <p:cNvPr id="80903" name="Text Box 7"/>
          <p:cNvSpPr txBox="1">
            <a:spLocks noChangeArrowheads="1"/>
          </p:cNvSpPr>
          <p:nvPr/>
        </p:nvSpPr>
        <p:spPr bwMode="auto">
          <a:xfrm>
            <a:off x="1692275" y="3789363"/>
            <a:ext cx="5761038" cy="50323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最近肉親を亡くした</a:t>
            </a:r>
          </a:p>
        </p:txBody>
      </p:sp>
      <p:sp>
        <p:nvSpPr>
          <p:cNvPr id="80904" name="Text Box 8"/>
          <p:cNvSpPr txBox="1">
            <a:spLocks noChangeArrowheads="1"/>
          </p:cNvSpPr>
          <p:nvPr/>
        </p:nvSpPr>
        <p:spPr bwMode="auto">
          <a:xfrm>
            <a:off x="1195758" y="5311775"/>
            <a:ext cx="3313112" cy="441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latin typeface="ＭＳ ゴシック" pitchFamily="49" charset="-128"/>
                <a:ea typeface="ＭＳ ゴシック" pitchFamily="49" charset="-128"/>
              </a:rPr>
              <a:t>元々余力がない</a:t>
            </a:r>
          </a:p>
        </p:txBody>
      </p:sp>
      <p:sp>
        <p:nvSpPr>
          <p:cNvPr id="80905" name="Text Box 9"/>
          <p:cNvSpPr txBox="1">
            <a:spLocks noChangeArrowheads="1"/>
          </p:cNvSpPr>
          <p:nvPr/>
        </p:nvSpPr>
        <p:spPr bwMode="auto">
          <a:xfrm>
            <a:off x="1195758" y="5815013"/>
            <a:ext cx="7777237" cy="44203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None/>
            </a:pPr>
            <a:r>
              <a:rPr lang="en-US" altLang="ja-JP" sz="2400" dirty="0">
                <a:effectLst/>
                <a:latin typeface="ＭＳ ゴシック" pitchFamily="49" charset="-128"/>
              </a:rPr>
              <a:t>○</a:t>
            </a:r>
            <a:r>
              <a:rPr lang="ja-JP" altLang="en-US" sz="2400" dirty="0">
                <a:effectLst/>
                <a:latin typeface="ＭＳ ゴシック" pitchFamily="49" charset="-128"/>
              </a:rPr>
              <a:t>災害では社会的弱者への目配りが必要。治療中断防止も。</a:t>
            </a:r>
          </a:p>
        </p:txBody>
      </p:sp>
      <p:sp>
        <p:nvSpPr>
          <p:cNvPr id="80906" name="Text Box 10"/>
          <p:cNvSpPr txBox="1">
            <a:spLocks noChangeArrowheads="1"/>
          </p:cNvSpPr>
          <p:nvPr/>
        </p:nvSpPr>
        <p:spPr bwMode="auto">
          <a:xfrm>
            <a:off x="1692275" y="4365625"/>
            <a:ext cx="5761038" cy="50323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過去のトラウマ</a:t>
            </a:r>
          </a:p>
        </p:txBody>
      </p:sp>
      <p:graphicFrame>
        <p:nvGraphicFramePr>
          <p:cNvPr id="13" name="Group 35"/>
          <p:cNvGraphicFramePr>
            <a:graphicFrameLocks noGrp="1"/>
          </p:cNvGraphicFramePr>
          <p:nvPr>
            <p:extLst>
              <p:ext uri="{D42A27DB-BD31-4B8C-83A1-F6EECF244321}">
                <p14:modId xmlns:p14="http://schemas.microsoft.com/office/powerpoint/2010/main" val="302725777"/>
              </p:ext>
            </p:extLst>
          </p:nvPr>
        </p:nvGraphicFramePr>
        <p:xfrm>
          <a:off x="982671" y="836712"/>
          <a:ext cx="7405753" cy="503238"/>
        </p:xfrm>
        <a:graphic>
          <a:graphicData uri="http://schemas.openxmlformats.org/drawingml/2006/table">
            <a:tbl>
              <a:tblPr/>
              <a:tblGrid>
                <a:gridCol w="647700"/>
                <a:gridCol w="6758053"/>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baseline="0" dirty="0" smtClean="0">
                          <a:solidFill>
                            <a:srgbClr val="0099FF"/>
                          </a:solidFill>
                          <a:effectLst/>
                          <a:ea typeface="ＭＳ ゴシック" pitchFamily="49" charset="-128"/>
                        </a:rPr>
                        <a:t>  </a:t>
                      </a:r>
                      <a:r>
                        <a:rPr lang="ja-JP" altLang="en-US" dirty="0" smtClean="0">
                          <a:solidFill>
                            <a:srgbClr val="0099FF"/>
                          </a:solidFill>
                          <a:effectLst/>
                          <a:ea typeface="ＭＳ ゴシック" pitchFamily="49" charset="-128"/>
                        </a:rPr>
                        <a:t>オ</a:t>
                      </a:r>
                      <a:r>
                        <a:rPr lang="ja-JP" altLang="en-US" baseline="0" dirty="0" smtClean="0">
                          <a:solidFill>
                            <a:srgbClr val="0099FF"/>
                          </a:solidFill>
                          <a:effectLst/>
                          <a:ea typeface="ＭＳ ゴシック" pitchFamily="49" charset="-128"/>
                        </a:rPr>
                        <a:t>  </a:t>
                      </a:r>
                      <a:r>
                        <a:rPr lang="ja-JP" altLang="en-US" dirty="0" smtClean="0">
                          <a:solidFill>
                            <a:srgbClr val="0099FF"/>
                          </a:solidFill>
                          <a:effectLst/>
                          <a:ea typeface="ＭＳ ゴシック" pitchFamily="49" charset="-128"/>
                        </a:rPr>
                        <a:t>元々の課題</a:t>
                      </a:r>
                      <a:r>
                        <a:rPr lang="ja-JP" altLang="en-US" sz="2000" dirty="0" smtClean="0">
                          <a:solidFill>
                            <a:srgbClr val="0099FF"/>
                          </a:solidFill>
                          <a:effectLst/>
                          <a:ea typeface="ＭＳ ゴシック" pitchFamily="49" charset="-128"/>
                        </a:rPr>
                        <a:t>（発生前からの課題など）</a:t>
                      </a:r>
                      <a:endParaRPr lang="ja-JP" altLang="en-US" sz="2000" dirty="0" smtClean="0">
                        <a:solidFill>
                          <a:srgbClr val="CCCC00"/>
                        </a:solidFill>
                        <a:effectLst/>
                        <a:ea typeface="ＭＳ ゴシック" pitchFamily="49" charset="-128"/>
                      </a:endParaRP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15014799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484"/>
                                        </p:tgtEl>
                                        <p:attrNameLst>
                                          <p:attrName>style.visibility</p:attrName>
                                        </p:attrNameLst>
                                      </p:cBhvr>
                                      <p:to>
                                        <p:strVal val="visible"/>
                                      </p:to>
                                    </p:set>
                                    <p:animEffect transition="in" filter="fade">
                                      <p:cBhvr>
                                        <p:cTn id="11" dur="500"/>
                                        <p:tgtEl>
                                          <p:spTgt spid="204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80898"/>
                                        </p:tgtEl>
                                        <p:attrNameLst>
                                          <p:attrName>style.visibility</p:attrName>
                                        </p:attrNameLst>
                                      </p:cBhvr>
                                      <p:to>
                                        <p:strVal val="visible"/>
                                      </p:to>
                                    </p:set>
                                    <p:animEffect transition="in" filter="wipe(up)">
                                      <p:cBhvr>
                                        <p:cTn id="16" dur="500"/>
                                        <p:tgtEl>
                                          <p:spTgt spid="8089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80901"/>
                                        </p:tgtEl>
                                        <p:attrNameLst>
                                          <p:attrName>style.visibility</p:attrName>
                                        </p:attrNameLst>
                                      </p:cBhvr>
                                      <p:to>
                                        <p:strVal val="visible"/>
                                      </p:to>
                                    </p:set>
                                    <p:animEffect transition="in" filter="wipe(left)">
                                      <p:cBhvr>
                                        <p:cTn id="20" dur="1000"/>
                                        <p:tgtEl>
                                          <p:spTgt spid="8090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0902"/>
                                        </p:tgtEl>
                                        <p:attrNameLst>
                                          <p:attrName>style.visibility</p:attrName>
                                        </p:attrNameLst>
                                      </p:cBhvr>
                                      <p:to>
                                        <p:strVal val="visible"/>
                                      </p:to>
                                    </p:set>
                                    <p:animEffect transition="in" filter="wipe(left)">
                                      <p:cBhvr>
                                        <p:cTn id="25" dur="1000"/>
                                        <p:tgtEl>
                                          <p:spTgt spid="8090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0903"/>
                                        </p:tgtEl>
                                        <p:attrNameLst>
                                          <p:attrName>style.visibility</p:attrName>
                                        </p:attrNameLst>
                                      </p:cBhvr>
                                      <p:to>
                                        <p:strVal val="visible"/>
                                      </p:to>
                                    </p:set>
                                    <p:animEffect transition="in" filter="wipe(left)">
                                      <p:cBhvr>
                                        <p:cTn id="30" dur="1000"/>
                                        <p:tgtEl>
                                          <p:spTgt spid="8090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80906"/>
                                        </p:tgtEl>
                                        <p:attrNameLst>
                                          <p:attrName>style.visibility</p:attrName>
                                        </p:attrNameLst>
                                      </p:cBhvr>
                                      <p:to>
                                        <p:strVal val="visible"/>
                                      </p:to>
                                    </p:set>
                                    <p:animEffect transition="in" filter="wipe(left)">
                                      <p:cBhvr>
                                        <p:cTn id="35" dur="1000"/>
                                        <p:tgtEl>
                                          <p:spTgt spid="80906"/>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80904"/>
                                        </p:tgtEl>
                                        <p:attrNameLst>
                                          <p:attrName>style.visibility</p:attrName>
                                        </p:attrNameLst>
                                      </p:cBhvr>
                                      <p:to>
                                        <p:strVal val="visible"/>
                                      </p:to>
                                    </p:set>
                                    <p:anim calcmode="lin" valueType="num">
                                      <p:cBhvr additive="base">
                                        <p:cTn id="40" dur="500" fill="hold"/>
                                        <p:tgtEl>
                                          <p:spTgt spid="80904"/>
                                        </p:tgtEl>
                                        <p:attrNameLst>
                                          <p:attrName>ppt_x</p:attrName>
                                        </p:attrNameLst>
                                      </p:cBhvr>
                                      <p:tavLst>
                                        <p:tav tm="0">
                                          <p:val>
                                            <p:strVal val="#ppt_x"/>
                                          </p:val>
                                        </p:tav>
                                        <p:tav tm="100000">
                                          <p:val>
                                            <p:strVal val="#ppt_x"/>
                                          </p:val>
                                        </p:tav>
                                      </p:tavLst>
                                    </p:anim>
                                    <p:anim calcmode="lin" valueType="num">
                                      <p:cBhvr additive="base">
                                        <p:cTn id="41" dur="500" fill="hold"/>
                                        <p:tgtEl>
                                          <p:spTgt spid="80904"/>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80905"/>
                                        </p:tgtEl>
                                        <p:attrNameLst>
                                          <p:attrName>style.visibility</p:attrName>
                                        </p:attrNameLst>
                                      </p:cBhvr>
                                      <p:to>
                                        <p:strVal val="visible"/>
                                      </p:to>
                                    </p:set>
                                    <p:anim calcmode="lin" valueType="num">
                                      <p:cBhvr additive="base">
                                        <p:cTn id="46" dur="500" fill="hold"/>
                                        <p:tgtEl>
                                          <p:spTgt spid="80905"/>
                                        </p:tgtEl>
                                        <p:attrNameLst>
                                          <p:attrName>ppt_x</p:attrName>
                                        </p:attrNameLst>
                                      </p:cBhvr>
                                      <p:tavLst>
                                        <p:tav tm="0">
                                          <p:val>
                                            <p:strVal val="#ppt_x"/>
                                          </p:val>
                                        </p:tav>
                                        <p:tav tm="100000">
                                          <p:val>
                                            <p:strVal val="#ppt_x"/>
                                          </p:val>
                                        </p:tav>
                                      </p:tavLst>
                                    </p:anim>
                                    <p:anim calcmode="lin" valueType="num">
                                      <p:cBhvr additive="base">
                                        <p:cTn id="47" dur="500" fill="hold"/>
                                        <p:tgtEl>
                                          <p:spTgt spid="809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nimBg="1"/>
      <p:bldP spid="20484" grpId="0"/>
      <p:bldP spid="80901" grpId="0"/>
      <p:bldP spid="80902" grpId="0"/>
      <p:bldP spid="80903" grpId="0"/>
      <p:bldP spid="80904" grpId="0"/>
      <p:bldP spid="80905" grpId="0"/>
      <p:bldP spid="8090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044575" y="1988840"/>
            <a:ext cx="7200900" cy="4278313"/>
          </a:xfrm>
          <a:prstGeom prst="rect">
            <a:avLst/>
          </a:prstGeom>
          <a:solidFill>
            <a:srgbClr val="000080"/>
          </a:solidFill>
          <a:ln w="317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b="1" dirty="0">
                <a:solidFill>
                  <a:srgbClr val="FFFF00"/>
                </a:solidFill>
                <a:effectLst/>
                <a:latin typeface="ＭＳ ゴシック" pitchFamily="49" charset="-128"/>
              </a:rPr>
              <a:t>　</a:t>
            </a:r>
            <a:r>
              <a:rPr lang="ja-JP" altLang="en-US" dirty="0">
                <a:effectLst>
                  <a:outerShdw blurRad="38100" dist="38100" dir="2700000" algn="tl">
                    <a:srgbClr val="FFFFFF"/>
                  </a:outerShdw>
                </a:effectLst>
                <a:latin typeface="ＭＳ ゴシック" pitchFamily="49" charset="-128"/>
              </a:rPr>
              <a:t>喪失による反応</a:t>
            </a:r>
          </a:p>
          <a:p>
            <a:pPr>
              <a:defRPr/>
            </a:pPr>
            <a:r>
              <a:rPr lang="ja-JP" altLang="en-US" sz="2400" b="1" dirty="0">
                <a:solidFill>
                  <a:schemeClr val="bg1"/>
                </a:solidFill>
                <a:effectLst/>
                <a:latin typeface="ＭＳ ゴシック" pitchFamily="49" charset="-128"/>
              </a:rPr>
              <a:t>　　・ショック、否認、自責、怒り、悲嘆、うつ</a:t>
            </a:r>
          </a:p>
          <a:p>
            <a:pPr>
              <a:defRPr/>
            </a:pPr>
            <a:r>
              <a:rPr lang="ja-JP" altLang="en-US" b="1" dirty="0">
                <a:solidFill>
                  <a:srgbClr val="FFFF00"/>
                </a:solidFill>
                <a:effectLst/>
                <a:latin typeface="Times New Roman" pitchFamily="18" charset="0"/>
              </a:rPr>
              <a:t>　</a:t>
            </a:r>
            <a:r>
              <a:rPr lang="ja-JP" altLang="en-US" dirty="0">
                <a:solidFill>
                  <a:srgbClr val="FF0066"/>
                </a:solidFill>
                <a:effectLst/>
                <a:latin typeface="Times New Roman" pitchFamily="18" charset="0"/>
              </a:rPr>
              <a:t>トラウマによる症状（狭義）</a:t>
            </a:r>
          </a:p>
          <a:p>
            <a:pPr>
              <a:defRPr/>
            </a:pPr>
            <a:r>
              <a:rPr lang="ja-JP" altLang="en-US" sz="2400" b="1" dirty="0">
                <a:solidFill>
                  <a:schemeClr val="bg1"/>
                </a:solidFill>
                <a:effectLst/>
                <a:latin typeface="Times New Roman" pitchFamily="18" charset="0"/>
              </a:rPr>
              <a:t>　　・侵入と再体験</a:t>
            </a:r>
          </a:p>
          <a:p>
            <a:pPr>
              <a:defRPr/>
            </a:pPr>
            <a:r>
              <a:rPr lang="ja-JP" altLang="en-US" sz="2400" b="1" dirty="0">
                <a:solidFill>
                  <a:schemeClr val="bg1"/>
                </a:solidFill>
                <a:effectLst/>
                <a:latin typeface="Times New Roman" pitchFamily="18" charset="0"/>
              </a:rPr>
              <a:t>　　・回避とひきこもり</a:t>
            </a:r>
          </a:p>
          <a:p>
            <a:pPr>
              <a:defRPr/>
            </a:pPr>
            <a:r>
              <a:rPr lang="ja-JP" altLang="en-US" sz="2400" b="1" dirty="0">
                <a:solidFill>
                  <a:schemeClr val="bg1"/>
                </a:solidFill>
                <a:effectLst/>
                <a:latin typeface="Times New Roman" pitchFamily="18" charset="0"/>
              </a:rPr>
              <a:t>　　・過覚醒と強い不安</a:t>
            </a:r>
          </a:p>
          <a:p>
            <a:pPr>
              <a:defRPr/>
            </a:pPr>
            <a:r>
              <a:rPr lang="ja-JP" altLang="en-US" b="1" dirty="0">
                <a:solidFill>
                  <a:srgbClr val="FFFF00"/>
                </a:solidFill>
                <a:effectLst/>
                <a:latin typeface="Times New Roman" pitchFamily="18" charset="0"/>
              </a:rPr>
              <a:t>　</a:t>
            </a:r>
            <a:r>
              <a:rPr lang="ja-JP" altLang="en-US" dirty="0">
                <a:solidFill>
                  <a:srgbClr val="FFFF00"/>
                </a:solidFill>
                <a:effectLst/>
                <a:latin typeface="Times New Roman" pitchFamily="18" charset="0"/>
              </a:rPr>
              <a:t>その他の症状・行動</a:t>
            </a:r>
          </a:p>
          <a:p>
            <a:pPr>
              <a:defRPr/>
            </a:pPr>
            <a:r>
              <a:rPr lang="ja-JP" altLang="en-US" sz="2400" b="1" dirty="0">
                <a:solidFill>
                  <a:schemeClr val="bg1"/>
                </a:solidFill>
                <a:effectLst/>
                <a:latin typeface="Times New Roman" pitchFamily="18" charset="0"/>
              </a:rPr>
              <a:t>　　・赤ちゃん返り（子ども）</a:t>
            </a:r>
          </a:p>
          <a:p>
            <a:pPr>
              <a:defRPr/>
            </a:pPr>
            <a:r>
              <a:rPr lang="ja-JP" altLang="en-US" sz="2400" b="1" dirty="0">
                <a:solidFill>
                  <a:schemeClr val="bg1"/>
                </a:solidFill>
                <a:effectLst/>
                <a:latin typeface="Times New Roman" pitchFamily="18" charset="0"/>
              </a:rPr>
              <a:t>　　・体の症状</a:t>
            </a:r>
          </a:p>
          <a:p>
            <a:pPr>
              <a:defRPr/>
            </a:pPr>
            <a:r>
              <a:rPr lang="ja-JP" altLang="en-US" sz="2400" b="1" dirty="0">
                <a:solidFill>
                  <a:schemeClr val="bg1"/>
                </a:solidFill>
                <a:effectLst/>
                <a:latin typeface="Times New Roman" pitchFamily="18" charset="0"/>
              </a:rPr>
              <a:t>　　・うつ症状</a:t>
            </a:r>
          </a:p>
          <a:p>
            <a:pPr>
              <a:defRPr/>
            </a:pPr>
            <a:r>
              <a:rPr lang="ja-JP" altLang="en-US" sz="2400" b="1" dirty="0">
                <a:solidFill>
                  <a:schemeClr val="bg1"/>
                </a:solidFill>
                <a:effectLst/>
                <a:latin typeface="Times New Roman" pitchFamily="18" charset="0"/>
              </a:rPr>
              <a:t>　　・薬物アルコール依存（大人）など</a:t>
            </a:r>
          </a:p>
        </p:txBody>
      </p:sp>
      <p:sp>
        <p:nvSpPr>
          <p:cNvPr id="21508" name="Rectangle 5"/>
          <p:cNvSpPr>
            <a:spLocks noChangeArrowheads="1"/>
          </p:cNvSpPr>
          <p:nvPr/>
        </p:nvSpPr>
        <p:spPr bwMode="auto">
          <a:xfrm>
            <a:off x="1448216" y="1124744"/>
            <a:ext cx="63373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latin typeface="ＭＳ ゴシック" pitchFamily="49" charset="-128"/>
                <a:ea typeface="ＭＳ ゴシック" pitchFamily="49" charset="-128"/>
              </a:rPr>
              <a:t>症状、反応のまとめ</a:t>
            </a:r>
          </a:p>
        </p:txBody>
      </p:sp>
      <p:graphicFrame>
        <p:nvGraphicFramePr>
          <p:cNvPr id="5" name="Group 35"/>
          <p:cNvGraphicFramePr>
            <a:graphicFrameLocks noGrp="1"/>
          </p:cNvGraphicFramePr>
          <p:nvPr>
            <p:extLst>
              <p:ext uri="{D42A27DB-BD31-4B8C-83A1-F6EECF244321}">
                <p14:modId xmlns:p14="http://schemas.microsoft.com/office/powerpoint/2010/main" val="2756148869"/>
              </p:ext>
            </p:extLst>
          </p:nvPr>
        </p:nvGraphicFramePr>
        <p:xfrm>
          <a:off x="977908" y="692696"/>
          <a:ext cx="7180246" cy="503238"/>
        </p:xfrm>
        <a:graphic>
          <a:graphicData uri="http://schemas.openxmlformats.org/drawingml/2006/table">
            <a:tbl>
              <a:tblPr/>
              <a:tblGrid>
                <a:gridCol w="647700"/>
                <a:gridCol w="6532546"/>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algn="l" eaLnBrk="1" hangingPunct="1">
                        <a:spcBef>
                          <a:spcPct val="0"/>
                        </a:spcBef>
                        <a:buFontTx/>
                        <a:buNone/>
                      </a:pPr>
                      <a:r>
                        <a:rPr lang="ja-JP" altLang="en-US" dirty="0" smtClean="0">
                          <a:effectLst/>
                        </a:rPr>
                        <a:t>　カ　心と体に起こること</a:t>
                      </a:r>
                      <a:endParaRPr lang="ja-JP" altLang="en-US" dirty="0">
                        <a:effectLst/>
                      </a:endParaRP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3075144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1508"/>
                                        </p:tgtEl>
                                        <p:attrNameLst>
                                          <p:attrName>style.visibility</p:attrName>
                                        </p:attrNameLst>
                                      </p:cBhvr>
                                      <p:to>
                                        <p:strVal val="visible"/>
                                      </p:to>
                                    </p:set>
                                    <p:animEffect transition="in" filter="fade">
                                      <p:cBhvr>
                                        <p:cTn id="11" dur="500"/>
                                        <p:tgtEl>
                                          <p:spTgt spid="2150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8434"/>
                                        </p:tgtEl>
                                        <p:attrNameLst>
                                          <p:attrName>style.visibility</p:attrName>
                                        </p:attrNameLst>
                                      </p:cBhvr>
                                      <p:to>
                                        <p:strVal val="visible"/>
                                      </p:to>
                                    </p:set>
                                    <p:animEffect transition="in" filter="wipe(up)">
                                      <p:cBhvr>
                                        <p:cTn id="15" dur="2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2150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ChangeArrowheads="1"/>
          </p:cNvSpPr>
          <p:nvPr/>
        </p:nvSpPr>
        <p:spPr bwMode="auto">
          <a:xfrm>
            <a:off x="1331913" y="188913"/>
            <a:ext cx="6551612"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r>
              <a:rPr lang="ja-JP" altLang="en-US" sz="3200">
                <a:effectLst/>
                <a:ea typeface="ＭＳ Ｐゴシック" pitchFamily="50" charset="-128"/>
              </a:rPr>
              <a:t>体と心におこること（災害用）</a:t>
            </a:r>
          </a:p>
        </p:txBody>
      </p:sp>
      <p:sp>
        <p:nvSpPr>
          <p:cNvPr id="19459" name="AutoShape 3"/>
          <p:cNvSpPr>
            <a:spLocks noChangeArrowheads="1"/>
          </p:cNvSpPr>
          <p:nvPr/>
        </p:nvSpPr>
        <p:spPr bwMode="auto">
          <a:xfrm>
            <a:off x="250825" y="1052513"/>
            <a:ext cx="2881313" cy="1098550"/>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rgbClr val="FF00FF"/>
                </a:solidFill>
                <a:effectLst/>
                <a:latin typeface="ＭＳ ゴシック" pitchFamily="49" charset="-128"/>
              </a:rPr>
              <a:t>活動</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集中力がなくなる</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ひとりぼっちと感じる</a:t>
            </a:r>
          </a:p>
        </p:txBody>
      </p:sp>
      <p:sp>
        <p:nvSpPr>
          <p:cNvPr id="19461" name="AutoShape 5"/>
          <p:cNvSpPr>
            <a:spLocks noChangeArrowheads="1"/>
          </p:cNvSpPr>
          <p:nvPr/>
        </p:nvSpPr>
        <p:spPr bwMode="auto">
          <a:xfrm>
            <a:off x="250825" y="3789363"/>
            <a:ext cx="2365375" cy="1098550"/>
          </a:xfrm>
          <a:prstGeom prst="roundRect">
            <a:avLst>
              <a:gd name="adj" fmla="val 16667"/>
            </a:avLst>
          </a:prstGeom>
          <a:solidFill>
            <a:srgbClr val="336600"/>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chemeClr val="accent2"/>
                </a:solidFill>
                <a:effectLst/>
                <a:latin typeface="ＭＳ ゴシック" pitchFamily="49" charset="-128"/>
              </a:rPr>
              <a:t>ぼーっ</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ぼーっとしている、話をしなくなる</a:t>
            </a:r>
          </a:p>
        </p:txBody>
      </p:sp>
      <p:sp>
        <p:nvSpPr>
          <p:cNvPr id="19462" name="AutoShape 6"/>
          <p:cNvSpPr>
            <a:spLocks noChangeArrowheads="1"/>
          </p:cNvSpPr>
          <p:nvPr/>
        </p:nvSpPr>
        <p:spPr bwMode="auto">
          <a:xfrm>
            <a:off x="6659563" y="5229225"/>
            <a:ext cx="2322512" cy="1436688"/>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rgbClr val="FF00FF"/>
                </a:solidFill>
                <a:effectLst/>
                <a:latin typeface="ＭＳ ゴシック" pitchFamily="49" charset="-128"/>
              </a:rPr>
              <a:t>恐怖感・不安</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急に恐怖感が出る</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不安でたまらない</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恐い夢をみる</a:t>
            </a:r>
          </a:p>
        </p:txBody>
      </p:sp>
      <p:sp>
        <p:nvSpPr>
          <p:cNvPr id="19463" name="AutoShape 7"/>
          <p:cNvSpPr>
            <a:spLocks noChangeArrowheads="1"/>
          </p:cNvSpPr>
          <p:nvPr/>
        </p:nvSpPr>
        <p:spPr bwMode="auto">
          <a:xfrm>
            <a:off x="3492500" y="1052513"/>
            <a:ext cx="2417763" cy="1436687"/>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rgbClr val="FF00FF"/>
                </a:solidFill>
                <a:effectLst/>
                <a:latin typeface="ＭＳ ゴシック" pitchFamily="49" charset="-128"/>
              </a:rPr>
              <a:t>食欲・睡眠</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食欲がない</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なかなか眠れない</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何度も目が覚める</a:t>
            </a:r>
          </a:p>
        </p:txBody>
      </p:sp>
      <p:sp>
        <p:nvSpPr>
          <p:cNvPr id="19464" name="AutoShape 8"/>
          <p:cNvSpPr>
            <a:spLocks noChangeArrowheads="1"/>
          </p:cNvSpPr>
          <p:nvPr/>
        </p:nvSpPr>
        <p:spPr bwMode="auto">
          <a:xfrm>
            <a:off x="6300788" y="1052513"/>
            <a:ext cx="2660650" cy="2774950"/>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rgbClr val="FF00FF"/>
                </a:solidFill>
                <a:effectLst/>
                <a:latin typeface="ＭＳ ゴシック" pitchFamily="49" charset="-128"/>
              </a:rPr>
              <a:t>体</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頭痛、筋肉痛</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下痢、便秘、吐き気</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身体がだるい</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風邪をひきやすい</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心臓がドキドキする</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手がふるえる</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汗をかく</a:t>
            </a:r>
          </a:p>
        </p:txBody>
      </p:sp>
      <p:sp>
        <p:nvSpPr>
          <p:cNvPr id="19465" name="AutoShape 9"/>
          <p:cNvSpPr>
            <a:spLocks noChangeArrowheads="1"/>
          </p:cNvSpPr>
          <p:nvPr/>
        </p:nvSpPr>
        <p:spPr bwMode="auto">
          <a:xfrm>
            <a:off x="3522907" y="3933825"/>
            <a:ext cx="2751138" cy="2520950"/>
          </a:xfrm>
          <a:prstGeom prst="roundRect">
            <a:avLst>
              <a:gd name="adj" fmla="val 16667"/>
            </a:avLst>
          </a:prstGeom>
          <a:solidFill>
            <a:srgbClr val="99CC00"/>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r>
              <a:rPr lang="ja-JP" altLang="en-US" sz="1800" b="1">
                <a:solidFill>
                  <a:srgbClr val="FF00FF"/>
                </a:solidFill>
                <a:effectLst/>
                <a:latin typeface="ＭＳ ゴシック" pitchFamily="49" charset="-128"/>
              </a:rPr>
              <a:t>子どもの場合</a:t>
            </a:r>
          </a:p>
          <a:p>
            <a:pPr eaLnBrk="1" hangingPunct="1"/>
            <a:r>
              <a:rPr lang="ja-JP" altLang="en-US" sz="1800" b="1">
                <a:effectLst/>
                <a:latin typeface="ＭＳ ゴシック" pitchFamily="49" charset="-128"/>
              </a:rPr>
              <a:t>暗がりをこわがる</a:t>
            </a:r>
          </a:p>
          <a:p>
            <a:pPr eaLnBrk="1" hangingPunct="1"/>
            <a:r>
              <a:rPr lang="ja-JP" altLang="en-US" sz="1800" b="1">
                <a:effectLst/>
                <a:latin typeface="ＭＳ ゴシック" pitchFamily="49" charset="-128"/>
              </a:rPr>
              <a:t>物音におびえる</a:t>
            </a:r>
          </a:p>
          <a:p>
            <a:pPr eaLnBrk="1" hangingPunct="1"/>
            <a:r>
              <a:rPr lang="ja-JP" altLang="en-US" sz="1800" b="1">
                <a:effectLst/>
                <a:latin typeface="ＭＳ ゴシック" pitchFamily="49" charset="-128"/>
              </a:rPr>
              <a:t>一人になりたがらない</a:t>
            </a:r>
          </a:p>
          <a:p>
            <a:pPr eaLnBrk="1" hangingPunct="1"/>
            <a:r>
              <a:rPr lang="ja-JP" altLang="en-US" sz="1800" b="1">
                <a:effectLst/>
                <a:latin typeface="ＭＳ ゴシック" pitchFamily="49" charset="-128"/>
              </a:rPr>
              <a:t>子どもっぽく甘える</a:t>
            </a:r>
          </a:p>
          <a:p>
            <a:pPr eaLnBrk="1" hangingPunct="1"/>
            <a:r>
              <a:rPr lang="ja-JP" altLang="en-US" sz="1800" b="1">
                <a:effectLst/>
                <a:latin typeface="ＭＳ ゴシック" pitchFamily="49" charset="-128"/>
              </a:rPr>
              <a:t>元気にはしゃぐ</a:t>
            </a:r>
          </a:p>
          <a:p>
            <a:pPr eaLnBrk="1" hangingPunct="1"/>
            <a:r>
              <a:rPr lang="ja-JP" altLang="en-US" sz="1800" b="1">
                <a:effectLst/>
                <a:latin typeface="ＭＳ ゴシック" pitchFamily="49" charset="-128"/>
              </a:rPr>
              <a:t>頭痛、腹痛、発熱などの体の症状</a:t>
            </a:r>
          </a:p>
        </p:txBody>
      </p:sp>
      <p:sp>
        <p:nvSpPr>
          <p:cNvPr id="19466" name="AutoShape 10"/>
          <p:cNvSpPr>
            <a:spLocks noChangeArrowheads="1"/>
          </p:cNvSpPr>
          <p:nvPr/>
        </p:nvSpPr>
        <p:spPr bwMode="auto">
          <a:xfrm>
            <a:off x="6732588" y="4149725"/>
            <a:ext cx="2144712" cy="762000"/>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rgbClr val="FF00FF"/>
                </a:solidFill>
                <a:effectLst/>
                <a:latin typeface="ＭＳ ゴシック" pitchFamily="49" charset="-128"/>
              </a:rPr>
              <a:t>ハイ</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気持ちが高ぶる</a:t>
            </a:r>
          </a:p>
        </p:txBody>
      </p:sp>
      <p:sp>
        <p:nvSpPr>
          <p:cNvPr id="19467" name="AutoShape 11"/>
          <p:cNvSpPr>
            <a:spLocks noChangeArrowheads="1"/>
          </p:cNvSpPr>
          <p:nvPr/>
        </p:nvSpPr>
        <p:spPr bwMode="auto">
          <a:xfrm>
            <a:off x="250825" y="5516563"/>
            <a:ext cx="2701925" cy="1098550"/>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rgbClr val="FF00FF"/>
                </a:solidFill>
                <a:effectLst/>
                <a:latin typeface="ＭＳ ゴシック" pitchFamily="49" charset="-128"/>
              </a:rPr>
              <a:t>哀しみと怒り</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自分や他人を責める　気持ちが落ち込む</a:t>
            </a:r>
          </a:p>
        </p:txBody>
      </p:sp>
      <p:sp>
        <p:nvSpPr>
          <p:cNvPr id="19470" name="AutoShape 14"/>
          <p:cNvSpPr>
            <a:spLocks noChangeArrowheads="1"/>
          </p:cNvSpPr>
          <p:nvPr/>
        </p:nvSpPr>
        <p:spPr bwMode="auto">
          <a:xfrm>
            <a:off x="250825" y="3789363"/>
            <a:ext cx="2365375" cy="1098550"/>
          </a:xfrm>
          <a:prstGeom prst="roundRect">
            <a:avLst>
              <a:gd name="adj" fmla="val 16667"/>
            </a:avLst>
          </a:prstGeom>
          <a:solidFill>
            <a:srgbClr val="336600"/>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chemeClr val="accent2"/>
                </a:solidFill>
                <a:effectLst/>
                <a:latin typeface="ＭＳ ゴシック" pitchFamily="49" charset="-128"/>
              </a:rPr>
              <a:t>ぼーっ</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ぼーっとしている、話をしなくなる</a:t>
            </a:r>
          </a:p>
        </p:txBody>
      </p:sp>
      <p:sp>
        <p:nvSpPr>
          <p:cNvPr id="19471" name="AutoShape 15"/>
          <p:cNvSpPr>
            <a:spLocks noChangeArrowheads="1"/>
          </p:cNvSpPr>
          <p:nvPr/>
        </p:nvSpPr>
        <p:spPr bwMode="auto">
          <a:xfrm>
            <a:off x="250825" y="2276475"/>
            <a:ext cx="2233613" cy="1098550"/>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rgbClr val="FF00FF"/>
                </a:solidFill>
                <a:effectLst/>
                <a:latin typeface="ＭＳ ゴシック" pitchFamily="49" charset="-128"/>
              </a:rPr>
              <a:t>イライラ</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物音にピクつく</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イライラする</a:t>
            </a:r>
          </a:p>
        </p:txBody>
      </p:sp>
      <p:sp>
        <p:nvSpPr>
          <p:cNvPr id="19472" name="AutoShape 16"/>
          <p:cNvSpPr>
            <a:spLocks noChangeArrowheads="1"/>
          </p:cNvSpPr>
          <p:nvPr/>
        </p:nvSpPr>
        <p:spPr bwMode="auto">
          <a:xfrm>
            <a:off x="250825" y="3573463"/>
            <a:ext cx="2914650" cy="1774825"/>
          </a:xfrm>
          <a:prstGeom prst="roundRect">
            <a:avLst>
              <a:gd name="adj" fmla="val 16667"/>
            </a:avLst>
          </a:prstGeom>
          <a:solidFill>
            <a:srgbClr val="336600"/>
          </a:solidFill>
          <a:ln w="12700" algn="ctr">
            <a:solidFill>
              <a:srgbClr val="00FF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a:solidFill>
                  <a:srgbClr val="FF00FF"/>
                </a:solidFill>
                <a:effectLst/>
                <a:latin typeface="ＭＳ ゴシック" pitchFamily="49" charset="-128"/>
              </a:rPr>
              <a:t>ぼーっ</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話したくなくなる</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他人事みたいに感じる</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感情が湧かない</a:t>
            </a:r>
          </a:p>
          <a:p>
            <a:pPr>
              <a:defRPr/>
            </a:pPr>
            <a:r>
              <a:rPr lang="ja-JP" altLang="en-US" sz="2000" b="1">
                <a:solidFill>
                  <a:schemeClr val="bg1"/>
                </a:solidFill>
                <a:effectLst>
                  <a:outerShdw blurRad="38100" dist="38100" dir="2700000" algn="tl">
                    <a:srgbClr val="000000"/>
                  </a:outerShdw>
                </a:effectLst>
                <a:latin typeface="ＭＳ ゴシック" pitchFamily="49" charset="-128"/>
              </a:rPr>
              <a:t>記憶が一部欠ける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65"/>
                                        </p:tgtEl>
                                        <p:attrNameLst>
                                          <p:attrName>style.visibility</p:attrName>
                                        </p:attrNameLst>
                                      </p:cBhvr>
                                      <p:to>
                                        <p:strVal val="visible"/>
                                      </p:to>
                                    </p:set>
                                    <p:animEffect transition="in" filter="fade">
                                      <p:cBhvr>
                                        <p:cTn id="7" dur="1000"/>
                                        <p:tgtEl>
                                          <p:spTgt spid="194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116013" y="3139851"/>
            <a:ext cx="2303462" cy="2306638"/>
          </a:xfrm>
          <a:prstGeom prst="rect">
            <a:avLst/>
          </a:prstGeom>
          <a:solidFill>
            <a:srgbClr val="000000"/>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a:defRPr/>
            </a:pPr>
            <a:r>
              <a:rPr lang="en-US" altLang="ja-JP" dirty="0">
                <a:solidFill>
                  <a:schemeClr val="bg1"/>
                </a:solidFill>
                <a:effectLst>
                  <a:outerShdw blurRad="38100" dist="38100" dir="2700000" algn="tl">
                    <a:srgbClr val="808080"/>
                  </a:outerShdw>
                </a:effectLst>
                <a:latin typeface="Times New Roman" pitchFamily="18" charset="0"/>
              </a:rPr>
              <a:t>①</a:t>
            </a:r>
            <a:r>
              <a:rPr lang="ja-JP" altLang="en-US" dirty="0">
                <a:solidFill>
                  <a:schemeClr val="bg1"/>
                </a:solidFill>
                <a:effectLst>
                  <a:outerShdw blurRad="38100" dist="38100" dir="2700000" algn="tl">
                    <a:srgbClr val="808080"/>
                  </a:outerShdw>
                </a:effectLst>
                <a:latin typeface="Times New Roman" pitchFamily="18" charset="0"/>
              </a:rPr>
              <a:t>喪失</a:t>
            </a:r>
          </a:p>
          <a:p>
            <a:pPr algn="ctr">
              <a:defRPr/>
            </a:pPr>
            <a:r>
              <a:rPr lang="ja-JP" altLang="en-US" dirty="0">
                <a:solidFill>
                  <a:schemeClr val="bg1"/>
                </a:solidFill>
                <a:effectLst>
                  <a:outerShdw blurRad="38100" dist="38100" dir="2700000" algn="tl">
                    <a:srgbClr val="808080"/>
                  </a:outerShdw>
                </a:effectLst>
                <a:latin typeface="Times New Roman" pitchFamily="18" charset="0"/>
              </a:rPr>
              <a:t>と関係性</a:t>
            </a:r>
          </a:p>
        </p:txBody>
      </p:sp>
      <p:sp>
        <p:nvSpPr>
          <p:cNvPr id="7171" name="Rectangle 3"/>
          <p:cNvSpPr>
            <a:spLocks noChangeArrowheads="1"/>
          </p:cNvSpPr>
          <p:nvPr/>
        </p:nvSpPr>
        <p:spPr bwMode="auto">
          <a:xfrm>
            <a:off x="3419475" y="3139851"/>
            <a:ext cx="2447925" cy="2306638"/>
          </a:xfrm>
          <a:prstGeom prst="rect">
            <a:avLst/>
          </a:prstGeom>
          <a:solidFill>
            <a:srgbClr val="CC0066"/>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a:defRPr/>
            </a:pPr>
            <a:r>
              <a:rPr lang="en-US" altLang="ja-JP">
                <a:solidFill>
                  <a:schemeClr val="bg1"/>
                </a:solidFill>
                <a:effectLst>
                  <a:outerShdw blurRad="38100" dist="38100" dir="2700000" algn="tl">
                    <a:srgbClr val="000000"/>
                  </a:outerShdw>
                </a:effectLst>
                <a:latin typeface="Times New Roman" pitchFamily="18" charset="0"/>
              </a:rPr>
              <a:t>②</a:t>
            </a:r>
            <a:r>
              <a:rPr lang="ja-JP" altLang="en-US">
                <a:solidFill>
                  <a:schemeClr val="bg1"/>
                </a:solidFill>
                <a:effectLst>
                  <a:outerShdw blurRad="38100" dist="38100" dir="2700000" algn="tl">
                    <a:srgbClr val="000000"/>
                  </a:outerShdw>
                </a:effectLst>
                <a:latin typeface="Times New Roman" pitchFamily="18" charset="0"/>
              </a:rPr>
              <a:t>トラウマ</a:t>
            </a:r>
          </a:p>
          <a:p>
            <a:pPr algn="ctr">
              <a:defRPr/>
            </a:pPr>
            <a:r>
              <a:rPr lang="ja-JP" altLang="en-US">
                <a:solidFill>
                  <a:schemeClr val="bg1"/>
                </a:solidFill>
                <a:effectLst>
                  <a:outerShdw blurRad="38100" dist="38100" dir="2700000" algn="tl">
                    <a:srgbClr val="000000"/>
                  </a:outerShdw>
                </a:effectLst>
                <a:latin typeface="Times New Roman" pitchFamily="18" charset="0"/>
              </a:rPr>
              <a:t>（恐怖体験）</a:t>
            </a:r>
          </a:p>
        </p:txBody>
      </p:sp>
      <p:sp>
        <p:nvSpPr>
          <p:cNvPr id="7172" name="Rectangle 4"/>
          <p:cNvSpPr>
            <a:spLocks noChangeArrowheads="1"/>
          </p:cNvSpPr>
          <p:nvPr/>
        </p:nvSpPr>
        <p:spPr bwMode="auto">
          <a:xfrm>
            <a:off x="5867400" y="3139851"/>
            <a:ext cx="2162175" cy="2306638"/>
          </a:xfrm>
          <a:prstGeom prst="rect">
            <a:avLst/>
          </a:prstGeom>
          <a:solidFill>
            <a:srgbClr val="FFFF00"/>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en-US" altLang="ja-JP" sz="2800">
                <a:effectLst/>
                <a:latin typeface="Times New Roman" pitchFamily="18" charset="0"/>
                <a:ea typeface="ＭＳ ゴシック" pitchFamily="49" charset="-128"/>
              </a:rPr>
              <a:t>③</a:t>
            </a:r>
            <a:r>
              <a:rPr lang="ja-JP" altLang="en-US" sz="2800">
                <a:effectLst/>
                <a:latin typeface="Times New Roman" pitchFamily="18" charset="0"/>
                <a:ea typeface="ＭＳ ゴシック" pitchFamily="49" charset="-128"/>
              </a:rPr>
              <a:t>現実の</a:t>
            </a:r>
          </a:p>
          <a:p>
            <a:pPr algn="ctr" eaLnBrk="1" hangingPunct="1">
              <a:spcBef>
                <a:spcPct val="0"/>
              </a:spcBef>
              <a:buFontTx/>
              <a:buNone/>
            </a:pPr>
            <a:r>
              <a:rPr lang="ja-JP" altLang="en-US" sz="2800">
                <a:effectLst/>
                <a:latin typeface="Times New Roman" pitchFamily="18" charset="0"/>
                <a:ea typeface="ＭＳ ゴシック" pitchFamily="49" charset="-128"/>
              </a:rPr>
              <a:t>ストレス</a:t>
            </a:r>
          </a:p>
        </p:txBody>
      </p:sp>
      <p:sp>
        <p:nvSpPr>
          <p:cNvPr id="7173" name="Rectangle 5"/>
          <p:cNvSpPr>
            <a:spLocks noChangeArrowheads="1"/>
          </p:cNvSpPr>
          <p:nvPr/>
        </p:nvSpPr>
        <p:spPr bwMode="auto">
          <a:xfrm>
            <a:off x="1116013" y="5805264"/>
            <a:ext cx="6985000" cy="647700"/>
          </a:xfrm>
          <a:prstGeom prst="rect">
            <a:avLst/>
          </a:prstGeom>
          <a:solidFill>
            <a:srgbClr val="0000FF"/>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a:defRPr/>
            </a:pPr>
            <a:r>
              <a:rPr lang="en-US" altLang="ja-JP">
                <a:solidFill>
                  <a:schemeClr val="bg1"/>
                </a:solidFill>
                <a:effectLst>
                  <a:outerShdw blurRad="38100" dist="38100" dir="2700000" algn="tl">
                    <a:srgbClr val="000000"/>
                  </a:outerShdw>
                </a:effectLst>
                <a:latin typeface="Times New Roman" pitchFamily="18" charset="0"/>
              </a:rPr>
              <a:t>④</a:t>
            </a:r>
            <a:r>
              <a:rPr lang="ja-JP" altLang="en-US">
                <a:solidFill>
                  <a:schemeClr val="bg1"/>
                </a:solidFill>
                <a:effectLst>
                  <a:outerShdw blurRad="38100" dist="38100" dir="2700000" algn="tl">
                    <a:srgbClr val="000000"/>
                  </a:outerShdw>
                </a:effectLst>
                <a:latin typeface="Times New Roman" pitchFamily="18" charset="0"/>
              </a:rPr>
              <a:t>元々の課題</a:t>
            </a:r>
          </a:p>
        </p:txBody>
      </p:sp>
      <p:sp>
        <p:nvSpPr>
          <p:cNvPr id="7174" name="Rectangle 6"/>
          <p:cNvSpPr>
            <a:spLocks noChangeArrowheads="1"/>
          </p:cNvSpPr>
          <p:nvPr/>
        </p:nvSpPr>
        <p:spPr bwMode="auto">
          <a:xfrm>
            <a:off x="1116013" y="2492151"/>
            <a:ext cx="6913562" cy="647700"/>
          </a:xfrm>
          <a:prstGeom prst="rect">
            <a:avLst/>
          </a:prstGeom>
          <a:solidFill>
            <a:srgbClr val="FFCC00"/>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en-US" altLang="ja-JP" sz="2400" b="1">
                <a:effectLst/>
                <a:latin typeface="Times New Roman" pitchFamily="18" charset="0"/>
                <a:ea typeface="ＭＳ ゴシック" pitchFamily="49" charset="-128"/>
              </a:rPr>
              <a:t>※</a:t>
            </a:r>
            <a:r>
              <a:rPr lang="ja-JP" altLang="en-US" sz="2400" b="1">
                <a:effectLst/>
                <a:latin typeface="Times New Roman" pitchFamily="18" charset="0"/>
                <a:ea typeface="ＭＳ ゴシック" pitchFamily="49" charset="-128"/>
              </a:rPr>
              <a:t>二次被害（②＋③）</a:t>
            </a:r>
          </a:p>
        </p:txBody>
      </p:sp>
      <p:sp>
        <p:nvSpPr>
          <p:cNvPr id="5127" name="Rectangle 7"/>
          <p:cNvSpPr>
            <a:spLocks noChangeArrowheads="1"/>
          </p:cNvSpPr>
          <p:nvPr/>
        </p:nvSpPr>
        <p:spPr bwMode="auto">
          <a:xfrm>
            <a:off x="528637" y="1628800"/>
            <a:ext cx="8229600" cy="64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心理的ダメージの構造</a:t>
            </a:r>
          </a:p>
        </p:txBody>
      </p:sp>
      <p:graphicFrame>
        <p:nvGraphicFramePr>
          <p:cNvPr id="8" name="Group 37"/>
          <p:cNvGraphicFramePr>
            <a:graphicFrameLocks noGrp="1"/>
          </p:cNvGraphicFramePr>
          <p:nvPr>
            <p:extLst>
              <p:ext uri="{D42A27DB-BD31-4B8C-83A1-F6EECF244321}">
                <p14:modId xmlns:p14="http://schemas.microsoft.com/office/powerpoint/2010/main" val="323884158"/>
              </p:ext>
            </p:extLst>
          </p:nvPr>
        </p:nvGraphicFramePr>
        <p:xfrm>
          <a:off x="528637" y="404664"/>
          <a:ext cx="8424862" cy="560387"/>
        </p:xfrm>
        <a:graphic>
          <a:graphicData uri="http://schemas.openxmlformats.org/drawingml/2006/table">
            <a:tbl>
              <a:tblPr/>
              <a:tblGrid>
                <a:gridCol w="935037"/>
                <a:gridCol w="7489825"/>
              </a:tblGrid>
              <a:tr h="560387">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r>
                        <a:rPr kumimoji="1" lang="ja-JP" altLang="en-US"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１</a:t>
                      </a: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p>
                  </a:txBody>
                  <a:tcPr marL="36000" marR="36000" marT="36045" marB="36045"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3200" b="0" i="0" u="none" strike="noStrike" cap="none" normalizeH="0" baseline="0" dirty="0" smtClean="0">
                          <a:ln>
                            <a:noFill/>
                          </a:ln>
                          <a:solidFill>
                            <a:schemeClr val="tx1"/>
                          </a:solidFill>
                          <a:effectLst/>
                          <a:latin typeface="ＭＳ ゴシック" pitchFamily="49" charset="-128"/>
                          <a:ea typeface="ＭＳ ゴシック" pitchFamily="49" charset="-128"/>
                        </a:rPr>
                        <a:t>　災害と心理的影響</a:t>
                      </a:r>
                    </a:p>
                  </a:txBody>
                  <a:tcPr marL="36000" marR="36000" marT="36045" marB="36045" horzOverflow="overflow">
                    <a:lnL w="28575" cap="flat" cmpd="sng" algn="ctr">
                      <a:solidFill>
                        <a:schemeClr val="bg2"/>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9" name="Group 35"/>
          <p:cNvGraphicFramePr>
            <a:graphicFrameLocks noGrp="1"/>
          </p:cNvGraphicFramePr>
          <p:nvPr>
            <p:extLst>
              <p:ext uri="{D42A27DB-BD31-4B8C-83A1-F6EECF244321}">
                <p14:modId xmlns:p14="http://schemas.microsoft.com/office/powerpoint/2010/main" val="489574569"/>
              </p:ext>
            </p:extLst>
          </p:nvPr>
        </p:nvGraphicFramePr>
        <p:xfrm>
          <a:off x="1403648" y="1052736"/>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 </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ア 災害の心理的影響</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421416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127"/>
                                        </p:tgtEl>
                                        <p:attrNameLst>
                                          <p:attrName>style.visibility</p:attrName>
                                        </p:attrNameLst>
                                      </p:cBhvr>
                                      <p:to>
                                        <p:strVal val="visible"/>
                                      </p:to>
                                    </p:set>
                                    <p:animEffect transition="in" filter="fade">
                                      <p:cBhvr>
                                        <p:cTn id="15" dur="500"/>
                                        <p:tgtEl>
                                          <p:spTgt spid="512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170"/>
                                        </p:tgtEl>
                                        <p:attrNameLst>
                                          <p:attrName>style.visibility</p:attrName>
                                        </p:attrNameLst>
                                      </p:cBhvr>
                                      <p:to>
                                        <p:strVal val="visible"/>
                                      </p:to>
                                    </p:set>
                                    <p:animEffect transition="in" filter="fade">
                                      <p:cBhvr>
                                        <p:cTn id="20" dur="1000"/>
                                        <p:tgtEl>
                                          <p:spTgt spid="717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171"/>
                                        </p:tgtEl>
                                        <p:attrNameLst>
                                          <p:attrName>style.visibility</p:attrName>
                                        </p:attrNameLst>
                                      </p:cBhvr>
                                      <p:to>
                                        <p:strVal val="visible"/>
                                      </p:to>
                                    </p:set>
                                    <p:animEffect transition="in" filter="fade">
                                      <p:cBhvr>
                                        <p:cTn id="25" dur="1000"/>
                                        <p:tgtEl>
                                          <p:spTgt spid="717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172"/>
                                        </p:tgtEl>
                                        <p:attrNameLst>
                                          <p:attrName>style.visibility</p:attrName>
                                        </p:attrNameLst>
                                      </p:cBhvr>
                                      <p:to>
                                        <p:strVal val="visible"/>
                                      </p:to>
                                    </p:set>
                                    <p:animEffect transition="in" filter="fade">
                                      <p:cBhvr>
                                        <p:cTn id="30" dur="1000"/>
                                        <p:tgtEl>
                                          <p:spTgt spid="717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173"/>
                                        </p:tgtEl>
                                        <p:attrNameLst>
                                          <p:attrName>style.visibility</p:attrName>
                                        </p:attrNameLst>
                                      </p:cBhvr>
                                      <p:to>
                                        <p:strVal val="visible"/>
                                      </p:to>
                                    </p:set>
                                    <p:animEffect transition="in" filter="fade">
                                      <p:cBhvr>
                                        <p:cTn id="35" dur="1000"/>
                                        <p:tgtEl>
                                          <p:spTgt spid="7173"/>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1" fill="hold" grpId="0" nodeType="clickEffect">
                                  <p:stCondLst>
                                    <p:cond delay="0"/>
                                  </p:stCondLst>
                                  <p:childTnLst>
                                    <p:set>
                                      <p:cBhvr>
                                        <p:cTn id="39" dur="1" fill="hold">
                                          <p:stCondLst>
                                            <p:cond delay="0"/>
                                          </p:stCondLst>
                                        </p:cTn>
                                        <p:tgtEl>
                                          <p:spTgt spid="7174"/>
                                        </p:tgtEl>
                                        <p:attrNameLst>
                                          <p:attrName>style.visibility</p:attrName>
                                        </p:attrNameLst>
                                      </p:cBhvr>
                                      <p:to>
                                        <p:strVal val="visible"/>
                                      </p:to>
                                    </p:set>
                                    <p:anim calcmode="lin" valueType="num">
                                      <p:cBhvr additive="base">
                                        <p:cTn id="40" dur="500" fill="hold"/>
                                        <p:tgtEl>
                                          <p:spTgt spid="7174"/>
                                        </p:tgtEl>
                                        <p:attrNameLst>
                                          <p:attrName>ppt_x</p:attrName>
                                        </p:attrNameLst>
                                      </p:cBhvr>
                                      <p:tavLst>
                                        <p:tav tm="0">
                                          <p:val>
                                            <p:strVal val="#ppt_x"/>
                                          </p:val>
                                        </p:tav>
                                        <p:tav tm="100000">
                                          <p:val>
                                            <p:strVal val="#ppt_x"/>
                                          </p:val>
                                        </p:tav>
                                      </p:tavLst>
                                    </p:anim>
                                    <p:anim calcmode="lin" valueType="num">
                                      <p:cBhvr additive="base">
                                        <p:cTn id="41" dur="500" fill="hold"/>
                                        <p:tgtEl>
                                          <p:spTgt spid="717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animBg="1"/>
      <p:bldP spid="7172" grpId="0" animBg="1"/>
      <p:bldP spid="7173" grpId="0" animBg="1"/>
      <p:bldP spid="7174" grpId="0" animBg="1"/>
      <p:bldP spid="51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35"/>
          <p:cNvGraphicFramePr>
            <a:graphicFrameLocks noGrp="1"/>
          </p:cNvGraphicFramePr>
          <p:nvPr>
            <p:extLst>
              <p:ext uri="{D42A27DB-BD31-4B8C-83A1-F6EECF244321}">
                <p14:modId xmlns:p14="http://schemas.microsoft.com/office/powerpoint/2010/main" val="3737045149"/>
              </p:ext>
            </p:extLst>
          </p:nvPr>
        </p:nvGraphicFramePr>
        <p:xfrm>
          <a:off x="1115616" y="1124744"/>
          <a:ext cx="7180246" cy="503238"/>
        </p:xfrm>
        <a:graphic>
          <a:graphicData uri="http://schemas.openxmlformats.org/drawingml/2006/table">
            <a:tbl>
              <a:tblPr/>
              <a:tblGrid>
                <a:gridCol w="647700"/>
                <a:gridCol w="6532546"/>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(2)</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algn="l" eaLnBrk="1" hangingPunct="1">
                        <a:spcBef>
                          <a:spcPct val="0"/>
                        </a:spcBef>
                        <a:buFontTx/>
                        <a:buNone/>
                      </a:pPr>
                      <a:r>
                        <a:rPr lang="ja-JP" altLang="en-US" dirty="0" smtClean="0">
                          <a:effectLst/>
                        </a:rPr>
                        <a:t>　ア　被災者へ接するときの注意点</a:t>
                      </a:r>
                      <a:endParaRPr lang="ja-JP" altLang="en-US" dirty="0">
                        <a:effectLst/>
                      </a:endParaRP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5" name="Group 37"/>
          <p:cNvGraphicFramePr>
            <a:graphicFrameLocks noGrp="1"/>
          </p:cNvGraphicFramePr>
          <p:nvPr>
            <p:extLst>
              <p:ext uri="{D42A27DB-BD31-4B8C-83A1-F6EECF244321}">
                <p14:modId xmlns:p14="http://schemas.microsoft.com/office/powerpoint/2010/main" val="3391779594"/>
              </p:ext>
            </p:extLst>
          </p:nvPr>
        </p:nvGraphicFramePr>
        <p:xfrm>
          <a:off x="467544" y="404664"/>
          <a:ext cx="8424862" cy="560387"/>
        </p:xfrm>
        <a:graphic>
          <a:graphicData uri="http://schemas.openxmlformats.org/drawingml/2006/table">
            <a:tbl>
              <a:tblPr/>
              <a:tblGrid>
                <a:gridCol w="935037"/>
                <a:gridCol w="7489825"/>
              </a:tblGrid>
              <a:tr h="560387">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r>
                        <a:rPr kumimoji="1" lang="ja-JP" altLang="en-US"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２</a:t>
                      </a: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p>
                  </a:txBody>
                  <a:tcPr marL="36000" marR="36000" marT="36045" marB="36045"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3200" b="0" i="0" u="none" strike="noStrike" cap="none" normalizeH="0" baseline="0" dirty="0" smtClean="0">
                          <a:ln>
                            <a:noFill/>
                          </a:ln>
                          <a:solidFill>
                            <a:schemeClr val="tx1"/>
                          </a:solidFill>
                          <a:effectLst/>
                          <a:latin typeface="ＭＳ ゴシック" pitchFamily="49" charset="-128"/>
                          <a:ea typeface="ＭＳ ゴシック" pitchFamily="49" charset="-128"/>
                        </a:rPr>
                        <a:t>　被災者への対応</a:t>
                      </a:r>
                    </a:p>
                  </a:txBody>
                  <a:tcPr marL="36000" marR="36000" marT="36045" marB="36045" horzOverflow="overflow">
                    <a:lnL w="28575" cap="flat" cmpd="sng" algn="ctr">
                      <a:solidFill>
                        <a:schemeClr val="bg2"/>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pic>
        <p:nvPicPr>
          <p:cNvPr id="6"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1753473"/>
            <a:ext cx="6624215" cy="4764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left)">
                                      <p:cBhvr>
                                        <p:cTn id="11" dur="500"/>
                                        <p:tgtEl>
                                          <p:spTgt spid="4"/>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3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331913" y="836712"/>
            <a:ext cx="66976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ea typeface="ＭＳ ゴシック" pitchFamily="49" charset="-128"/>
              </a:rPr>
              <a:t>被災</a:t>
            </a:r>
            <a:r>
              <a:rPr lang="ja-JP" altLang="en-US" dirty="0" smtClean="0">
                <a:effectLst/>
                <a:ea typeface="ＭＳ ゴシック" pitchFamily="49" charset="-128"/>
              </a:rPr>
              <a:t>者</a:t>
            </a:r>
            <a:r>
              <a:rPr lang="ja-JP" altLang="en-US" dirty="0">
                <a:effectLst/>
                <a:ea typeface="ＭＳ ゴシック" pitchFamily="49" charset="-128"/>
              </a:rPr>
              <a:t>を傷つける言葉</a:t>
            </a:r>
          </a:p>
        </p:txBody>
      </p:sp>
      <p:sp>
        <p:nvSpPr>
          <p:cNvPr id="86019" name="AutoShape 3"/>
          <p:cNvSpPr>
            <a:spLocks noChangeArrowheads="1"/>
          </p:cNvSpPr>
          <p:nvPr/>
        </p:nvSpPr>
        <p:spPr bwMode="auto">
          <a:xfrm>
            <a:off x="539750" y="1742365"/>
            <a:ext cx="8064500" cy="4103687"/>
          </a:xfrm>
          <a:prstGeom prst="roundRect">
            <a:avLst>
              <a:gd name="adj" fmla="val 16667"/>
            </a:avLst>
          </a:prstGeom>
          <a:solidFill>
            <a:srgbClr val="FFFF99"/>
          </a:solidFill>
          <a:ln w="63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86020" name="Text Box 4"/>
          <p:cNvSpPr txBox="1">
            <a:spLocks noChangeArrowheads="1"/>
          </p:cNvSpPr>
          <p:nvPr/>
        </p:nvSpPr>
        <p:spPr bwMode="auto">
          <a:xfrm>
            <a:off x="755650" y="2029702"/>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latin typeface="ＭＳ ゴシック" pitchFamily="49" charset="-128"/>
                <a:ea typeface="ＭＳ ゴシック" pitchFamily="49" charset="-128"/>
              </a:rPr>
              <a:t>命が助かったのだから良かったじゃないですか。</a:t>
            </a:r>
          </a:p>
        </p:txBody>
      </p:sp>
      <p:sp>
        <p:nvSpPr>
          <p:cNvPr id="86021" name="Text Box 5"/>
          <p:cNvSpPr txBox="1">
            <a:spLocks noChangeArrowheads="1"/>
          </p:cNvSpPr>
          <p:nvPr/>
        </p:nvSpPr>
        <p:spPr bwMode="auto">
          <a:xfrm>
            <a:off x="755650" y="2677402"/>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どうして本気で逃げなかったの。</a:t>
            </a:r>
          </a:p>
        </p:txBody>
      </p:sp>
      <p:sp>
        <p:nvSpPr>
          <p:cNvPr id="86022" name="Text Box 6"/>
          <p:cNvSpPr txBox="1">
            <a:spLocks noChangeArrowheads="1"/>
          </p:cNvSpPr>
          <p:nvPr/>
        </p:nvSpPr>
        <p:spPr bwMode="auto">
          <a:xfrm>
            <a:off x="755650" y="3253665"/>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あなたよりもっと大変な人がいるのですよ。</a:t>
            </a:r>
          </a:p>
        </p:txBody>
      </p:sp>
      <p:sp>
        <p:nvSpPr>
          <p:cNvPr id="86023" name="Text Box 7"/>
          <p:cNvSpPr txBox="1">
            <a:spLocks noChangeArrowheads="1"/>
          </p:cNvSpPr>
          <p:nvPr/>
        </p:nvSpPr>
        <p:spPr bwMode="auto">
          <a:xfrm>
            <a:off x="755650" y="3902952"/>
            <a:ext cx="7920038"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済んだことは忘れて、これからのことを考えましょう。</a:t>
            </a:r>
          </a:p>
        </p:txBody>
      </p:sp>
      <p:sp>
        <p:nvSpPr>
          <p:cNvPr id="86024" name="Text Box 8"/>
          <p:cNvSpPr txBox="1">
            <a:spLocks noChangeArrowheads="1"/>
          </p:cNvSpPr>
          <p:nvPr/>
        </p:nvSpPr>
        <p:spPr bwMode="auto">
          <a:xfrm>
            <a:off x="755650" y="4550652"/>
            <a:ext cx="7345363"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元気を出さないと、亡くなった人が悲しみますよ。</a:t>
            </a:r>
          </a:p>
        </p:txBody>
      </p:sp>
      <p:sp>
        <p:nvSpPr>
          <p:cNvPr id="86025" name="Text Box 9"/>
          <p:cNvSpPr txBox="1">
            <a:spLocks noChangeArrowheads="1"/>
          </p:cNvSpPr>
          <p:nvPr/>
        </p:nvSpPr>
        <p:spPr bwMode="auto">
          <a:xfrm>
            <a:off x="755650" y="5126915"/>
            <a:ext cx="7345363"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思ったより元気なので、安心しました。</a:t>
            </a:r>
          </a:p>
        </p:txBody>
      </p:sp>
      <p:sp>
        <p:nvSpPr>
          <p:cNvPr id="10" name="Text Box 15"/>
          <p:cNvSpPr txBox="1">
            <a:spLocks noChangeArrowheads="1"/>
          </p:cNvSpPr>
          <p:nvPr/>
        </p:nvSpPr>
        <p:spPr bwMode="auto">
          <a:xfrm>
            <a:off x="2051050" y="6092825"/>
            <a:ext cx="4824413" cy="4572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spcBef>
                <a:spcPct val="50000"/>
              </a:spcBef>
            </a:pPr>
            <a:r>
              <a:rPr lang="ja-JP" altLang="en-US" sz="2400">
                <a:solidFill>
                  <a:srgbClr val="FFFF00"/>
                </a:solidFill>
                <a:effectLst/>
              </a:rPr>
              <a:t>「</a:t>
            </a:r>
            <a:r>
              <a:rPr lang="ja-JP" altLang="en-US" sz="2400" b="1">
                <a:solidFill>
                  <a:srgbClr val="FFFF00"/>
                </a:solidFill>
                <a:effectLst/>
              </a:rPr>
              <a:t>頑張れ</a:t>
            </a:r>
            <a:r>
              <a:rPr lang="ja-JP" altLang="en-US" sz="2400">
                <a:solidFill>
                  <a:srgbClr val="FFFF00"/>
                </a:solidFill>
                <a:effectLst/>
              </a:rPr>
              <a:t>」も考えものでは？</a:t>
            </a:r>
          </a:p>
        </p:txBody>
      </p:sp>
    </p:spTree>
    <p:extLst>
      <p:ext uri="{BB962C8B-B14F-4D97-AF65-F5344CB8AC3E}">
        <p14:creationId xmlns:p14="http://schemas.microsoft.com/office/powerpoint/2010/main" val="224087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5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6019"/>
                                        </p:tgtEl>
                                        <p:attrNameLst>
                                          <p:attrName>style.visibility</p:attrName>
                                        </p:attrNameLst>
                                      </p:cBhvr>
                                      <p:to>
                                        <p:strVal val="visible"/>
                                      </p:to>
                                    </p:set>
                                    <p:animEffect transition="in" filter="wipe(up)">
                                      <p:cBhvr>
                                        <p:cTn id="12" dur="500"/>
                                        <p:tgtEl>
                                          <p:spTgt spid="86019"/>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86020"/>
                                        </p:tgtEl>
                                        <p:attrNameLst>
                                          <p:attrName>style.visibility</p:attrName>
                                        </p:attrNameLst>
                                      </p:cBhvr>
                                      <p:to>
                                        <p:strVal val="visible"/>
                                      </p:to>
                                    </p:set>
                                    <p:animEffect transition="in" filter="wipe(left)">
                                      <p:cBhvr>
                                        <p:cTn id="16" dur="1000"/>
                                        <p:tgtEl>
                                          <p:spTgt spid="8602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6021"/>
                                        </p:tgtEl>
                                        <p:attrNameLst>
                                          <p:attrName>style.visibility</p:attrName>
                                        </p:attrNameLst>
                                      </p:cBhvr>
                                      <p:to>
                                        <p:strVal val="visible"/>
                                      </p:to>
                                    </p:set>
                                    <p:animEffect transition="in" filter="wipe(left)">
                                      <p:cBhvr>
                                        <p:cTn id="21" dur="1000"/>
                                        <p:tgtEl>
                                          <p:spTgt spid="8602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6022"/>
                                        </p:tgtEl>
                                        <p:attrNameLst>
                                          <p:attrName>style.visibility</p:attrName>
                                        </p:attrNameLst>
                                      </p:cBhvr>
                                      <p:to>
                                        <p:strVal val="visible"/>
                                      </p:to>
                                    </p:set>
                                    <p:animEffect transition="in" filter="wipe(left)">
                                      <p:cBhvr>
                                        <p:cTn id="26" dur="1000"/>
                                        <p:tgtEl>
                                          <p:spTgt spid="8602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6023"/>
                                        </p:tgtEl>
                                        <p:attrNameLst>
                                          <p:attrName>style.visibility</p:attrName>
                                        </p:attrNameLst>
                                      </p:cBhvr>
                                      <p:to>
                                        <p:strVal val="visible"/>
                                      </p:to>
                                    </p:set>
                                    <p:animEffect transition="in" filter="wipe(left)">
                                      <p:cBhvr>
                                        <p:cTn id="31" dur="1000"/>
                                        <p:tgtEl>
                                          <p:spTgt spid="8602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6024"/>
                                        </p:tgtEl>
                                        <p:attrNameLst>
                                          <p:attrName>style.visibility</p:attrName>
                                        </p:attrNameLst>
                                      </p:cBhvr>
                                      <p:to>
                                        <p:strVal val="visible"/>
                                      </p:to>
                                    </p:set>
                                    <p:animEffect transition="in" filter="wipe(left)">
                                      <p:cBhvr>
                                        <p:cTn id="36" dur="1000"/>
                                        <p:tgtEl>
                                          <p:spTgt spid="8602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6025"/>
                                        </p:tgtEl>
                                        <p:attrNameLst>
                                          <p:attrName>style.visibility</p:attrName>
                                        </p:attrNameLst>
                                      </p:cBhvr>
                                      <p:to>
                                        <p:strVal val="visible"/>
                                      </p:to>
                                    </p:set>
                                    <p:animEffect transition="in" filter="wipe(left)">
                                      <p:cBhvr>
                                        <p:cTn id="41" dur="1000"/>
                                        <p:tgtEl>
                                          <p:spTgt spid="86025"/>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additive="base">
                                        <p:cTn id="46" dur="500" fill="hold"/>
                                        <p:tgtEl>
                                          <p:spTgt spid="10"/>
                                        </p:tgtEl>
                                        <p:attrNameLst>
                                          <p:attrName>ppt_x</p:attrName>
                                        </p:attrNameLst>
                                      </p:cBhvr>
                                      <p:tavLst>
                                        <p:tav tm="0">
                                          <p:val>
                                            <p:strVal val="#ppt_x"/>
                                          </p:val>
                                        </p:tav>
                                        <p:tav tm="100000">
                                          <p:val>
                                            <p:strVal val="#ppt_x"/>
                                          </p:val>
                                        </p:tav>
                                      </p:tavLst>
                                    </p:anim>
                                    <p:anim calcmode="lin" valueType="num">
                                      <p:cBhvr additive="base">
                                        <p:cTn id="4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86019" grpId="0" animBg="1"/>
      <p:bldP spid="86020" grpId="0"/>
      <p:bldP spid="86021" grpId="0"/>
      <p:bldP spid="86022" grpId="0"/>
      <p:bldP spid="86023" grpId="0"/>
      <p:bldP spid="86024" grpId="0"/>
      <p:bldP spid="86025" grpId="0"/>
      <p:bldP spid="1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9" name="Rectangle 11"/>
          <p:cNvSpPr>
            <a:spLocks noChangeArrowheads="1"/>
          </p:cNvSpPr>
          <p:nvPr/>
        </p:nvSpPr>
        <p:spPr bwMode="auto">
          <a:xfrm>
            <a:off x="611188" y="2133600"/>
            <a:ext cx="8137525" cy="3240088"/>
          </a:xfrm>
          <a:prstGeom prst="rect">
            <a:avLst/>
          </a:prstGeom>
          <a:solidFill>
            <a:srgbClr val="FF9999"/>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28675" name="Text Box 2"/>
          <p:cNvSpPr txBox="1">
            <a:spLocks noChangeArrowheads="1"/>
          </p:cNvSpPr>
          <p:nvPr/>
        </p:nvSpPr>
        <p:spPr bwMode="auto">
          <a:xfrm>
            <a:off x="1331913" y="981075"/>
            <a:ext cx="66976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a:effectLst/>
                <a:ea typeface="ＭＳ ゴシック" pitchFamily="49" charset="-128"/>
              </a:rPr>
              <a:t>つらい体験についてたずねる時</a:t>
            </a:r>
          </a:p>
        </p:txBody>
      </p:sp>
      <p:sp>
        <p:nvSpPr>
          <p:cNvPr id="48133" name="Text Box 5"/>
          <p:cNvSpPr txBox="1">
            <a:spLocks noChangeArrowheads="1"/>
          </p:cNvSpPr>
          <p:nvPr/>
        </p:nvSpPr>
        <p:spPr bwMode="auto">
          <a:xfrm>
            <a:off x="755650" y="2276475"/>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effectLst/>
                <a:latin typeface="ＭＳ ゴシック" pitchFamily="49" charset="-128"/>
                <a:ea typeface="ＭＳ ゴシック" pitchFamily="49" charset="-128"/>
              </a:rPr>
              <a:t>・可能な限りプライバシーの保たれる場所で聴く。</a:t>
            </a:r>
          </a:p>
        </p:txBody>
      </p:sp>
      <p:sp>
        <p:nvSpPr>
          <p:cNvPr id="48134" name="Text Box 6"/>
          <p:cNvSpPr txBox="1">
            <a:spLocks noChangeArrowheads="1"/>
          </p:cNvSpPr>
          <p:nvPr/>
        </p:nvSpPr>
        <p:spPr bwMode="auto">
          <a:xfrm>
            <a:off x="755650" y="2924175"/>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effectLst/>
                <a:latin typeface="ＭＳ ゴシック" pitchFamily="49" charset="-128"/>
                <a:ea typeface="ＭＳ ゴシック" pitchFamily="49" charset="-128"/>
              </a:rPr>
              <a:t>・子どもの場合、安心できる大人の同席を考える。</a:t>
            </a:r>
          </a:p>
        </p:txBody>
      </p:sp>
      <p:sp>
        <p:nvSpPr>
          <p:cNvPr id="48135" name="Text Box 7"/>
          <p:cNvSpPr txBox="1">
            <a:spLocks noChangeArrowheads="1"/>
          </p:cNvSpPr>
          <p:nvPr/>
        </p:nvSpPr>
        <p:spPr bwMode="auto">
          <a:xfrm>
            <a:off x="755650" y="3500438"/>
            <a:ext cx="80645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400">
                <a:effectLst/>
                <a:latin typeface="ＭＳ ゴシック" pitchFamily="49" charset="-128"/>
                <a:ea typeface="ＭＳ ゴシック" pitchFamily="49" charset="-128"/>
              </a:rPr>
              <a:t>・途中で、「このままお話しを続けても大丈夫ですか？」</a:t>
            </a:r>
          </a:p>
          <a:p>
            <a:pPr eaLnBrk="1" hangingPunct="1">
              <a:spcBef>
                <a:spcPct val="0"/>
              </a:spcBef>
              <a:buFontTx/>
              <a:buNone/>
            </a:pPr>
            <a:r>
              <a:rPr lang="ja-JP" altLang="en-US" sz="2400">
                <a:effectLst/>
                <a:latin typeface="ＭＳ ゴシック" pitchFamily="49" charset="-128"/>
                <a:ea typeface="ＭＳ ゴシック" pitchFamily="49" charset="-128"/>
              </a:rPr>
              <a:t>　と確認する。</a:t>
            </a:r>
          </a:p>
        </p:txBody>
      </p:sp>
      <p:sp>
        <p:nvSpPr>
          <p:cNvPr id="48137" name="Text Box 9"/>
          <p:cNvSpPr txBox="1">
            <a:spLocks noChangeArrowheads="1"/>
          </p:cNvSpPr>
          <p:nvPr/>
        </p:nvSpPr>
        <p:spPr bwMode="auto">
          <a:xfrm>
            <a:off x="755650" y="4437063"/>
            <a:ext cx="7561263"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400">
                <a:effectLst/>
                <a:latin typeface="ＭＳ ゴシック" pitchFamily="49" charset="-128"/>
                <a:ea typeface="ＭＳ ゴシック" pitchFamily="49" charset="-128"/>
              </a:rPr>
              <a:t>・同じ質問を今後何度も訊かれなくてすむように工夫</a:t>
            </a:r>
          </a:p>
          <a:p>
            <a:pPr eaLnBrk="1" hangingPunct="1">
              <a:spcBef>
                <a:spcPct val="0"/>
              </a:spcBef>
              <a:buFontTx/>
              <a:buNone/>
            </a:pPr>
            <a:r>
              <a:rPr lang="ja-JP" altLang="en-US" sz="2400">
                <a:effectLst/>
                <a:latin typeface="ＭＳ ゴシック" pitchFamily="49" charset="-128"/>
                <a:ea typeface="ＭＳ ゴシック" pitchFamily="49" charset="-128"/>
              </a:rPr>
              <a:t>　する。</a:t>
            </a:r>
          </a:p>
        </p:txBody>
      </p:sp>
    </p:spTree>
    <p:extLst>
      <p:ext uri="{BB962C8B-B14F-4D97-AF65-F5344CB8AC3E}">
        <p14:creationId xmlns:p14="http://schemas.microsoft.com/office/powerpoint/2010/main" val="210736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fade">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8139"/>
                                        </p:tgtEl>
                                        <p:attrNameLst>
                                          <p:attrName>style.visibility</p:attrName>
                                        </p:attrNameLst>
                                      </p:cBhvr>
                                      <p:to>
                                        <p:strVal val="visible"/>
                                      </p:to>
                                    </p:set>
                                    <p:animEffect transition="in" filter="wipe(up)">
                                      <p:cBhvr>
                                        <p:cTn id="12" dur="500"/>
                                        <p:tgtEl>
                                          <p:spTgt spid="48139"/>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8133"/>
                                        </p:tgtEl>
                                        <p:attrNameLst>
                                          <p:attrName>style.visibility</p:attrName>
                                        </p:attrNameLst>
                                      </p:cBhvr>
                                      <p:to>
                                        <p:strVal val="visible"/>
                                      </p:to>
                                    </p:set>
                                    <p:animEffect transition="in" filter="wipe(left)">
                                      <p:cBhvr>
                                        <p:cTn id="16" dur="1000"/>
                                        <p:tgtEl>
                                          <p:spTgt spid="4813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8134"/>
                                        </p:tgtEl>
                                        <p:attrNameLst>
                                          <p:attrName>style.visibility</p:attrName>
                                        </p:attrNameLst>
                                      </p:cBhvr>
                                      <p:to>
                                        <p:strVal val="visible"/>
                                      </p:to>
                                    </p:set>
                                    <p:animEffect transition="in" filter="wipe(left)">
                                      <p:cBhvr>
                                        <p:cTn id="21" dur="1000"/>
                                        <p:tgtEl>
                                          <p:spTgt spid="4813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8135"/>
                                        </p:tgtEl>
                                        <p:attrNameLst>
                                          <p:attrName>style.visibility</p:attrName>
                                        </p:attrNameLst>
                                      </p:cBhvr>
                                      <p:to>
                                        <p:strVal val="visible"/>
                                      </p:to>
                                    </p:set>
                                    <p:animEffect transition="in" filter="wipe(left)">
                                      <p:cBhvr>
                                        <p:cTn id="26" dur="1000"/>
                                        <p:tgtEl>
                                          <p:spTgt spid="4813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8137"/>
                                        </p:tgtEl>
                                        <p:attrNameLst>
                                          <p:attrName>style.visibility</p:attrName>
                                        </p:attrNameLst>
                                      </p:cBhvr>
                                      <p:to>
                                        <p:strVal val="visible"/>
                                      </p:to>
                                    </p:set>
                                    <p:animEffect transition="in" filter="wipe(left)">
                                      <p:cBhvr>
                                        <p:cTn id="31" dur="1000"/>
                                        <p:tgtEl>
                                          <p:spTgt spid="48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9" grpId="0" animBg="1"/>
      <p:bldP spid="28675" grpId="0"/>
      <p:bldP spid="48133" grpId="0"/>
      <p:bldP spid="48134" grpId="0"/>
      <p:bldP spid="48135" grpId="0"/>
      <p:bldP spid="4813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116013" y="404813"/>
            <a:ext cx="701040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心のケアのポイント</a:t>
            </a:r>
          </a:p>
        </p:txBody>
      </p:sp>
      <p:sp>
        <p:nvSpPr>
          <p:cNvPr id="29699" name="Rectangle 3"/>
          <p:cNvSpPr>
            <a:spLocks noChangeArrowheads="1"/>
          </p:cNvSpPr>
          <p:nvPr/>
        </p:nvSpPr>
        <p:spPr bwMode="auto">
          <a:xfrm>
            <a:off x="1116013" y="1196975"/>
            <a:ext cx="7272337" cy="5058683"/>
          </a:xfrm>
          <a:prstGeom prst="rect">
            <a:avLst/>
          </a:prstGeom>
          <a:solidFill>
            <a:schemeClr val="accent2"/>
          </a:solidFill>
          <a:ln w="317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1">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800" dirty="0">
                <a:solidFill>
                  <a:srgbClr val="FFFF00"/>
                </a:solidFill>
                <a:effectLst/>
                <a:latin typeface="ＭＳ ゴシック" panose="020B0609070205080204" pitchFamily="49" charset="-128"/>
                <a:ea typeface="ＭＳ ゴシック" panose="020B0609070205080204" pitchFamily="49" charset="-128"/>
              </a:rPr>
              <a:t>１．安心・安全の保証</a:t>
            </a:r>
          </a:p>
          <a:p>
            <a:pPr eaLnBrk="1" hangingPunct="1">
              <a:spcBef>
                <a:spcPct val="0"/>
              </a:spcBef>
              <a:buFontTx/>
              <a:buNone/>
            </a:pPr>
            <a:r>
              <a:rPr lang="ja-JP" altLang="en-US" sz="2400" dirty="0" smtClean="0">
                <a:solidFill>
                  <a:schemeClr val="bg1"/>
                </a:solidFill>
                <a:effectLst/>
                <a:latin typeface="ＭＳ ゴシック" panose="020B0609070205080204" pitchFamily="49" charset="-128"/>
                <a:ea typeface="ＭＳ ゴシック" panose="020B0609070205080204" pitchFamily="49" charset="-128"/>
              </a:rPr>
              <a:t>　・</a:t>
            </a:r>
            <a:r>
              <a:rPr lang="ja-JP" altLang="en-US" sz="2400" dirty="0">
                <a:solidFill>
                  <a:schemeClr val="bg1"/>
                </a:solidFill>
                <a:effectLst/>
                <a:latin typeface="ＭＳ ゴシック" panose="020B0609070205080204" pitchFamily="49" charset="-128"/>
                <a:ea typeface="ＭＳ ゴシック" panose="020B0609070205080204" pitchFamily="49" charset="-128"/>
              </a:rPr>
              <a:t>生命財産の安全や当面の生活基盤の</a:t>
            </a:r>
            <a:r>
              <a:rPr lang="ja-JP" altLang="en-US" sz="2400" dirty="0" smtClean="0">
                <a:solidFill>
                  <a:schemeClr val="bg1"/>
                </a:solidFill>
                <a:effectLst/>
                <a:latin typeface="ＭＳ ゴシック" panose="020B0609070205080204" pitchFamily="49" charset="-128"/>
                <a:ea typeface="ＭＳ ゴシック" panose="020B0609070205080204" pitchFamily="49" charset="-128"/>
              </a:rPr>
              <a:t>確保</a:t>
            </a:r>
            <a:endParaRPr lang="en-US" altLang="ja-JP" sz="2400" dirty="0" smtClean="0">
              <a:solidFill>
                <a:schemeClr val="bg1"/>
              </a:solidFill>
              <a:effectLst/>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2400" dirty="0" smtClean="0">
                <a:solidFill>
                  <a:schemeClr val="bg1"/>
                </a:solidFill>
                <a:effectLst/>
                <a:latin typeface="ＭＳ ゴシック" panose="020B0609070205080204" pitchFamily="49" charset="-128"/>
                <a:ea typeface="ＭＳ ゴシック" panose="020B0609070205080204" pitchFamily="49" charset="-128"/>
              </a:rPr>
              <a:t>　・守られている、一人じゃない</a:t>
            </a:r>
          </a:p>
          <a:p>
            <a:pPr eaLnBrk="1" hangingPunct="1">
              <a:spcBef>
                <a:spcPct val="0"/>
              </a:spcBef>
              <a:buFontTx/>
              <a:buNone/>
            </a:pPr>
            <a:r>
              <a:rPr lang="ja-JP" altLang="en-US" sz="2400" dirty="0" smtClean="0">
                <a:solidFill>
                  <a:schemeClr val="bg1"/>
                </a:solidFill>
                <a:effectLst/>
                <a:latin typeface="ＭＳ ゴシック" panose="020B0609070205080204" pitchFamily="49" charset="-128"/>
                <a:ea typeface="ＭＳ ゴシック" panose="020B0609070205080204" pitchFamily="49" charset="-128"/>
              </a:rPr>
              <a:t>　・</a:t>
            </a:r>
            <a:r>
              <a:rPr lang="ja-JP" altLang="en-US" sz="2400" dirty="0">
                <a:solidFill>
                  <a:schemeClr val="bg1"/>
                </a:solidFill>
                <a:effectLst/>
                <a:latin typeface="ＭＳ ゴシック" panose="020B0609070205080204" pitchFamily="49" charset="-128"/>
                <a:ea typeface="ＭＳ ゴシック" panose="020B0609070205080204" pitchFamily="49" charset="-128"/>
              </a:rPr>
              <a:t>周囲が徐々に落ち着いていく</a:t>
            </a:r>
            <a:endParaRPr lang="ja-JP" altLang="en-US" sz="2400" dirty="0" smtClean="0">
              <a:solidFill>
                <a:schemeClr val="bg1"/>
              </a:solidFill>
              <a:effectLst/>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2400" dirty="0" smtClean="0">
                <a:solidFill>
                  <a:schemeClr val="bg1"/>
                </a:solidFill>
                <a:effectLst/>
                <a:latin typeface="ＭＳ ゴシック" panose="020B0609070205080204" pitchFamily="49" charset="-128"/>
                <a:ea typeface="ＭＳ ゴシック" panose="020B0609070205080204" pitchFamily="49" charset="-128"/>
              </a:rPr>
              <a:t>　・危ない、恐いところには近づかなくてよい</a:t>
            </a:r>
          </a:p>
          <a:p>
            <a:pPr eaLnBrk="1" hangingPunct="1">
              <a:spcBef>
                <a:spcPct val="0"/>
              </a:spcBef>
              <a:buFontTx/>
              <a:buNone/>
            </a:pPr>
            <a:r>
              <a:rPr lang="ja-JP" altLang="en-US" sz="2400" dirty="0" smtClean="0">
                <a:solidFill>
                  <a:schemeClr val="bg1"/>
                </a:solidFill>
                <a:effectLst/>
                <a:latin typeface="ＭＳ ゴシック" panose="020B0609070205080204" pitchFamily="49" charset="-128"/>
                <a:ea typeface="ＭＳ ゴシック" panose="020B0609070205080204" pitchFamily="49" charset="-128"/>
              </a:rPr>
              <a:t>　・無理の無い範囲で日常生活を回復</a:t>
            </a:r>
          </a:p>
          <a:p>
            <a:pPr eaLnBrk="1" hangingPunct="1">
              <a:spcBef>
                <a:spcPct val="0"/>
              </a:spcBef>
              <a:buFontTx/>
              <a:buNone/>
            </a:pPr>
            <a:r>
              <a:rPr lang="ja-JP" altLang="en-US" sz="2800" dirty="0" smtClean="0">
                <a:solidFill>
                  <a:srgbClr val="FFFF00"/>
                </a:solidFill>
                <a:effectLst/>
                <a:latin typeface="ＭＳ ゴシック" panose="020B0609070205080204" pitchFamily="49" charset="-128"/>
                <a:ea typeface="ＭＳ ゴシック" panose="020B0609070205080204" pitchFamily="49" charset="-128"/>
              </a:rPr>
              <a:t>２</a:t>
            </a:r>
            <a:r>
              <a:rPr lang="ja-JP" altLang="en-US" sz="2800" dirty="0">
                <a:solidFill>
                  <a:srgbClr val="FFFF00"/>
                </a:solidFill>
                <a:effectLst/>
                <a:latin typeface="ＭＳ ゴシック" panose="020B0609070205080204" pitchFamily="49" charset="-128"/>
                <a:ea typeface="ＭＳ ゴシック" panose="020B0609070205080204" pitchFamily="49" charset="-128"/>
              </a:rPr>
              <a:t>．正しい知識と対処法</a:t>
            </a:r>
          </a:p>
          <a:p>
            <a:pPr eaLnBrk="1" hangingPunct="1">
              <a:spcBef>
                <a:spcPct val="0"/>
              </a:spcBef>
              <a:buFontTx/>
              <a:buNone/>
            </a:pPr>
            <a:r>
              <a:rPr lang="ja-JP" altLang="en-US" sz="2400" dirty="0">
                <a:solidFill>
                  <a:schemeClr val="bg1"/>
                </a:solidFill>
                <a:effectLst/>
                <a:latin typeface="ＭＳ ゴシック" panose="020B0609070205080204" pitchFamily="49" charset="-128"/>
                <a:ea typeface="ＭＳ ゴシック" panose="020B0609070205080204" pitchFamily="49" charset="-128"/>
              </a:rPr>
              <a:t>　・予測される反応と対処法</a:t>
            </a:r>
          </a:p>
          <a:p>
            <a:pPr eaLnBrk="1" hangingPunct="1">
              <a:spcBef>
                <a:spcPct val="0"/>
              </a:spcBef>
              <a:buFontTx/>
              <a:buNone/>
            </a:pPr>
            <a:r>
              <a:rPr lang="ja-JP" altLang="en-US" sz="2400" dirty="0">
                <a:solidFill>
                  <a:schemeClr val="bg1"/>
                </a:solidFill>
                <a:effectLst/>
                <a:latin typeface="ＭＳ ゴシック" panose="020B0609070205080204" pitchFamily="49" charset="-128"/>
                <a:ea typeface="ＭＳ ゴシック" panose="020B0609070205080204" pitchFamily="49" charset="-128"/>
              </a:rPr>
              <a:t>　・異常な事態への正常な反応という</a:t>
            </a:r>
            <a:r>
              <a:rPr lang="ja-JP" altLang="en-US" sz="2400" dirty="0" smtClean="0">
                <a:solidFill>
                  <a:schemeClr val="bg1"/>
                </a:solidFill>
                <a:effectLst/>
                <a:latin typeface="ＭＳ ゴシック" panose="020B0609070205080204" pitchFamily="49" charset="-128"/>
                <a:ea typeface="ＭＳ ゴシック" panose="020B0609070205080204" pitchFamily="49" charset="-128"/>
              </a:rPr>
              <a:t>理解</a:t>
            </a:r>
            <a:r>
              <a:rPr lang="en-US" altLang="ja-JP" sz="2400" dirty="0" smtClean="0">
                <a:solidFill>
                  <a:schemeClr val="bg1"/>
                </a:solidFill>
                <a:effectLst/>
                <a:latin typeface="ＭＳ ゴシック" panose="020B0609070205080204" pitchFamily="49" charset="-128"/>
                <a:ea typeface="ＭＳ ゴシック" panose="020B0609070205080204" pitchFamily="49" charset="-128"/>
              </a:rPr>
              <a:t>※</a:t>
            </a:r>
            <a:endParaRPr lang="ja-JP" altLang="en-US" sz="2400" dirty="0">
              <a:solidFill>
                <a:schemeClr val="bg1"/>
              </a:solidFill>
              <a:effectLst/>
              <a:latin typeface="ＭＳ ゴシック" panose="020B0609070205080204" pitchFamily="49" charset="-128"/>
              <a:ea typeface="ＭＳ ゴシック" panose="020B0609070205080204" pitchFamily="49" charset="-128"/>
            </a:endParaRPr>
          </a:p>
          <a:p>
            <a:pPr eaLnBrk="1" hangingPunct="1">
              <a:spcBef>
                <a:spcPct val="0"/>
              </a:spcBef>
              <a:buFontTx/>
              <a:buNone/>
            </a:pPr>
            <a:r>
              <a:rPr lang="ja-JP" altLang="en-US" sz="2800" dirty="0">
                <a:solidFill>
                  <a:srgbClr val="FFFF00"/>
                </a:solidFill>
                <a:effectLst/>
                <a:latin typeface="ＭＳ ゴシック" panose="020B0609070205080204" pitchFamily="49" charset="-128"/>
                <a:ea typeface="ＭＳ ゴシック" panose="020B0609070205080204" pitchFamily="49" charset="-128"/>
              </a:rPr>
              <a:t>３．主体性とペースが守られること</a:t>
            </a:r>
          </a:p>
          <a:p>
            <a:pPr eaLnBrk="1" hangingPunct="1">
              <a:spcBef>
                <a:spcPct val="0"/>
              </a:spcBef>
              <a:buFontTx/>
              <a:buNone/>
            </a:pPr>
            <a:r>
              <a:rPr lang="ja-JP" altLang="en-US" sz="2400" dirty="0">
                <a:solidFill>
                  <a:schemeClr val="bg1"/>
                </a:solidFill>
                <a:effectLst/>
                <a:latin typeface="ＭＳ ゴシック" panose="020B0609070205080204" pitchFamily="49" charset="-128"/>
                <a:ea typeface="ＭＳ ゴシック" panose="020B0609070205080204" pitchFamily="49" charset="-128"/>
              </a:rPr>
              <a:t>　・話したいことを聞いてもらえる</a:t>
            </a:r>
          </a:p>
          <a:p>
            <a:pPr eaLnBrk="1" hangingPunct="1">
              <a:spcBef>
                <a:spcPct val="0"/>
              </a:spcBef>
              <a:buFontTx/>
              <a:buNone/>
            </a:pPr>
            <a:r>
              <a:rPr lang="ja-JP" altLang="en-US" sz="2400" dirty="0">
                <a:solidFill>
                  <a:schemeClr val="bg1"/>
                </a:solidFill>
                <a:effectLst/>
                <a:latin typeface="ＭＳ ゴシック" panose="020B0609070205080204" pitchFamily="49" charset="-128"/>
                <a:ea typeface="ＭＳ ゴシック" panose="020B0609070205080204" pitchFamily="49" charset="-128"/>
              </a:rPr>
              <a:t>　・話したくないのに根掘り葉掘り聞かれない</a:t>
            </a:r>
          </a:p>
          <a:p>
            <a:pPr eaLnBrk="1" hangingPunct="1">
              <a:spcBef>
                <a:spcPct val="0"/>
              </a:spcBef>
              <a:buFontTx/>
              <a:buNone/>
            </a:pPr>
            <a:r>
              <a:rPr lang="ja-JP" altLang="en-US" sz="2400" dirty="0">
                <a:solidFill>
                  <a:schemeClr val="bg1"/>
                </a:solidFill>
                <a:effectLst/>
                <a:latin typeface="ＭＳ ゴシック" panose="020B0609070205080204" pitchFamily="49" charset="-128"/>
                <a:ea typeface="ＭＳ ゴシック" panose="020B0609070205080204" pitchFamily="49" charset="-128"/>
              </a:rPr>
              <a:t>　・自分なりの方法とペースが尊重される</a:t>
            </a:r>
          </a:p>
        </p:txBody>
      </p:sp>
      <p:sp>
        <p:nvSpPr>
          <p:cNvPr id="29701" name="Text Box 6"/>
          <p:cNvSpPr txBox="1">
            <a:spLocks noChangeArrowheads="1"/>
          </p:cNvSpPr>
          <p:nvPr/>
        </p:nvSpPr>
        <p:spPr bwMode="auto">
          <a:xfrm>
            <a:off x="1596231" y="6237288"/>
            <a:ext cx="60499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000" dirty="0">
                <a:effectLst/>
                <a:ea typeface="ＭＳ ゴシック" pitchFamily="49" charset="-128"/>
              </a:rPr>
              <a:t>※</a:t>
            </a:r>
            <a:r>
              <a:rPr lang="ja-JP" altLang="en-US" sz="2000" dirty="0">
                <a:effectLst/>
                <a:ea typeface="ＭＳ ゴシック" pitchFamily="49" charset="-128"/>
              </a:rPr>
              <a:t>１カ月以内は「正常な反応」という理解で良い。</a:t>
            </a:r>
          </a:p>
        </p:txBody>
      </p:sp>
    </p:spTree>
    <p:extLst>
      <p:ext uri="{BB962C8B-B14F-4D97-AF65-F5344CB8AC3E}">
        <p14:creationId xmlns:p14="http://schemas.microsoft.com/office/powerpoint/2010/main" val="35366217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500"/>
                                        <p:tgtEl>
                                          <p:spTgt spid="2969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699"/>
                                        </p:tgtEl>
                                        <p:attrNameLst>
                                          <p:attrName>style.visibility</p:attrName>
                                        </p:attrNameLst>
                                      </p:cBhvr>
                                      <p:to>
                                        <p:strVal val="visible"/>
                                      </p:to>
                                    </p:set>
                                    <p:animEffect transition="in" filter="wipe(up)">
                                      <p:cBhvr>
                                        <p:cTn id="11" dur="2000"/>
                                        <p:tgtEl>
                                          <p:spTgt spid="29699"/>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29701"/>
                                        </p:tgtEl>
                                        <p:attrNameLst>
                                          <p:attrName>style.visibility</p:attrName>
                                        </p:attrNameLst>
                                      </p:cBhvr>
                                      <p:to>
                                        <p:strVal val="visible"/>
                                      </p:to>
                                    </p:set>
                                    <p:animEffect transition="in" filter="wipe(left)">
                                      <p:cBhvr>
                                        <p:cTn id="15" dur="10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animBg="1"/>
      <p:bldP spid="2970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403350" y="1125538"/>
            <a:ext cx="6481763" cy="56038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spcBef>
                <a:spcPct val="50000"/>
              </a:spcBef>
            </a:pPr>
            <a:r>
              <a:rPr lang="ja-JP" altLang="en-US" sz="3200">
                <a:effectLst/>
                <a:latin typeface="ＭＳ ゴシック" pitchFamily="49" charset="-128"/>
              </a:rPr>
              <a:t>被災者の健康な力を信頼しよう</a:t>
            </a:r>
          </a:p>
        </p:txBody>
      </p:sp>
      <p:sp>
        <p:nvSpPr>
          <p:cNvPr id="29699" name="Text Box 3"/>
          <p:cNvSpPr txBox="1">
            <a:spLocks noChangeArrowheads="1"/>
          </p:cNvSpPr>
          <p:nvPr/>
        </p:nvSpPr>
        <p:spPr bwMode="auto">
          <a:xfrm>
            <a:off x="684213" y="3284538"/>
            <a:ext cx="80645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ja-JP" altLang="en-US" dirty="0">
                <a:effectLst/>
              </a:rPr>
              <a:t>被災者は一方的に助けてもらうだけの弱い存在ではない。今はショックを受け、弱っていても、他の被災者を助けたり、支援者を力づける力を持っている。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500"/>
                                        <p:tgtEl>
                                          <p:spTgt spid="2969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699"/>
                                        </p:tgtEl>
                                        <p:attrNameLst>
                                          <p:attrName>style.visibility</p:attrName>
                                        </p:attrNameLst>
                                      </p:cBhvr>
                                      <p:to>
                                        <p:strVal val="visible"/>
                                      </p:to>
                                    </p:set>
                                    <p:animEffect transition="in" filter="wipe(up)">
                                      <p:cBhvr>
                                        <p:cTn id="11" dur="10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3"/>
          <p:cNvSpPr txBox="1">
            <a:spLocks noChangeArrowheads="1"/>
          </p:cNvSpPr>
          <p:nvPr/>
        </p:nvSpPr>
        <p:spPr bwMode="auto">
          <a:xfrm>
            <a:off x="1258888" y="1340768"/>
            <a:ext cx="66976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a:solidFill>
                  <a:schemeClr val="bg1"/>
                </a:solidFill>
                <a:effectLst/>
                <a:latin typeface="ＭＳ ゴシック" pitchFamily="49" charset="-128"/>
                <a:ea typeface="ＭＳ ゴシック" pitchFamily="49" charset="-128"/>
              </a:rPr>
              <a:t>1)</a:t>
            </a:r>
            <a:r>
              <a:rPr lang="ja-JP" altLang="en-US">
                <a:solidFill>
                  <a:schemeClr val="bg1"/>
                </a:solidFill>
                <a:effectLst/>
                <a:latin typeface="ＭＳ ゴシック" pitchFamily="49" charset="-128"/>
                <a:ea typeface="ＭＳ ゴシック" pitchFamily="49" charset="-128"/>
              </a:rPr>
              <a:t>教職員・支援者の受けるストレス</a:t>
            </a:r>
          </a:p>
        </p:txBody>
      </p:sp>
      <p:sp>
        <p:nvSpPr>
          <p:cNvPr id="32772" name="Text Box 4"/>
          <p:cNvSpPr txBox="1">
            <a:spLocks noChangeArrowheads="1"/>
          </p:cNvSpPr>
          <p:nvPr/>
        </p:nvSpPr>
        <p:spPr bwMode="auto">
          <a:xfrm>
            <a:off x="234363" y="2126757"/>
            <a:ext cx="31686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CCCC00"/>
                </a:solidFill>
                <a:effectLst/>
                <a:latin typeface="ＭＳ ゴシック" pitchFamily="49" charset="-128"/>
                <a:ea typeface="ＭＳ ゴシック" pitchFamily="49" charset="-128"/>
              </a:rPr>
              <a:t>現実のストレス</a:t>
            </a:r>
          </a:p>
        </p:txBody>
      </p:sp>
      <p:sp>
        <p:nvSpPr>
          <p:cNvPr id="90117" name="Text Box 5"/>
          <p:cNvSpPr txBox="1">
            <a:spLocks noChangeArrowheads="1"/>
          </p:cNvSpPr>
          <p:nvPr/>
        </p:nvSpPr>
        <p:spPr bwMode="auto">
          <a:xfrm>
            <a:off x="258982" y="2887034"/>
            <a:ext cx="31686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ja-JP" altLang="en-US" dirty="0">
                <a:effectLst/>
                <a:latin typeface="ＭＳ ゴシック" pitchFamily="49" charset="-128"/>
              </a:rPr>
              <a:t>喪失と関係性</a:t>
            </a:r>
          </a:p>
        </p:txBody>
      </p:sp>
      <p:sp>
        <p:nvSpPr>
          <p:cNvPr id="32774" name="Text Box 6"/>
          <p:cNvSpPr txBox="1">
            <a:spLocks noChangeArrowheads="1"/>
          </p:cNvSpPr>
          <p:nvPr/>
        </p:nvSpPr>
        <p:spPr bwMode="auto">
          <a:xfrm>
            <a:off x="192169" y="3645024"/>
            <a:ext cx="3168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FF0066"/>
                </a:solidFill>
                <a:effectLst/>
                <a:latin typeface="ＭＳ ゴシック" pitchFamily="49" charset="-128"/>
                <a:ea typeface="ＭＳ ゴシック" pitchFamily="49" charset="-128"/>
              </a:rPr>
              <a:t>トラウマ</a:t>
            </a:r>
          </a:p>
        </p:txBody>
      </p:sp>
      <p:sp>
        <p:nvSpPr>
          <p:cNvPr id="32775" name="Text Box 7"/>
          <p:cNvSpPr txBox="1">
            <a:spLocks noChangeArrowheads="1"/>
          </p:cNvSpPr>
          <p:nvPr/>
        </p:nvSpPr>
        <p:spPr bwMode="auto">
          <a:xfrm>
            <a:off x="258982" y="4378324"/>
            <a:ext cx="42497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FF9900"/>
                </a:solidFill>
                <a:effectLst/>
                <a:latin typeface="ＭＳ ゴシック" pitchFamily="49" charset="-128"/>
                <a:ea typeface="ＭＳ ゴシック" pitchFamily="49" charset="-128"/>
              </a:rPr>
              <a:t>代理受傷～二次的受傷</a:t>
            </a:r>
          </a:p>
        </p:txBody>
      </p:sp>
      <p:sp>
        <p:nvSpPr>
          <p:cNvPr id="32776" name="Text Box 8"/>
          <p:cNvSpPr txBox="1">
            <a:spLocks noChangeArrowheads="1"/>
          </p:cNvSpPr>
          <p:nvPr/>
        </p:nvSpPr>
        <p:spPr bwMode="auto">
          <a:xfrm>
            <a:off x="250825" y="5157192"/>
            <a:ext cx="3168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0000FF"/>
                </a:solidFill>
                <a:effectLst/>
                <a:latin typeface="ＭＳ ゴシック" pitchFamily="49" charset="-128"/>
                <a:ea typeface="ＭＳ ゴシック" pitchFamily="49" charset="-128"/>
              </a:rPr>
              <a:t>元々の課題</a:t>
            </a:r>
          </a:p>
        </p:txBody>
      </p:sp>
      <p:sp>
        <p:nvSpPr>
          <p:cNvPr id="90121" name="Text Box 9"/>
          <p:cNvSpPr txBox="1">
            <a:spLocks noChangeArrowheads="1"/>
          </p:cNvSpPr>
          <p:nvPr/>
        </p:nvSpPr>
        <p:spPr bwMode="auto">
          <a:xfrm>
            <a:off x="250825" y="5805488"/>
            <a:ext cx="31686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ja-JP" altLang="en-US" dirty="0">
                <a:solidFill>
                  <a:schemeClr val="bg1">
                    <a:lumMod val="50000"/>
                  </a:schemeClr>
                </a:solidFill>
                <a:effectLst/>
                <a:latin typeface="ＭＳ ゴシック" pitchFamily="49" charset="-128"/>
              </a:rPr>
              <a:t>信頼の喪失</a:t>
            </a:r>
          </a:p>
        </p:txBody>
      </p:sp>
      <p:sp>
        <p:nvSpPr>
          <p:cNvPr id="90122" name="Text Box 10"/>
          <p:cNvSpPr txBox="1">
            <a:spLocks noChangeArrowheads="1"/>
          </p:cNvSpPr>
          <p:nvPr/>
        </p:nvSpPr>
        <p:spPr bwMode="auto">
          <a:xfrm>
            <a:off x="4135780" y="2188669"/>
            <a:ext cx="5111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過労、矢面に立つストレス</a:t>
            </a:r>
          </a:p>
        </p:txBody>
      </p:sp>
      <p:sp>
        <p:nvSpPr>
          <p:cNvPr id="90123" name="Text Box 11"/>
          <p:cNvSpPr txBox="1">
            <a:spLocks noChangeArrowheads="1"/>
          </p:cNvSpPr>
          <p:nvPr/>
        </p:nvSpPr>
        <p:spPr bwMode="auto">
          <a:xfrm>
            <a:off x="4148972" y="3005384"/>
            <a:ext cx="4175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smtClean="0">
                <a:effectLst/>
                <a:latin typeface="ＭＳ ゴシック" pitchFamily="49" charset="-128"/>
                <a:ea typeface="ＭＳ ゴシック" pitchFamily="49" charset="-128"/>
              </a:rPr>
              <a:t>…</a:t>
            </a:r>
            <a:r>
              <a:rPr lang="ja-JP" altLang="en-US" sz="2400" dirty="0">
                <a:effectLst/>
                <a:ea typeface="ＭＳ ゴシック" pitchFamily="49" charset="-128"/>
              </a:rPr>
              <a:t>自分</a:t>
            </a:r>
            <a:r>
              <a:rPr lang="ja-JP" altLang="en-US" sz="2400" dirty="0" smtClean="0">
                <a:effectLst/>
                <a:ea typeface="ＭＳ ゴシック" pitchFamily="49" charset="-128"/>
              </a:rPr>
              <a:t>が被災</a:t>
            </a:r>
            <a:endParaRPr lang="ja-JP" altLang="en-US" sz="2400" dirty="0">
              <a:effectLst/>
              <a:ea typeface="ＭＳ ゴシック" pitchFamily="49" charset="-128"/>
            </a:endParaRPr>
          </a:p>
        </p:txBody>
      </p:sp>
      <p:sp>
        <p:nvSpPr>
          <p:cNvPr id="90124" name="Text Box 12"/>
          <p:cNvSpPr txBox="1">
            <a:spLocks noChangeArrowheads="1"/>
          </p:cNvSpPr>
          <p:nvPr/>
        </p:nvSpPr>
        <p:spPr bwMode="auto">
          <a:xfrm>
            <a:off x="4140473" y="3706937"/>
            <a:ext cx="50035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smtClean="0">
                <a:effectLst/>
                <a:latin typeface="ＭＳ ゴシック" pitchFamily="49" charset="-128"/>
                <a:ea typeface="ＭＳ ゴシック" pitchFamily="49" charset="-128"/>
              </a:rPr>
              <a:t>…</a:t>
            </a:r>
            <a:r>
              <a:rPr lang="ja-JP" altLang="en-US" sz="2400" dirty="0">
                <a:effectLst/>
                <a:latin typeface="ＭＳ ゴシック" panose="020B0609070205080204" pitchFamily="49" charset="-128"/>
                <a:ea typeface="ＭＳ ゴシック" panose="020B0609070205080204" pitchFamily="49" charset="-128"/>
              </a:rPr>
              <a:t>自分が被災</a:t>
            </a:r>
            <a:r>
              <a:rPr lang="en-US" altLang="ja-JP" sz="2400" dirty="0">
                <a:effectLst/>
                <a:latin typeface="ＭＳ ゴシック" panose="020B0609070205080204" pitchFamily="49" charset="-128"/>
                <a:ea typeface="ＭＳ ゴシック" panose="020B0609070205080204" pitchFamily="49" charset="-128"/>
              </a:rPr>
              <a:t>､</a:t>
            </a:r>
            <a:r>
              <a:rPr lang="ja-JP" altLang="en-US" sz="2400" dirty="0">
                <a:effectLst/>
                <a:latin typeface="ＭＳ ゴシック" panose="020B0609070205080204" pitchFamily="49" charset="-128"/>
                <a:ea typeface="ＭＳ ゴシック" panose="020B0609070205080204" pitchFamily="49" charset="-128"/>
              </a:rPr>
              <a:t>自衛隊･ﾚｽｷｭｰ隊</a:t>
            </a:r>
          </a:p>
        </p:txBody>
      </p:sp>
      <p:sp>
        <p:nvSpPr>
          <p:cNvPr id="90125" name="Text Box 13"/>
          <p:cNvSpPr txBox="1">
            <a:spLocks noChangeArrowheads="1"/>
          </p:cNvSpPr>
          <p:nvPr/>
        </p:nvSpPr>
        <p:spPr bwMode="auto">
          <a:xfrm>
            <a:off x="4148109" y="4409280"/>
            <a:ext cx="40322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smtClean="0">
                <a:effectLst/>
                <a:latin typeface="ＭＳ ゴシック" pitchFamily="49" charset="-128"/>
                <a:ea typeface="ＭＳ ゴシック" pitchFamily="49" charset="-128"/>
              </a:rPr>
              <a:t>…</a:t>
            </a:r>
            <a:r>
              <a:rPr lang="ja-JP" altLang="en-US" sz="2400" dirty="0">
                <a:effectLst/>
                <a:ea typeface="ＭＳ ゴシック" pitchFamily="49" charset="-128"/>
              </a:rPr>
              <a:t>被災</a:t>
            </a:r>
            <a:r>
              <a:rPr lang="ja-JP" altLang="en-US" sz="2400" dirty="0" smtClean="0">
                <a:effectLst/>
                <a:ea typeface="ＭＳ ゴシック" pitchFamily="49" charset="-128"/>
              </a:rPr>
              <a:t>者</a:t>
            </a:r>
            <a:r>
              <a:rPr lang="ja-JP" altLang="en-US" sz="2400" dirty="0">
                <a:effectLst/>
                <a:ea typeface="ＭＳ ゴシック" pitchFamily="49" charset="-128"/>
              </a:rPr>
              <a:t>の話を聴くことで</a:t>
            </a:r>
          </a:p>
        </p:txBody>
      </p:sp>
      <p:sp>
        <p:nvSpPr>
          <p:cNvPr id="90126" name="Text Box 14"/>
          <p:cNvSpPr txBox="1">
            <a:spLocks noChangeArrowheads="1"/>
          </p:cNvSpPr>
          <p:nvPr/>
        </p:nvSpPr>
        <p:spPr bwMode="auto">
          <a:xfrm>
            <a:off x="4175125" y="5203230"/>
            <a:ext cx="540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元々の持病、最近の身内の死</a:t>
            </a:r>
          </a:p>
        </p:txBody>
      </p:sp>
      <p:sp>
        <p:nvSpPr>
          <p:cNvPr id="90127" name="Text Box 15"/>
          <p:cNvSpPr txBox="1">
            <a:spLocks noChangeArrowheads="1"/>
          </p:cNvSpPr>
          <p:nvPr/>
        </p:nvSpPr>
        <p:spPr bwMode="auto">
          <a:xfrm>
            <a:off x="4175125" y="5836444"/>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組織が信頼を失った場合</a:t>
            </a:r>
          </a:p>
        </p:txBody>
      </p:sp>
      <p:sp>
        <p:nvSpPr>
          <p:cNvPr id="18" name="Text Box 4"/>
          <p:cNvSpPr txBox="1">
            <a:spLocks noChangeArrowheads="1"/>
          </p:cNvSpPr>
          <p:nvPr/>
        </p:nvSpPr>
        <p:spPr bwMode="auto">
          <a:xfrm>
            <a:off x="1258888" y="1335430"/>
            <a:ext cx="66976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spcBef>
                <a:spcPct val="50000"/>
              </a:spcBef>
            </a:pPr>
            <a:r>
              <a:rPr lang="en-US" altLang="ja-JP" sz="3200" dirty="0">
                <a:effectLst/>
                <a:latin typeface="ＭＳ ゴシック" pitchFamily="49" charset="-128"/>
              </a:rPr>
              <a:t>1</a:t>
            </a:r>
            <a:r>
              <a:rPr lang="en-US" altLang="ja-JP" sz="3200" dirty="0" smtClean="0">
                <a:effectLst/>
                <a:latin typeface="ＭＳ ゴシック" pitchFamily="49" charset="-128"/>
              </a:rPr>
              <a:t>)</a:t>
            </a:r>
            <a:r>
              <a:rPr lang="ja-JP" altLang="en-US" sz="3200" dirty="0" smtClean="0">
                <a:effectLst/>
                <a:latin typeface="ＭＳ ゴシック" pitchFamily="49" charset="-128"/>
              </a:rPr>
              <a:t>職員</a:t>
            </a:r>
            <a:r>
              <a:rPr lang="ja-JP" altLang="en-US" sz="3200" dirty="0">
                <a:effectLst/>
                <a:latin typeface="ＭＳ ゴシック" pitchFamily="49" charset="-128"/>
              </a:rPr>
              <a:t>・支援者の受けるストレス</a:t>
            </a:r>
          </a:p>
        </p:txBody>
      </p:sp>
      <p:graphicFrame>
        <p:nvGraphicFramePr>
          <p:cNvPr id="19" name="Group 35"/>
          <p:cNvGraphicFramePr>
            <a:graphicFrameLocks noGrp="1"/>
          </p:cNvGraphicFramePr>
          <p:nvPr>
            <p:extLst>
              <p:ext uri="{D42A27DB-BD31-4B8C-83A1-F6EECF244321}">
                <p14:modId xmlns:p14="http://schemas.microsoft.com/office/powerpoint/2010/main" val="2783385991"/>
              </p:ext>
            </p:extLst>
          </p:nvPr>
        </p:nvGraphicFramePr>
        <p:xfrm>
          <a:off x="1037397" y="692696"/>
          <a:ext cx="7180246" cy="503238"/>
        </p:xfrm>
        <a:graphic>
          <a:graphicData uri="http://schemas.openxmlformats.org/drawingml/2006/table">
            <a:tbl>
              <a:tblPr/>
              <a:tblGrid>
                <a:gridCol w="647700"/>
                <a:gridCol w="6532546"/>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(2)</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indent="0" algn="l" defTabSz="914400" rtl="0" eaLnBrk="1" fontAlgn="auto" latinLnBrk="0" hangingPunct="1">
                        <a:lnSpc>
                          <a:spcPct val="100000"/>
                        </a:lnSpc>
                        <a:spcBef>
                          <a:spcPct val="0"/>
                        </a:spcBef>
                        <a:spcAft>
                          <a:spcPts val="0"/>
                        </a:spcAft>
                        <a:buClrTx/>
                        <a:buSzTx/>
                        <a:buFontTx/>
                        <a:buNone/>
                        <a:tabLst/>
                        <a:defRPr/>
                      </a:pPr>
                      <a:r>
                        <a:rPr lang="ja-JP" altLang="en-US" dirty="0" smtClean="0">
                          <a:effectLst/>
                        </a:rPr>
                        <a:t>　</a:t>
                      </a:r>
                      <a:r>
                        <a:rPr lang="ja-JP" altLang="en-US" sz="2800" dirty="0" smtClean="0">
                          <a:effectLst/>
                        </a:rPr>
                        <a:t>イ　職員・支援者のメンタルヘルス</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27434156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500"/>
                                        <p:tgtEl>
                                          <p:spTgt spid="1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2772"/>
                                        </p:tgtEl>
                                        <p:attrNameLst>
                                          <p:attrName>style.visibility</p:attrName>
                                        </p:attrNameLst>
                                      </p:cBhvr>
                                      <p:to>
                                        <p:strVal val="visible"/>
                                      </p:to>
                                    </p:set>
                                    <p:animEffect transition="in" filter="wipe(left)">
                                      <p:cBhvr>
                                        <p:cTn id="15" dur="500"/>
                                        <p:tgtEl>
                                          <p:spTgt spid="32772"/>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0117"/>
                                        </p:tgtEl>
                                        <p:attrNameLst>
                                          <p:attrName>style.visibility</p:attrName>
                                        </p:attrNameLst>
                                      </p:cBhvr>
                                      <p:to>
                                        <p:strVal val="visible"/>
                                      </p:to>
                                    </p:set>
                                    <p:animEffect transition="in" filter="wipe(left)">
                                      <p:cBhvr>
                                        <p:cTn id="19" dur="500"/>
                                        <p:tgtEl>
                                          <p:spTgt spid="90117"/>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2774"/>
                                        </p:tgtEl>
                                        <p:attrNameLst>
                                          <p:attrName>style.visibility</p:attrName>
                                        </p:attrNameLst>
                                      </p:cBhvr>
                                      <p:to>
                                        <p:strVal val="visible"/>
                                      </p:to>
                                    </p:set>
                                    <p:animEffect transition="in" filter="wipe(left)">
                                      <p:cBhvr>
                                        <p:cTn id="23" dur="500"/>
                                        <p:tgtEl>
                                          <p:spTgt spid="3277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2775"/>
                                        </p:tgtEl>
                                        <p:attrNameLst>
                                          <p:attrName>style.visibility</p:attrName>
                                        </p:attrNameLst>
                                      </p:cBhvr>
                                      <p:to>
                                        <p:strVal val="visible"/>
                                      </p:to>
                                    </p:set>
                                    <p:animEffect transition="in" filter="wipe(left)">
                                      <p:cBhvr>
                                        <p:cTn id="27" dur="500"/>
                                        <p:tgtEl>
                                          <p:spTgt spid="32775"/>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2776"/>
                                        </p:tgtEl>
                                        <p:attrNameLst>
                                          <p:attrName>style.visibility</p:attrName>
                                        </p:attrNameLst>
                                      </p:cBhvr>
                                      <p:to>
                                        <p:strVal val="visible"/>
                                      </p:to>
                                    </p:set>
                                    <p:animEffect transition="in" filter="wipe(left)">
                                      <p:cBhvr>
                                        <p:cTn id="31" dur="500"/>
                                        <p:tgtEl>
                                          <p:spTgt spid="3277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90122"/>
                                        </p:tgtEl>
                                        <p:attrNameLst>
                                          <p:attrName>style.visibility</p:attrName>
                                        </p:attrNameLst>
                                      </p:cBhvr>
                                      <p:to>
                                        <p:strVal val="visible"/>
                                      </p:to>
                                    </p:set>
                                    <p:animEffect transition="in" filter="wipe(left)">
                                      <p:cBhvr>
                                        <p:cTn id="36" dur="1000"/>
                                        <p:tgtEl>
                                          <p:spTgt spid="9012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90123"/>
                                        </p:tgtEl>
                                        <p:attrNameLst>
                                          <p:attrName>style.visibility</p:attrName>
                                        </p:attrNameLst>
                                      </p:cBhvr>
                                      <p:to>
                                        <p:strVal val="visible"/>
                                      </p:to>
                                    </p:set>
                                    <p:animEffect transition="in" filter="wipe(left)">
                                      <p:cBhvr>
                                        <p:cTn id="41" dur="1000"/>
                                        <p:tgtEl>
                                          <p:spTgt spid="9012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90124"/>
                                        </p:tgtEl>
                                        <p:attrNameLst>
                                          <p:attrName>style.visibility</p:attrName>
                                        </p:attrNameLst>
                                      </p:cBhvr>
                                      <p:to>
                                        <p:strVal val="visible"/>
                                      </p:to>
                                    </p:set>
                                    <p:animEffect transition="in" filter="wipe(left)">
                                      <p:cBhvr>
                                        <p:cTn id="46" dur="1000"/>
                                        <p:tgtEl>
                                          <p:spTgt spid="9012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90125"/>
                                        </p:tgtEl>
                                        <p:attrNameLst>
                                          <p:attrName>style.visibility</p:attrName>
                                        </p:attrNameLst>
                                      </p:cBhvr>
                                      <p:to>
                                        <p:strVal val="visible"/>
                                      </p:to>
                                    </p:set>
                                    <p:animEffect transition="in" filter="wipe(left)">
                                      <p:cBhvr>
                                        <p:cTn id="51" dur="1000"/>
                                        <p:tgtEl>
                                          <p:spTgt spid="9012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90126"/>
                                        </p:tgtEl>
                                        <p:attrNameLst>
                                          <p:attrName>style.visibility</p:attrName>
                                        </p:attrNameLst>
                                      </p:cBhvr>
                                      <p:to>
                                        <p:strVal val="visible"/>
                                      </p:to>
                                    </p:set>
                                    <p:animEffect transition="in" filter="wipe(left)">
                                      <p:cBhvr>
                                        <p:cTn id="56" dur="1000"/>
                                        <p:tgtEl>
                                          <p:spTgt spid="9012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90121"/>
                                        </p:tgtEl>
                                        <p:attrNameLst>
                                          <p:attrName>style.visibility</p:attrName>
                                        </p:attrNameLst>
                                      </p:cBhvr>
                                      <p:to>
                                        <p:strVal val="visible"/>
                                      </p:to>
                                    </p:set>
                                    <p:animEffect transition="in" filter="wipe(left)">
                                      <p:cBhvr>
                                        <p:cTn id="61" dur="500"/>
                                        <p:tgtEl>
                                          <p:spTgt spid="90121"/>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90127"/>
                                        </p:tgtEl>
                                        <p:attrNameLst>
                                          <p:attrName>style.visibility</p:attrName>
                                        </p:attrNameLst>
                                      </p:cBhvr>
                                      <p:to>
                                        <p:strVal val="visible"/>
                                      </p:to>
                                    </p:set>
                                    <p:animEffect transition="in" filter="wipe(left)">
                                      <p:cBhvr>
                                        <p:cTn id="65" dur="1000"/>
                                        <p:tgtEl>
                                          <p:spTgt spid="90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90117" grpId="0"/>
      <p:bldP spid="32774" grpId="0"/>
      <p:bldP spid="32775" grpId="0"/>
      <p:bldP spid="32776" grpId="0"/>
      <p:bldP spid="90121" grpId="0"/>
      <p:bldP spid="90122" grpId="0"/>
      <p:bldP spid="90123" grpId="0"/>
      <p:bldP spid="90124" grpId="0"/>
      <p:bldP spid="90125" grpId="0"/>
      <p:bldP spid="90126" grpId="0"/>
      <p:bldP spid="90127" grpId="0"/>
      <p:bldP spid="1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258888" y="836613"/>
            <a:ext cx="66976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dirty="0">
                <a:effectLst/>
                <a:latin typeface="ＭＳ ゴシック" pitchFamily="49" charset="-128"/>
                <a:ea typeface="ＭＳ ゴシック" pitchFamily="49" charset="-128"/>
              </a:rPr>
              <a:t>2</a:t>
            </a:r>
            <a:r>
              <a:rPr lang="en-US" altLang="ja-JP" dirty="0" smtClean="0">
                <a:effectLst/>
                <a:latin typeface="ＭＳ ゴシック" pitchFamily="49" charset="-128"/>
                <a:ea typeface="ＭＳ ゴシック" pitchFamily="49" charset="-128"/>
              </a:rPr>
              <a:t>)</a:t>
            </a:r>
            <a:r>
              <a:rPr lang="ja-JP" altLang="en-US" dirty="0" smtClean="0">
                <a:effectLst/>
                <a:latin typeface="ＭＳ ゴシック" pitchFamily="49" charset="-128"/>
                <a:ea typeface="ＭＳ ゴシック" pitchFamily="49" charset="-128"/>
              </a:rPr>
              <a:t>職員</a:t>
            </a:r>
            <a:r>
              <a:rPr lang="ja-JP" altLang="en-US" dirty="0">
                <a:effectLst/>
                <a:latin typeface="ＭＳ ゴシック" pitchFamily="49" charset="-128"/>
                <a:ea typeface="ＭＳ ゴシック" pitchFamily="49" charset="-128"/>
              </a:rPr>
              <a:t>・支援者へのアドバイス</a:t>
            </a:r>
          </a:p>
        </p:txBody>
      </p:sp>
      <p:sp>
        <p:nvSpPr>
          <p:cNvPr id="33795" name="Rectangle 3"/>
          <p:cNvSpPr>
            <a:spLocks noChangeArrowheads="1"/>
          </p:cNvSpPr>
          <p:nvPr/>
        </p:nvSpPr>
        <p:spPr bwMode="auto">
          <a:xfrm>
            <a:off x="1187450" y="2565400"/>
            <a:ext cx="6769100" cy="2803433"/>
          </a:xfrm>
          <a:prstGeom prst="rect">
            <a:avLst/>
          </a:prstGeom>
          <a:solidFill>
            <a:srgbClr val="66FFFF"/>
          </a:solidFill>
          <a:ln>
            <a:noFill/>
          </a:ln>
          <a:effectLst/>
          <a:extLs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108000" rIns="36000" bIns="108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25000"/>
              </a:spcBef>
              <a:buFontTx/>
              <a:buNone/>
            </a:pPr>
            <a:r>
              <a:rPr lang="ja-JP" altLang="en-US" sz="2800" dirty="0">
                <a:effectLst/>
                <a:latin typeface="ＭＳ ゴシック" pitchFamily="49" charset="-128"/>
                <a:ea typeface="ＭＳ ゴシック" pitchFamily="49" charset="-128"/>
              </a:rPr>
              <a:t>　①休憩と食事・水分を意識してとろう</a:t>
            </a:r>
          </a:p>
          <a:p>
            <a:pPr eaLnBrk="1" hangingPunct="1">
              <a:spcBef>
                <a:spcPct val="25000"/>
              </a:spcBef>
              <a:buFontTx/>
              <a:buNone/>
            </a:pPr>
            <a:r>
              <a:rPr lang="ja-JP" altLang="en-US" sz="2800" dirty="0">
                <a:effectLst/>
                <a:latin typeface="ＭＳ ゴシック" pitchFamily="49" charset="-128"/>
                <a:ea typeface="ＭＳ ゴシック" pitchFamily="49" charset="-128"/>
              </a:rPr>
              <a:t>　②睡眠時間を確保し、不眠が</a:t>
            </a:r>
            <a:r>
              <a:rPr lang="ja-JP" altLang="en-US" sz="2800" dirty="0" smtClean="0">
                <a:effectLst/>
                <a:latin typeface="ＭＳ ゴシック" pitchFamily="49" charset="-128"/>
                <a:ea typeface="ＭＳ ゴシック" pitchFamily="49" charset="-128"/>
              </a:rPr>
              <a:t>続けば　</a:t>
            </a:r>
            <a:endParaRPr lang="en-US" altLang="ja-JP" sz="2800" dirty="0" smtClean="0">
              <a:effectLst/>
              <a:latin typeface="ＭＳ ゴシック" pitchFamily="49" charset="-128"/>
              <a:ea typeface="ＭＳ ゴシック" pitchFamily="49" charset="-128"/>
            </a:endParaRPr>
          </a:p>
          <a:p>
            <a:pPr eaLnBrk="1" hangingPunct="1">
              <a:spcBef>
                <a:spcPct val="25000"/>
              </a:spcBef>
              <a:buFontTx/>
              <a:buNone/>
            </a:pPr>
            <a:r>
              <a:rPr lang="ja-JP" altLang="en-US" sz="2800" dirty="0">
                <a:effectLst/>
                <a:latin typeface="ＭＳ ゴシック" pitchFamily="49" charset="-128"/>
                <a:ea typeface="ＭＳ ゴシック" pitchFamily="49" charset="-128"/>
              </a:rPr>
              <a:t>　</a:t>
            </a:r>
            <a:r>
              <a:rPr lang="ja-JP" altLang="en-US" sz="2800" dirty="0" smtClean="0">
                <a:effectLst/>
                <a:latin typeface="ＭＳ ゴシック" pitchFamily="49" charset="-128"/>
                <a:ea typeface="ＭＳ ゴシック" pitchFamily="49" charset="-128"/>
              </a:rPr>
              <a:t>（</a:t>
            </a:r>
            <a:r>
              <a:rPr lang="ja-JP" altLang="en-US" sz="2800" dirty="0">
                <a:effectLst/>
                <a:latin typeface="ＭＳ ゴシック" pitchFamily="49" charset="-128"/>
                <a:ea typeface="ＭＳ ゴシック" pitchFamily="49" charset="-128"/>
              </a:rPr>
              <a:t>お酒に頼らずに）受診しよう</a:t>
            </a:r>
          </a:p>
          <a:p>
            <a:pPr eaLnBrk="1" hangingPunct="1">
              <a:spcBef>
                <a:spcPct val="25000"/>
              </a:spcBef>
              <a:buFontTx/>
              <a:buNone/>
            </a:pPr>
            <a:r>
              <a:rPr lang="ja-JP" altLang="en-US" sz="2800" dirty="0">
                <a:effectLst/>
                <a:latin typeface="ＭＳ ゴシック" pitchFamily="49" charset="-128"/>
                <a:ea typeface="ＭＳ ゴシック" pitchFamily="49" charset="-128"/>
              </a:rPr>
              <a:t>　③少し体を動かしてみよう</a:t>
            </a:r>
          </a:p>
          <a:p>
            <a:pPr eaLnBrk="1" hangingPunct="1">
              <a:spcBef>
                <a:spcPct val="25000"/>
              </a:spcBef>
              <a:buFontTx/>
              <a:buNone/>
            </a:pPr>
            <a:r>
              <a:rPr lang="ja-JP" altLang="en-US" sz="2800" dirty="0">
                <a:effectLst/>
                <a:latin typeface="ＭＳ ゴシック" pitchFamily="49" charset="-128"/>
                <a:ea typeface="ＭＳ ゴシック" pitchFamily="49" charset="-128"/>
              </a:rPr>
              <a:t>　④誰かに自分の話を聴いてもらおう</a:t>
            </a:r>
          </a:p>
        </p:txBody>
      </p:sp>
    </p:spTree>
    <p:extLst>
      <p:ext uri="{BB962C8B-B14F-4D97-AF65-F5344CB8AC3E}">
        <p14:creationId xmlns:p14="http://schemas.microsoft.com/office/powerpoint/2010/main" val="1803818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500"/>
                                        <p:tgtEl>
                                          <p:spTgt spid="3379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3795"/>
                                        </p:tgtEl>
                                        <p:attrNameLst>
                                          <p:attrName>style.visibility</p:attrName>
                                        </p:attrNameLst>
                                      </p:cBhvr>
                                      <p:to>
                                        <p:strVal val="visible"/>
                                      </p:to>
                                    </p:set>
                                    <p:animEffect transition="in" filter="wipe(up)">
                                      <p:cBhvr>
                                        <p:cTn id="11"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5"/>
          <p:cNvSpPr>
            <a:spLocks noChangeArrowheads="1"/>
          </p:cNvSpPr>
          <p:nvPr/>
        </p:nvSpPr>
        <p:spPr bwMode="auto">
          <a:xfrm>
            <a:off x="1187450" y="2349500"/>
            <a:ext cx="6769100" cy="2243138"/>
          </a:xfrm>
          <a:prstGeom prst="rect">
            <a:avLst/>
          </a:prstGeom>
          <a:solidFill>
            <a:srgbClr val="33CC33"/>
          </a:solidFill>
          <a:ln>
            <a:noFill/>
          </a:ln>
          <a:effectLst/>
          <a:extLs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108000" rIns="36000" bIns="108000">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25000"/>
              </a:spcBef>
            </a:pPr>
            <a:r>
              <a:rPr lang="ja-JP" altLang="en-US" dirty="0">
                <a:effectLst/>
                <a:latin typeface="ＭＳ ゴシック" pitchFamily="49" charset="-128"/>
              </a:rPr>
              <a:t>　ア　身近な支援者による適切な対応</a:t>
            </a:r>
          </a:p>
          <a:p>
            <a:pPr eaLnBrk="1" hangingPunct="1">
              <a:spcBef>
                <a:spcPct val="25000"/>
              </a:spcBef>
            </a:pPr>
            <a:r>
              <a:rPr lang="ja-JP" altLang="en-US" dirty="0">
                <a:effectLst/>
                <a:latin typeface="ＭＳ ゴシック" pitchFamily="49" charset="-128"/>
              </a:rPr>
              <a:t>　イ　健康相談と心のケア</a:t>
            </a:r>
          </a:p>
          <a:p>
            <a:pPr eaLnBrk="1" hangingPunct="1">
              <a:spcBef>
                <a:spcPct val="25000"/>
              </a:spcBef>
            </a:pPr>
            <a:r>
              <a:rPr lang="ja-JP" altLang="en-US" dirty="0">
                <a:effectLst/>
                <a:latin typeface="ＭＳ ゴシック" pitchFamily="49" charset="-128"/>
              </a:rPr>
              <a:t>　ウ　医療機関等での治療</a:t>
            </a:r>
          </a:p>
          <a:p>
            <a:pPr eaLnBrk="1" hangingPunct="1">
              <a:spcBef>
                <a:spcPct val="25000"/>
              </a:spcBef>
            </a:pPr>
            <a:r>
              <a:rPr lang="ja-JP" altLang="en-US" dirty="0">
                <a:effectLst/>
                <a:latin typeface="ＭＳ ゴシック" pitchFamily="49" charset="-128"/>
              </a:rPr>
              <a:t>　エ　一人ひとりができることを</a:t>
            </a:r>
          </a:p>
        </p:txBody>
      </p:sp>
      <p:graphicFrame>
        <p:nvGraphicFramePr>
          <p:cNvPr id="6" name="Group 37"/>
          <p:cNvGraphicFramePr>
            <a:graphicFrameLocks noGrp="1"/>
          </p:cNvGraphicFramePr>
          <p:nvPr>
            <p:extLst>
              <p:ext uri="{D42A27DB-BD31-4B8C-83A1-F6EECF244321}">
                <p14:modId xmlns:p14="http://schemas.microsoft.com/office/powerpoint/2010/main" val="2780626764"/>
              </p:ext>
            </p:extLst>
          </p:nvPr>
        </p:nvGraphicFramePr>
        <p:xfrm>
          <a:off x="467544" y="1052736"/>
          <a:ext cx="8424862" cy="560387"/>
        </p:xfrm>
        <a:graphic>
          <a:graphicData uri="http://schemas.openxmlformats.org/drawingml/2006/table">
            <a:tbl>
              <a:tblPr/>
              <a:tblGrid>
                <a:gridCol w="935037"/>
                <a:gridCol w="7489825"/>
              </a:tblGrid>
              <a:tr h="560387">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r>
                        <a:rPr kumimoji="1" lang="ja-JP" altLang="en-US"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３</a:t>
                      </a: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p>
                  </a:txBody>
                  <a:tcPr marL="36000" marR="36000" marT="36045" marB="36045" horzOverflow="overflow">
                    <a:lnL w="28575" cap="flat" cmpd="sng" algn="ctr">
                      <a:solidFill>
                        <a:schemeClr val="bg2"/>
                      </a:solidFill>
                      <a:prstDash val="solid"/>
                      <a:round/>
                      <a:headEnd type="none" w="med" len="med"/>
                      <a:tailEnd type="none" w="med" len="med"/>
                    </a:lnL>
                    <a:lnR w="28575" cap="flat" cmpd="sng" algn="ctr">
                      <a:solidFill>
                        <a:schemeClr val="bg2"/>
                      </a:solidFill>
                      <a:prstDash val="solid"/>
                      <a:round/>
                      <a:headEnd type="none" w="med" len="med"/>
                      <a:tailEnd type="none" w="med" len="med"/>
                    </a:lnR>
                    <a:lnT w="28575" cap="flat" cmpd="sng" algn="ctr">
                      <a:solidFill>
                        <a:schemeClr val="bg2"/>
                      </a:solidFill>
                      <a:prstDash val="solid"/>
                      <a:round/>
                      <a:headEnd type="none" w="med" len="med"/>
                      <a:tailEnd type="none" w="med" len="med"/>
                    </a:lnT>
                    <a:lnB w="28575"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3200" b="0" i="0" u="none" strike="noStrike" cap="none" normalizeH="0" baseline="0" dirty="0" smtClean="0">
                          <a:ln>
                            <a:noFill/>
                          </a:ln>
                          <a:solidFill>
                            <a:schemeClr val="tx1"/>
                          </a:solidFill>
                          <a:effectLst/>
                          <a:latin typeface="ＭＳ ゴシック" pitchFamily="49" charset="-128"/>
                          <a:ea typeface="ＭＳ ゴシック" pitchFamily="49" charset="-128"/>
                        </a:rPr>
                        <a:t>　災害時の心のケアについて</a:t>
                      </a:r>
                    </a:p>
                  </a:txBody>
                  <a:tcPr marL="36000" marR="36000" marT="36045" marB="36045" horzOverflow="overflow">
                    <a:lnL w="28575" cap="flat" cmpd="sng" algn="ctr">
                      <a:solidFill>
                        <a:schemeClr val="bg2"/>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3795"/>
                                        </p:tgtEl>
                                        <p:attrNameLst>
                                          <p:attrName>style.visibility</p:attrName>
                                        </p:attrNameLst>
                                      </p:cBhvr>
                                      <p:to>
                                        <p:strVal val="visible"/>
                                      </p:to>
                                    </p:set>
                                    <p:animEffect transition="in" filter="wipe(up)">
                                      <p:cBhvr>
                                        <p:cTn id="11"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539750" y="1124744"/>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時期による</a:t>
            </a:r>
            <a:r>
              <a:rPr lang="ja-JP" altLang="en-US" dirty="0" smtClean="0">
                <a:effectLst/>
              </a:rPr>
              <a:t>違い（災害）</a:t>
            </a:r>
            <a:endParaRPr lang="ja-JP" altLang="en-US" dirty="0">
              <a:effectLst/>
            </a:endParaRPr>
          </a:p>
        </p:txBody>
      </p:sp>
      <p:sp>
        <p:nvSpPr>
          <p:cNvPr id="6" name="Text Box 14"/>
          <p:cNvSpPr txBox="1">
            <a:spLocks noChangeArrowheads="1"/>
          </p:cNvSpPr>
          <p:nvPr/>
        </p:nvSpPr>
        <p:spPr bwMode="auto">
          <a:xfrm>
            <a:off x="1052177" y="4857299"/>
            <a:ext cx="6913562"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Times New Roman" pitchFamily="18" charset="0"/>
                <a:ea typeface="ＭＳ ゴシック" pitchFamily="49" charset="-128"/>
              </a:rPr>
              <a:t>一人ひとりができることを</a:t>
            </a:r>
          </a:p>
        </p:txBody>
      </p:sp>
      <p:sp>
        <p:nvSpPr>
          <p:cNvPr id="5" name="Text Box 6"/>
          <p:cNvSpPr txBox="1">
            <a:spLocks noChangeArrowheads="1"/>
          </p:cNvSpPr>
          <p:nvPr/>
        </p:nvSpPr>
        <p:spPr bwMode="auto">
          <a:xfrm>
            <a:off x="3169222" y="2420888"/>
            <a:ext cx="3274985"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r>
              <a:rPr lang="ja-JP" altLang="en-US" dirty="0" smtClean="0">
                <a:effectLst/>
              </a:rPr>
              <a:t>・茫然</a:t>
            </a:r>
            <a:r>
              <a:rPr lang="ja-JP" altLang="en-US" dirty="0">
                <a:effectLst/>
              </a:rPr>
              <a:t>自失期</a:t>
            </a:r>
          </a:p>
          <a:p>
            <a:pPr eaLnBrk="1" hangingPunct="1"/>
            <a:r>
              <a:rPr lang="ja-JP" altLang="en-US" dirty="0" smtClean="0">
                <a:effectLst/>
              </a:rPr>
              <a:t>・ハネムーン期</a:t>
            </a:r>
            <a:endParaRPr lang="ja-JP" altLang="en-US" dirty="0">
              <a:effectLst/>
            </a:endParaRPr>
          </a:p>
          <a:p>
            <a:pPr eaLnBrk="1" hangingPunct="1"/>
            <a:r>
              <a:rPr lang="ja-JP" altLang="en-US" dirty="0" smtClean="0">
                <a:effectLst/>
              </a:rPr>
              <a:t>・幻滅期</a:t>
            </a:r>
            <a:endParaRPr lang="ja-JP" altLang="en-US" dirty="0">
              <a:effectLst/>
            </a:endParaRPr>
          </a:p>
        </p:txBody>
      </p:sp>
    </p:spTree>
    <p:extLst>
      <p:ext uri="{BB962C8B-B14F-4D97-AF65-F5344CB8AC3E}">
        <p14:creationId xmlns:p14="http://schemas.microsoft.com/office/powerpoint/2010/main" val="246260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500"/>
                                        <p:tgtEl>
                                          <p:spTgt spid="389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1"/>
      <p:bldP spid="6"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1331913" y="1412875"/>
            <a:ext cx="6480175" cy="50006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spcBef>
                <a:spcPct val="50000"/>
              </a:spcBef>
              <a:defRPr/>
            </a:pPr>
            <a:r>
              <a:rPr lang="en-US" altLang="ja-JP" dirty="0">
                <a:solidFill>
                  <a:srgbClr val="000000"/>
                </a:solidFill>
                <a:effectLst>
                  <a:outerShdw blurRad="38100" dist="38100" dir="2700000" algn="tl">
                    <a:srgbClr val="C0C0C0"/>
                  </a:outerShdw>
                </a:effectLst>
                <a:latin typeface="ＭＳ ゴシック" pitchFamily="49" charset="-128"/>
              </a:rPr>
              <a:t>①</a:t>
            </a:r>
            <a:r>
              <a:rPr lang="ja-JP" altLang="en-US" dirty="0">
                <a:solidFill>
                  <a:srgbClr val="000000"/>
                </a:solidFill>
                <a:effectLst>
                  <a:outerShdw blurRad="38100" dist="38100" dir="2700000" algn="tl">
                    <a:srgbClr val="C0C0C0"/>
                  </a:outerShdw>
                </a:effectLst>
                <a:latin typeface="ＭＳ ゴシック" pitchFamily="49" charset="-128"/>
              </a:rPr>
              <a:t>喪失（大切な人を失う）と関係性</a:t>
            </a:r>
          </a:p>
        </p:txBody>
      </p:sp>
      <p:sp>
        <p:nvSpPr>
          <p:cNvPr id="6147" name="Text Box 3"/>
          <p:cNvSpPr txBox="1">
            <a:spLocks noChangeArrowheads="1"/>
          </p:cNvSpPr>
          <p:nvPr/>
        </p:nvSpPr>
        <p:spPr bwMode="auto">
          <a:xfrm>
            <a:off x="1331913" y="2420938"/>
            <a:ext cx="5975350" cy="5000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rgbClr val="FF0066"/>
                </a:solidFill>
                <a:effectLst/>
                <a:latin typeface="ＭＳ ゴシック" pitchFamily="49" charset="-128"/>
                <a:ea typeface="ＭＳ ゴシック" pitchFamily="49" charset="-128"/>
              </a:rPr>
              <a:t>②</a:t>
            </a:r>
            <a:r>
              <a:rPr lang="ja-JP" altLang="en-US" sz="2800">
                <a:solidFill>
                  <a:srgbClr val="FF0066"/>
                </a:solidFill>
                <a:effectLst/>
                <a:latin typeface="ＭＳ ゴシック" pitchFamily="49" charset="-128"/>
                <a:ea typeface="ＭＳ ゴシック" pitchFamily="49" charset="-128"/>
              </a:rPr>
              <a:t>トラウマ（恐怖体験）</a:t>
            </a:r>
          </a:p>
        </p:txBody>
      </p:sp>
      <p:sp>
        <p:nvSpPr>
          <p:cNvPr id="6148" name="Text Box 4"/>
          <p:cNvSpPr txBox="1">
            <a:spLocks noChangeArrowheads="1"/>
          </p:cNvSpPr>
          <p:nvPr/>
        </p:nvSpPr>
        <p:spPr bwMode="auto">
          <a:xfrm>
            <a:off x="1331913" y="3357563"/>
            <a:ext cx="5975350" cy="5000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rgbClr val="CCCC00"/>
                </a:solidFill>
                <a:effectLst/>
                <a:latin typeface="ＭＳ ゴシック" pitchFamily="49" charset="-128"/>
                <a:ea typeface="ＭＳ ゴシック" pitchFamily="49" charset="-128"/>
              </a:rPr>
              <a:t>③</a:t>
            </a:r>
            <a:r>
              <a:rPr lang="ja-JP" altLang="en-US" sz="2800">
                <a:solidFill>
                  <a:srgbClr val="CCCC00"/>
                </a:solidFill>
                <a:effectLst/>
                <a:latin typeface="ＭＳ ゴシック" pitchFamily="49" charset="-128"/>
                <a:ea typeface="ＭＳ ゴシック" pitchFamily="49" charset="-128"/>
              </a:rPr>
              <a:t>現実のストレス（環境の変化）</a:t>
            </a:r>
          </a:p>
        </p:txBody>
      </p:sp>
      <p:sp>
        <p:nvSpPr>
          <p:cNvPr id="6149" name="Text Box 5"/>
          <p:cNvSpPr txBox="1">
            <a:spLocks noChangeArrowheads="1"/>
          </p:cNvSpPr>
          <p:nvPr/>
        </p:nvSpPr>
        <p:spPr bwMode="auto">
          <a:xfrm>
            <a:off x="1331913" y="4292600"/>
            <a:ext cx="6480175" cy="50006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rgbClr val="0099FF"/>
                </a:solidFill>
                <a:effectLst/>
                <a:latin typeface="ＭＳ ゴシック" pitchFamily="49" charset="-128"/>
                <a:ea typeface="ＭＳ ゴシック" pitchFamily="49" charset="-128"/>
              </a:rPr>
              <a:t>④</a:t>
            </a:r>
            <a:r>
              <a:rPr lang="ja-JP" altLang="en-US" sz="2800">
                <a:solidFill>
                  <a:srgbClr val="0099FF"/>
                </a:solidFill>
                <a:effectLst/>
                <a:latin typeface="ＭＳ ゴシック" pitchFamily="49" charset="-128"/>
                <a:ea typeface="ＭＳ ゴシック" pitchFamily="49" charset="-128"/>
              </a:rPr>
              <a:t>元々の課題（発生前からの課題など）</a:t>
            </a:r>
          </a:p>
        </p:txBody>
      </p:sp>
      <p:sp>
        <p:nvSpPr>
          <p:cNvPr id="75782" name="Text Box 6"/>
          <p:cNvSpPr txBox="1">
            <a:spLocks noChangeArrowheads="1"/>
          </p:cNvSpPr>
          <p:nvPr/>
        </p:nvSpPr>
        <p:spPr bwMode="auto">
          <a:xfrm>
            <a:off x="1331913" y="5157788"/>
            <a:ext cx="62642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a:solidFill>
                  <a:srgbClr val="000000"/>
                </a:solidFill>
                <a:effectLst/>
                <a:ea typeface="ＭＳ ゴシック" pitchFamily="49" charset="-128"/>
              </a:rPr>
              <a:t>援助資源と（今後の）リスク評価</a:t>
            </a:r>
          </a:p>
        </p:txBody>
      </p:sp>
      <p:sp>
        <p:nvSpPr>
          <p:cNvPr id="75783" name="Text Box 7"/>
          <p:cNvSpPr txBox="1">
            <a:spLocks noChangeArrowheads="1"/>
          </p:cNvSpPr>
          <p:nvPr/>
        </p:nvSpPr>
        <p:spPr bwMode="auto">
          <a:xfrm>
            <a:off x="1331913" y="5949950"/>
            <a:ext cx="28082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a:solidFill>
                  <a:srgbClr val="000000"/>
                </a:solidFill>
                <a:effectLst/>
                <a:ea typeface="ＭＳ ゴシック" pitchFamily="49" charset="-128"/>
              </a:rPr>
              <a:t>個人差に注意</a:t>
            </a:r>
          </a:p>
        </p:txBody>
      </p:sp>
    </p:spTree>
    <p:extLst>
      <p:ext uri="{BB962C8B-B14F-4D97-AF65-F5344CB8AC3E}">
        <p14:creationId xmlns:p14="http://schemas.microsoft.com/office/powerpoint/2010/main" val="1468225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wipe(left)">
                                      <p:cBhvr>
                                        <p:cTn id="7" dur="1000"/>
                                        <p:tgtEl>
                                          <p:spTgt spid="75778"/>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147"/>
                                        </p:tgtEl>
                                        <p:attrNameLst>
                                          <p:attrName>style.visibility</p:attrName>
                                        </p:attrNameLst>
                                      </p:cBhvr>
                                      <p:to>
                                        <p:strVal val="visible"/>
                                      </p:to>
                                    </p:set>
                                    <p:animEffect transition="in" filter="wipe(left)">
                                      <p:cBhvr>
                                        <p:cTn id="11" dur="1000"/>
                                        <p:tgtEl>
                                          <p:spTgt spid="6147"/>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6148"/>
                                        </p:tgtEl>
                                        <p:attrNameLst>
                                          <p:attrName>style.visibility</p:attrName>
                                        </p:attrNameLst>
                                      </p:cBhvr>
                                      <p:to>
                                        <p:strVal val="visible"/>
                                      </p:to>
                                    </p:set>
                                    <p:animEffect transition="in" filter="wipe(left)">
                                      <p:cBhvr>
                                        <p:cTn id="15" dur="1000"/>
                                        <p:tgtEl>
                                          <p:spTgt spid="6148"/>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6149"/>
                                        </p:tgtEl>
                                        <p:attrNameLst>
                                          <p:attrName>style.visibility</p:attrName>
                                        </p:attrNameLst>
                                      </p:cBhvr>
                                      <p:to>
                                        <p:strVal val="visible"/>
                                      </p:to>
                                    </p:set>
                                    <p:animEffect transition="in" filter="wipe(left)">
                                      <p:cBhvr>
                                        <p:cTn id="19" dur="1000"/>
                                        <p:tgtEl>
                                          <p:spTgt spid="614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75782"/>
                                        </p:tgtEl>
                                        <p:attrNameLst>
                                          <p:attrName>style.visibility</p:attrName>
                                        </p:attrNameLst>
                                      </p:cBhvr>
                                      <p:to>
                                        <p:strVal val="visible"/>
                                      </p:to>
                                    </p:set>
                                    <p:animEffect transition="in" filter="wipe(left)">
                                      <p:cBhvr>
                                        <p:cTn id="24" dur="1000"/>
                                        <p:tgtEl>
                                          <p:spTgt spid="7578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75783"/>
                                        </p:tgtEl>
                                        <p:attrNameLst>
                                          <p:attrName>style.visibility</p:attrName>
                                        </p:attrNameLst>
                                      </p:cBhvr>
                                      <p:to>
                                        <p:strVal val="visible"/>
                                      </p:to>
                                    </p:set>
                                    <p:animEffect transition="in" filter="wipe(left)">
                                      <p:cBhvr>
                                        <p:cTn id="29" dur="500"/>
                                        <p:tgtEl>
                                          <p:spTgt spid="75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6147" grpId="0"/>
      <p:bldP spid="6148" grpId="0"/>
      <p:bldP spid="6149" grpId="0"/>
      <p:bldP spid="75782" grpId="0"/>
      <p:bldP spid="7578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1260475" y="2867683"/>
            <a:ext cx="6696075" cy="2068512"/>
          </a:xfrm>
          <a:prstGeom prst="rect">
            <a:avLst/>
          </a:prstGeom>
          <a:solidFill>
            <a:srgbClr val="000000"/>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a:solidFill>
                  <a:srgbClr val="FFFF00"/>
                </a:solidFill>
                <a:effectLst/>
                <a:latin typeface="ＭＳ ゴシック" pitchFamily="49" charset="-128"/>
                <a:ea typeface="ＭＳ ゴシック" pitchFamily="49" charset="-128"/>
              </a:rPr>
              <a:t>　</a:t>
            </a:r>
            <a:r>
              <a:rPr lang="ja-JP" altLang="en-US" sz="2800">
                <a:solidFill>
                  <a:srgbClr val="FF5050"/>
                </a:solidFill>
                <a:effectLst/>
                <a:latin typeface="ＭＳ ゴシック" pitchFamily="49" charset="-128"/>
                <a:ea typeface="ＭＳ ゴシック" pitchFamily="49" charset="-128"/>
              </a:rPr>
              <a:t>ヒト</a:t>
            </a: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（例）大切な人を失う</a:t>
            </a:r>
          </a:p>
          <a:p>
            <a:pPr eaLnBrk="1" hangingPunct="1">
              <a:spcBef>
                <a:spcPct val="50000"/>
              </a:spcBef>
              <a:buFontTx/>
              <a:buNone/>
            </a:pPr>
            <a:r>
              <a:rPr lang="ja-JP" altLang="en-US" sz="2800">
                <a:solidFill>
                  <a:srgbClr val="FFFF00"/>
                </a:solidFill>
                <a:effectLst/>
                <a:latin typeface="ＭＳ ゴシック" pitchFamily="49" charset="-128"/>
                <a:ea typeface="ＭＳ ゴシック" pitchFamily="49" charset="-128"/>
              </a:rPr>
              <a:t>　モノ</a:t>
            </a: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（例）家を失う、健康を失う</a:t>
            </a:r>
          </a:p>
          <a:p>
            <a:pPr eaLnBrk="1" hangingPunct="1">
              <a:spcBef>
                <a:spcPct val="50000"/>
              </a:spcBef>
              <a:buFontTx/>
              <a:buNone/>
            </a:pPr>
            <a:r>
              <a:rPr lang="ja-JP" altLang="en-US" sz="2800">
                <a:solidFill>
                  <a:srgbClr val="FFFF00"/>
                </a:solidFill>
                <a:effectLst/>
                <a:latin typeface="ＭＳ ゴシック" pitchFamily="49" charset="-128"/>
                <a:ea typeface="ＭＳ ゴシック" pitchFamily="49" charset="-128"/>
              </a:rPr>
              <a:t>　コト</a:t>
            </a: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（例）仕事を失う</a:t>
            </a:r>
          </a:p>
        </p:txBody>
      </p:sp>
      <p:sp>
        <p:nvSpPr>
          <p:cNvPr id="76804" name="Text Box 4"/>
          <p:cNvSpPr txBox="1">
            <a:spLocks noChangeArrowheads="1"/>
          </p:cNvSpPr>
          <p:nvPr/>
        </p:nvSpPr>
        <p:spPr bwMode="auto">
          <a:xfrm>
            <a:off x="1104577" y="5157788"/>
            <a:ext cx="6985000" cy="5000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effectLst/>
                <a:latin typeface="ＭＳ ゴシック" pitchFamily="49" charset="-128"/>
                <a:ea typeface="ＭＳ ゴシック" pitchFamily="49" charset="-128"/>
              </a:rPr>
              <a:t>ショック、否認、自責、怒り、悲嘆、うつ</a:t>
            </a:r>
          </a:p>
        </p:txBody>
      </p:sp>
      <p:sp>
        <p:nvSpPr>
          <p:cNvPr id="7173" name="Rectangle 5"/>
          <p:cNvSpPr>
            <a:spLocks noChangeArrowheads="1"/>
          </p:cNvSpPr>
          <p:nvPr/>
        </p:nvSpPr>
        <p:spPr bwMode="auto">
          <a:xfrm>
            <a:off x="3120702" y="1772816"/>
            <a:ext cx="295275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latin typeface="ＭＳ ゴシック" pitchFamily="49" charset="-128"/>
                <a:ea typeface="ＭＳ ゴシック" pitchFamily="49" charset="-128"/>
              </a:rPr>
              <a:t>喪失体験</a:t>
            </a:r>
          </a:p>
        </p:txBody>
      </p:sp>
      <p:sp>
        <p:nvSpPr>
          <p:cNvPr id="76806" name="Text Box 6"/>
          <p:cNvSpPr txBox="1">
            <a:spLocks noChangeArrowheads="1"/>
          </p:cNvSpPr>
          <p:nvPr/>
        </p:nvSpPr>
        <p:spPr bwMode="auto">
          <a:xfrm>
            <a:off x="1260475" y="5940534"/>
            <a:ext cx="5184775" cy="3778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effectLst/>
                <a:latin typeface="ＭＳ ゴシック" pitchFamily="49" charset="-128"/>
                <a:ea typeface="ＭＳ ゴシック" pitchFamily="49" charset="-128"/>
              </a:rPr>
              <a:t>トラウマの合併に注意。</a:t>
            </a:r>
          </a:p>
        </p:txBody>
      </p:sp>
      <p:graphicFrame>
        <p:nvGraphicFramePr>
          <p:cNvPr id="8" name="Group 35"/>
          <p:cNvGraphicFramePr>
            <a:graphicFrameLocks noGrp="1"/>
          </p:cNvGraphicFramePr>
          <p:nvPr>
            <p:extLst>
              <p:ext uri="{D42A27DB-BD31-4B8C-83A1-F6EECF244321}">
                <p14:modId xmlns:p14="http://schemas.microsoft.com/office/powerpoint/2010/main" val="334319800"/>
              </p:ext>
            </p:extLst>
          </p:nvPr>
        </p:nvGraphicFramePr>
        <p:xfrm>
          <a:off x="1247960" y="980728"/>
          <a:ext cx="7180246" cy="503238"/>
        </p:xfrm>
        <a:graphic>
          <a:graphicData uri="http://schemas.openxmlformats.org/drawingml/2006/table">
            <a:tbl>
              <a:tblPr/>
              <a:tblGrid>
                <a:gridCol w="647700"/>
                <a:gridCol w="6532546"/>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 </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イ </a:t>
                      </a:r>
                      <a:r>
                        <a:rPr lang="ja-JP" altLang="en-US" sz="2800" dirty="0" smtClean="0">
                          <a:solidFill>
                            <a:schemeClr val="tx1"/>
                          </a:solidFill>
                          <a:effectLst>
                            <a:outerShdw blurRad="38100" dist="38100" dir="2700000" algn="tl">
                              <a:srgbClr val="C0C0C0"/>
                            </a:outerShdw>
                          </a:effectLst>
                          <a:ea typeface="ＭＳ ゴシック" pitchFamily="49" charset="-128"/>
                        </a:rPr>
                        <a:t>喪失</a:t>
                      </a:r>
                      <a:r>
                        <a:rPr lang="en-US" altLang="ja-JP" sz="2800" dirty="0" smtClean="0">
                          <a:solidFill>
                            <a:schemeClr val="tx1"/>
                          </a:solidFill>
                          <a:effectLst>
                            <a:outerShdw blurRad="38100" dist="38100" dir="2700000" algn="tl">
                              <a:srgbClr val="C0C0C0"/>
                            </a:outerShdw>
                          </a:effectLst>
                          <a:ea typeface="ＭＳ ゴシック" pitchFamily="49" charset="-128"/>
                        </a:rPr>
                        <a:t>(</a:t>
                      </a:r>
                      <a:r>
                        <a:rPr lang="ja-JP" altLang="en-US" sz="2800" dirty="0" smtClean="0">
                          <a:solidFill>
                            <a:schemeClr val="tx1"/>
                          </a:solidFill>
                          <a:effectLst>
                            <a:outerShdw blurRad="38100" dist="38100" dir="2700000" algn="tl">
                              <a:srgbClr val="C0C0C0"/>
                            </a:outerShdw>
                          </a:effectLst>
                          <a:ea typeface="ＭＳ ゴシック" pitchFamily="49" charset="-128"/>
                        </a:rPr>
                        <a:t>大切な人や家を失う</a:t>
                      </a:r>
                      <a:r>
                        <a:rPr lang="en-US" altLang="ja-JP" sz="2800" dirty="0" smtClean="0">
                          <a:solidFill>
                            <a:schemeClr val="tx1"/>
                          </a:solidFill>
                          <a:effectLst>
                            <a:outerShdw blurRad="38100" dist="38100" dir="2700000" algn="tl">
                              <a:srgbClr val="C0C0C0"/>
                            </a:outerShdw>
                          </a:effectLst>
                          <a:ea typeface="ＭＳ ゴシック" pitchFamily="49" charset="-128"/>
                        </a:rPr>
                        <a:t>)</a:t>
                      </a:r>
                      <a:r>
                        <a:rPr lang="ja-JP" altLang="en-US" sz="2800" dirty="0" smtClean="0">
                          <a:solidFill>
                            <a:schemeClr val="tx1"/>
                          </a:solidFill>
                          <a:effectLst>
                            <a:outerShdw blurRad="38100" dist="38100" dir="2700000" algn="tl">
                              <a:srgbClr val="C0C0C0"/>
                            </a:outerShdw>
                          </a:effectLst>
                          <a:ea typeface="ＭＳ ゴシック" pitchFamily="49" charset="-128"/>
                        </a:rPr>
                        <a:t>と関係性</a:t>
                      </a:r>
                      <a:endPar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3888888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173"/>
                                        </p:tgtEl>
                                        <p:attrNameLst>
                                          <p:attrName>style.visibility</p:attrName>
                                        </p:attrNameLst>
                                      </p:cBhvr>
                                      <p:to>
                                        <p:strVal val="visible"/>
                                      </p:to>
                                    </p:set>
                                    <p:animEffect transition="in" filter="fade">
                                      <p:cBhvr>
                                        <p:cTn id="11" dur="500"/>
                                        <p:tgtEl>
                                          <p:spTgt spid="7173"/>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7171"/>
                                        </p:tgtEl>
                                        <p:attrNameLst>
                                          <p:attrName>style.visibility</p:attrName>
                                        </p:attrNameLst>
                                      </p:cBhvr>
                                      <p:to>
                                        <p:strVal val="visible"/>
                                      </p:to>
                                    </p:set>
                                    <p:animEffect transition="in" filter="wipe(up)">
                                      <p:cBhvr>
                                        <p:cTn id="15" dur="1000"/>
                                        <p:tgtEl>
                                          <p:spTgt spid="7171"/>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76804"/>
                                        </p:tgtEl>
                                        <p:attrNameLst>
                                          <p:attrName>style.visibility</p:attrName>
                                        </p:attrNameLst>
                                      </p:cBhvr>
                                      <p:to>
                                        <p:strVal val="visible"/>
                                      </p:to>
                                    </p:set>
                                    <p:animEffect transition="in" filter="wipe(left)">
                                      <p:cBhvr>
                                        <p:cTn id="20" dur="1000"/>
                                        <p:tgtEl>
                                          <p:spTgt spid="76804"/>
                                        </p:tgtEl>
                                      </p:cBhvr>
                                    </p:animEffect>
                                  </p:childTnLst>
                                </p:cTn>
                              </p:par>
                            </p:childTnLst>
                          </p:cTn>
                        </p:par>
                        <p:par>
                          <p:cTn id="21" fill="hold">
                            <p:stCondLst>
                              <p:cond delay="1000"/>
                            </p:stCondLst>
                            <p:childTnLst>
                              <p:par>
                                <p:cTn id="22" presetID="22" presetClass="entr" presetSubtype="8" fill="hold" grpId="0" nodeType="afterEffect">
                                  <p:stCondLst>
                                    <p:cond delay="0"/>
                                  </p:stCondLst>
                                  <p:childTnLst>
                                    <p:set>
                                      <p:cBhvr>
                                        <p:cTn id="23" dur="1" fill="hold">
                                          <p:stCondLst>
                                            <p:cond delay="0"/>
                                          </p:stCondLst>
                                        </p:cTn>
                                        <p:tgtEl>
                                          <p:spTgt spid="76806"/>
                                        </p:tgtEl>
                                        <p:attrNameLst>
                                          <p:attrName>style.visibility</p:attrName>
                                        </p:attrNameLst>
                                      </p:cBhvr>
                                      <p:to>
                                        <p:strVal val="visible"/>
                                      </p:to>
                                    </p:set>
                                    <p:animEffect transition="in" filter="wipe(left)">
                                      <p:cBhvr>
                                        <p:cTn id="24" dur="500"/>
                                        <p:tgtEl>
                                          <p:spTgt spid="76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P spid="76804" grpId="0"/>
      <p:bldP spid="7173" grpId="0"/>
      <p:bldP spid="7680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ChangeArrowheads="1"/>
          </p:cNvSpPr>
          <p:nvPr/>
        </p:nvSpPr>
        <p:spPr bwMode="auto">
          <a:xfrm>
            <a:off x="611188" y="1268413"/>
            <a:ext cx="7921625" cy="4968875"/>
          </a:xfrm>
          <a:prstGeom prst="roundRect">
            <a:avLst>
              <a:gd name="adj" fmla="val 16667"/>
            </a:avLst>
          </a:prstGeom>
          <a:solidFill>
            <a:srgbClr val="EAEAEA"/>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ja-JP" sz="2800">
              <a:effectLst/>
              <a:ea typeface="ＭＳ ゴシック" pitchFamily="49" charset="-128"/>
            </a:endParaRPr>
          </a:p>
        </p:txBody>
      </p:sp>
      <p:sp>
        <p:nvSpPr>
          <p:cNvPr id="8195" name="Text Box 3"/>
          <p:cNvSpPr txBox="1">
            <a:spLocks noChangeArrowheads="1"/>
          </p:cNvSpPr>
          <p:nvPr/>
        </p:nvSpPr>
        <p:spPr bwMode="auto">
          <a:xfrm>
            <a:off x="1403350" y="476250"/>
            <a:ext cx="6481763"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a:effectLst/>
                <a:latin typeface="ＭＳ ゴシック" pitchFamily="49" charset="-128"/>
                <a:ea typeface="ＭＳ ゴシック" pitchFamily="49" charset="-128"/>
              </a:rPr>
              <a:t>遺族の心理プロセス</a:t>
            </a:r>
          </a:p>
        </p:txBody>
      </p:sp>
      <p:sp>
        <p:nvSpPr>
          <p:cNvPr id="66564" name="Text Box 4"/>
          <p:cNvSpPr txBox="1">
            <a:spLocks noChangeArrowheads="1"/>
          </p:cNvSpPr>
          <p:nvPr/>
        </p:nvSpPr>
        <p:spPr bwMode="auto">
          <a:xfrm>
            <a:off x="755650" y="1555750"/>
            <a:ext cx="79200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葬儀まで</a:t>
            </a:r>
            <a:r>
              <a:rPr lang="ja-JP" altLang="en-US" sz="2400" dirty="0">
                <a:effectLst/>
                <a:ea typeface="ＭＳ ゴシック" pitchFamily="49" charset="-128"/>
              </a:rPr>
              <a:t>　信じられない、茫然自失、「感情が湧かない」、気丈に振る舞う、「葬儀が慌ただしく泣けない」</a:t>
            </a:r>
          </a:p>
        </p:txBody>
      </p:sp>
      <p:sp>
        <p:nvSpPr>
          <p:cNvPr id="66565" name="Text Box 5"/>
          <p:cNvSpPr txBox="1">
            <a:spLocks noChangeArrowheads="1"/>
          </p:cNvSpPr>
          <p:nvPr/>
        </p:nvSpPr>
        <p:spPr bwMode="auto">
          <a:xfrm>
            <a:off x="755650" y="2924175"/>
            <a:ext cx="74882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感情の嵐</a:t>
            </a:r>
            <a:r>
              <a:rPr lang="ja-JP" altLang="en-US" sz="2400" dirty="0">
                <a:effectLst/>
                <a:ea typeface="ＭＳ ゴシック" pitchFamily="49" charset="-128"/>
              </a:rPr>
              <a:t>　哀しみ、自責、怒り、恐怖などの激しい感情が入れ替わる。「発狂するのではないか」</a:t>
            </a:r>
          </a:p>
        </p:txBody>
      </p:sp>
      <p:sp>
        <p:nvSpPr>
          <p:cNvPr id="66566" name="Text Box 6"/>
          <p:cNvSpPr txBox="1">
            <a:spLocks noChangeArrowheads="1"/>
          </p:cNvSpPr>
          <p:nvPr/>
        </p:nvSpPr>
        <p:spPr bwMode="auto">
          <a:xfrm>
            <a:off x="755650" y="4292600"/>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ひきこもり</a:t>
            </a:r>
            <a:r>
              <a:rPr lang="ja-JP" altLang="en-US" sz="2400" dirty="0">
                <a:effectLst/>
                <a:ea typeface="ＭＳ ゴシック" pitchFamily="49" charset="-128"/>
              </a:rPr>
              <a:t>　心身が消耗し、次第に元気の無い状態に。</a:t>
            </a:r>
          </a:p>
        </p:txBody>
      </p:sp>
      <p:sp>
        <p:nvSpPr>
          <p:cNvPr id="66567" name="Text Box 7"/>
          <p:cNvSpPr txBox="1">
            <a:spLocks noChangeArrowheads="1"/>
          </p:cNvSpPr>
          <p:nvPr/>
        </p:nvSpPr>
        <p:spPr bwMode="auto">
          <a:xfrm>
            <a:off x="827088" y="5229225"/>
            <a:ext cx="74898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回復</a:t>
            </a:r>
            <a:r>
              <a:rPr lang="ja-JP" altLang="en-US" sz="2400" dirty="0">
                <a:effectLst/>
                <a:ea typeface="ＭＳ ゴシック" pitchFamily="49" charset="-128"/>
              </a:rPr>
              <a:t>　故人の思い出を残しながらも、徐々に故人のいない新しい日常生活が安定</a:t>
            </a:r>
          </a:p>
        </p:txBody>
      </p:sp>
      <p:sp>
        <p:nvSpPr>
          <p:cNvPr id="66568" name="Text Box 8"/>
          <p:cNvSpPr txBox="1">
            <a:spLocks noChangeArrowheads="1"/>
          </p:cNvSpPr>
          <p:nvPr/>
        </p:nvSpPr>
        <p:spPr bwMode="auto">
          <a:xfrm>
            <a:off x="2987675" y="2420938"/>
            <a:ext cx="482468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FF66FF"/>
                </a:solidFill>
                <a:effectLst/>
                <a:ea typeface="ＭＳ ゴシック" pitchFamily="49" charset="-128"/>
              </a:rPr>
              <a:t>自分の心を守るためのガードと理解</a:t>
            </a:r>
          </a:p>
        </p:txBody>
      </p:sp>
      <p:sp>
        <p:nvSpPr>
          <p:cNvPr id="66569" name="Text Box 9"/>
          <p:cNvSpPr txBox="1">
            <a:spLocks noChangeArrowheads="1"/>
          </p:cNvSpPr>
          <p:nvPr/>
        </p:nvSpPr>
        <p:spPr bwMode="auto">
          <a:xfrm>
            <a:off x="2987675" y="3827250"/>
            <a:ext cx="46080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FF66FF"/>
                </a:solidFill>
                <a:effectLst/>
                <a:ea typeface="ＭＳ ゴシック" pitchFamily="49" charset="-128"/>
              </a:rPr>
              <a:t>相反する感情を少しずつ処理と理解</a:t>
            </a:r>
          </a:p>
        </p:txBody>
      </p:sp>
      <p:sp>
        <p:nvSpPr>
          <p:cNvPr id="66570" name="Text Box 10"/>
          <p:cNvSpPr txBox="1">
            <a:spLocks noChangeArrowheads="1"/>
          </p:cNvSpPr>
          <p:nvPr/>
        </p:nvSpPr>
        <p:spPr bwMode="auto">
          <a:xfrm>
            <a:off x="2987675" y="4781112"/>
            <a:ext cx="38893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FF66FF"/>
                </a:solidFill>
                <a:effectLst/>
                <a:ea typeface="ＭＳ ゴシック" pitchFamily="49" charset="-128"/>
              </a:rPr>
              <a:t>心身の回復の時間と理解</a:t>
            </a:r>
          </a:p>
        </p:txBody>
      </p:sp>
      <p:sp>
        <p:nvSpPr>
          <p:cNvPr id="66571" name="Text Box 11"/>
          <p:cNvSpPr txBox="1">
            <a:spLocks noChangeArrowheads="1"/>
          </p:cNvSpPr>
          <p:nvPr/>
        </p:nvSpPr>
        <p:spPr bwMode="auto">
          <a:xfrm>
            <a:off x="1403350" y="6289675"/>
            <a:ext cx="662463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CCCC00"/>
                </a:solidFill>
                <a:effectLst/>
                <a:ea typeface="ＭＳ ゴシック" pitchFamily="49" charset="-128"/>
              </a:rPr>
              <a:t>注意）モデルなので、無理に当てはめないでください。</a:t>
            </a:r>
          </a:p>
        </p:txBody>
      </p:sp>
    </p:spTree>
    <p:extLst>
      <p:ext uri="{BB962C8B-B14F-4D97-AF65-F5344CB8AC3E}">
        <p14:creationId xmlns:p14="http://schemas.microsoft.com/office/powerpoint/2010/main" val="150910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500"/>
                                        <p:tgtEl>
                                          <p:spTgt spid="819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194"/>
                                        </p:tgtEl>
                                        <p:attrNameLst>
                                          <p:attrName>style.visibility</p:attrName>
                                        </p:attrNameLst>
                                      </p:cBhvr>
                                      <p:to>
                                        <p:strVal val="visible"/>
                                      </p:to>
                                    </p:set>
                                    <p:animEffect transition="in" filter="wipe(up)">
                                      <p:cBhvr>
                                        <p:cTn id="11" dur="500"/>
                                        <p:tgtEl>
                                          <p:spTgt spid="819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6564"/>
                                        </p:tgtEl>
                                        <p:attrNameLst>
                                          <p:attrName>style.visibility</p:attrName>
                                        </p:attrNameLst>
                                      </p:cBhvr>
                                      <p:to>
                                        <p:strVal val="visible"/>
                                      </p:to>
                                    </p:set>
                                    <p:animEffect transition="in" filter="fade">
                                      <p:cBhvr>
                                        <p:cTn id="15" dur="500"/>
                                        <p:tgtEl>
                                          <p:spTgt spid="6656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6568"/>
                                        </p:tgtEl>
                                        <p:attrNameLst>
                                          <p:attrName>style.visibility</p:attrName>
                                        </p:attrNameLst>
                                      </p:cBhvr>
                                      <p:to>
                                        <p:strVal val="visible"/>
                                      </p:to>
                                    </p:set>
                                    <p:animEffect transition="in" filter="wipe(left)">
                                      <p:cBhvr>
                                        <p:cTn id="20" dur="1000"/>
                                        <p:tgtEl>
                                          <p:spTgt spid="6656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6565"/>
                                        </p:tgtEl>
                                        <p:attrNameLst>
                                          <p:attrName>style.visibility</p:attrName>
                                        </p:attrNameLst>
                                      </p:cBhvr>
                                      <p:to>
                                        <p:strVal val="visible"/>
                                      </p:to>
                                    </p:set>
                                    <p:animEffect transition="in" filter="fade">
                                      <p:cBhvr>
                                        <p:cTn id="25" dur="1000"/>
                                        <p:tgtEl>
                                          <p:spTgt spid="6656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6569"/>
                                        </p:tgtEl>
                                        <p:attrNameLst>
                                          <p:attrName>style.visibility</p:attrName>
                                        </p:attrNameLst>
                                      </p:cBhvr>
                                      <p:to>
                                        <p:strVal val="visible"/>
                                      </p:to>
                                    </p:set>
                                    <p:animEffect transition="in" filter="wipe(left)">
                                      <p:cBhvr>
                                        <p:cTn id="30" dur="1000"/>
                                        <p:tgtEl>
                                          <p:spTgt spid="6656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66566"/>
                                        </p:tgtEl>
                                        <p:attrNameLst>
                                          <p:attrName>style.visibility</p:attrName>
                                        </p:attrNameLst>
                                      </p:cBhvr>
                                      <p:to>
                                        <p:strVal val="visible"/>
                                      </p:to>
                                    </p:set>
                                    <p:animEffect transition="in" filter="fade">
                                      <p:cBhvr>
                                        <p:cTn id="35" dur="1000"/>
                                        <p:tgtEl>
                                          <p:spTgt spid="6656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66570"/>
                                        </p:tgtEl>
                                        <p:attrNameLst>
                                          <p:attrName>style.visibility</p:attrName>
                                        </p:attrNameLst>
                                      </p:cBhvr>
                                      <p:to>
                                        <p:strVal val="visible"/>
                                      </p:to>
                                    </p:set>
                                    <p:animEffect transition="in" filter="wipe(left)">
                                      <p:cBhvr>
                                        <p:cTn id="40" dur="1000"/>
                                        <p:tgtEl>
                                          <p:spTgt spid="6657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6567"/>
                                        </p:tgtEl>
                                        <p:attrNameLst>
                                          <p:attrName>style.visibility</p:attrName>
                                        </p:attrNameLst>
                                      </p:cBhvr>
                                      <p:to>
                                        <p:strVal val="visible"/>
                                      </p:to>
                                    </p:set>
                                    <p:animEffect transition="in" filter="fade">
                                      <p:cBhvr>
                                        <p:cTn id="45" dur="1000"/>
                                        <p:tgtEl>
                                          <p:spTgt spid="66567"/>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6571"/>
                                        </p:tgtEl>
                                        <p:attrNameLst>
                                          <p:attrName>style.visibility</p:attrName>
                                        </p:attrNameLst>
                                      </p:cBhvr>
                                      <p:to>
                                        <p:strVal val="visible"/>
                                      </p:to>
                                    </p:set>
                                    <p:anim calcmode="lin" valueType="num">
                                      <p:cBhvr additive="base">
                                        <p:cTn id="50" dur="500" fill="hold"/>
                                        <p:tgtEl>
                                          <p:spTgt spid="66571"/>
                                        </p:tgtEl>
                                        <p:attrNameLst>
                                          <p:attrName>ppt_x</p:attrName>
                                        </p:attrNameLst>
                                      </p:cBhvr>
                                      <p:tavLst>
                                        <p:tav tm="0">
                                          <p:val>
                                            <p:strVal val="#ppt_x"/>
                                          </p:val>
                                        </p:tav>
                                        <p:tav tm="100000">
                                          <p:val>
                                            <p:strVal val="#ppt_x"/>
                                          </p:val>
                                        </p:tav>
                                      </p:tavLst>
                                    </p:anim>
                                    <p:anim calcmode="lin" valueType="num">
                                      <p:cBhvr additive="base">
                                        <p:cTn id="51" dur="500" fill="hold"/>
                                        <p:tgtEl>
                                          <p:spTgt spid="665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P spid="8195" grpId="0"/>
      <p:bldP spid="66564" grpId="0"/>
      <p:bldP spid="66565" grpId="0"/>
      <p:bldP spid="66566" grpId="0"/>
      <p:bldP spid="66567" grpId="0"/>
      <p:bldP spid="66568" grpId="0"/>
      <p:bldP spid="66569" grpId="0"/>
      <p:bldP spid="66570" grpId="0"/>
      <p:bldP spid="6657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259632" y="620688"/>
            <a:ext cx="6481763"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正常とは異なる喪のプロセス</a:t>
            </a:r>
          </a:p>
        </p:txBody>
      </p:sp>
      <p:sp>
        <p:nvSpPr>
          <p:cNvPr id="67587" name="Text Box 3"/>
          <p:cNvSpPr txBox="1">
            <a:spLocks noChangeArrowheads="1"/>
          </p:cNvSpPr>
          <p:nvPr/>
        </p:nvSpPr>
        <p:spPr bwMode="auto">
          <a:xfrm>
            <a:off x="900063" y="1346638"/>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400" dirty="0" smtClean="0">
                <a:effectLst/>
                <a:ea typeface="ＭＳ ゴシック" pitchFamily="49" charset="-128"/>
              </a:rPr>
              <a:t>～「</a:t>
            </a:r>
            <a:r>
              <a:rPr lang="ja-JP" altLang="en-US" sz="2400" dirty="0">
                <a:effectLst/>
                <a:ea typeface="ＭＳ ゴシック" pitchFamily="49" charset="-128"/>
              </a:rPr>
              <a:t>遺族の心理プロセス」は正常悲嘆の</a:t>
            </a:r>
            <a:r>
              <a:rPr lang="ja-JP" altLang="en-US" sz="2400" dirty="0" smtClean="0">
                <a:effectLst/>
                <a:ea typeface="ＭＳ ゴシック" pitchFamily="49" charset="-128"/>
              </a:rPr>
              <a:t>例～</a:t>
            </a:r>
            <a:endParaRPr lang="ja-JP" altLang="en-US" sz="2400" dirty="0">
              <a:effectLst/>
              <a:ea typeface="ＭＳ ゴシック" pitchFamily="49" charset="-128"/>
            </a:endParaRPr>
          </a:p>
        </p:txBody>
      </p:sp>
      <p:sp>
        <p:nvSpPr>
          <p:cNvPr id="67588" name="Text Box 4"/>
          <p:cNvSpPr txBox="1">
            <a:spLocks noChangeArrowheads="1"/>
          </p:cNvSpPr>
          <p:nvPr/>
        </p:nvSpPr>
        <p:spPr bwMode="auto">
          <a:xfrm>
            <a:off x="611188" y="2420938"/>
            <a:ext cx="75612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effectLst/>
                <a:ea typeface="ＭＳ ゴシック" pitchFamily="49" charset="-128"/>
              </a:rPr>
              <a:t>受け入れがたい突然の死（災害、事故、事件、自殺など）では、病的悲嘆、複雑性悲嘆も。</a:t>
            </a:r>
          </a:p>
        </p:txBody>
      </p:sp>
      <p:sp>
        <p:nvSpPr>
          <p:cNvPr id="67589" name="Text Box 5"/>
          <p:cNvSpPr txBox="1">
            <a:spLocks noChangeArrowheads="1"/>
          </p:cNvSpPr>
          <p:nvPr/>
        </p:nvSpPr>
        <p:spPr bwMode="auto">
          <a:xfrm>
            <a:off x="611188" y="3644900"/>
            <a:ext cx="7561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「信じられない」状態が続く場合も。</a:t>
            </a:r>
          </a:p>
        </p:txBody>
      </p:sp>
      <p:sp>
        <p:nvSpPr>
          <p:cNvPr id="67590" name="Text Box 6"/>
          <p:cNvSpPr txBox="1">
            <a:spLocks noChangeArrowheads="1"/>
          </p:cNvSpPr>
          <p:nvPr/>
        </p:nvSpPr>
        <p:spPr bwMode="auto">
          <a:xfrm>
            <a:off x="611188" y="4437063"/>
            <a:ext cx="7561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悲惨な死ではトラウマが合併</a:t>
            </a:r>
          </a:p>
        </p:txBody>
      </p:sp>
      <p:sp>
        <p:nvSpPr>
          <p:cNvPr id="67591" name="Text Box 7"/>
          <p:cNvSpPr txBox="1">
            <a:spLocks noChangeArrowheads="1"/>
          </p:cNvSpPr>
          <p:nvPr/>
        </p:nvSpPr>
        <p:spPr bwMode="auto">
          <a:xfrm>
            <a:off x="611188" y="5300663"/>
            <a:ext cx="7561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自責や怒りが強く、周囲との関係が壊れ、孤立も。</a:t>
            </a:r>
          </a:p>
        </p:txBody>
      </p:sp>
    </p:spTree>
    <p:extLst>
      <p:ext uri="{BB962C8B-B14F-4D97-AF65-F5344CB8AC3E}">
        <p14:creationId xmlns:p14="http://schemas.microsoft.com/office/powerpoint/2010/main" val="4246071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500"/>
                                        <p:tgtEl>
                                          <p:spTgt spid="92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7587"/>
                                        </p:tgtEl>
                                        <p:attrNameLst>
                                          <p:attrName>style.visibility</p:attrName>
                                        </p:attrNameLst>
                                      </p:cBhvr>
                                      <p:to>
                                        <p:strVal val="visible"/>
                                      </p:to>
                                    </p:set>
                                    <p:animEffect transition="in" filter="fade">
                                      <p:cBhvr>
                                        <p:cTn id="11" dur="500"/>
                                        <p:tgtEl>
                                          <p:spTgt spid="6758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7588"/>
                                        </p:tgtEl>
                                        <p:attrNameLst>
                                          <p:attrName>style.visibility</p:attrName>
                                        </p:attrNameLst>
                                      </p:cBhvr>
                                      <p:to>
                                        <p:strVal val="visible"/>
                                      </p:to>
                                    </p:set>
                                    <p:animEffect transition="in" filter="wipe(left)">
                                      <p:cBhvr>
                                        <p:cTn id="15" dur="1000"/>
                                        <p:tgtEl>
                                          <p:spTgt spid="67588"/>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67589"/>
                                        </p:tgtEl>
                                        <p:attrNameLst>
                                          <p:attrName>style.visibility</p:attrName>
                                        </p:attrNameLst>
                                      </p:cBhvr>
                                      <p:to>
                                        <p:strVal val="visible"/>
                                      </p:to>
                                    </p:set>
                                    <p:animEffect transition="in" filter="wipe(left)">
                                      <p:cBhvr>
                                        <p:cTn id="19" dur="1000"/>
                                        <p:tgtEl>
                                          <p:spTgt spid="67589"/>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67590"/>
                                        </p:tgtEl>
                                        <p:attrNameLst>
                                          <p:attrName>style.visibility</p:attrName>
                                        </p:attrNameLst>
                                      </p:cBhvr>
                                      <p:to>
                                        <p:strVal val="visible"/>
                                      </p:to>
                                    </p:set>
                                    <p:animEffect transition="in" filter="wipe(left)">
                                      <p:cBhvr>
                                        <p:cTn id="23" dur="1000"/>
                                        <p:tgtEl>
                                          <p:spTgt spid="67590"/>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67591"/>
                                        </p:tgtEl>
                                        <p:attrNameLst>
                                          <p:attrName>style.visibility</p:attrName>
                                        </p:attrNameLst>
                                      </p:cBhvr>
                                      <p:to>
                                        <p:strVal val="visible"/>
                                      </p:to>
                                    </p:set>
                                    <p:animEffect transition="in" filter="wipe(left)">
                                      <p:cBhvr>
                                        <p:cTn id="27" dur="1000"/>
                                        <p:tgtEl>
                                          <p:spTgt spid="675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7587" grpId="0"/>
      <p:bldP spid="67588" grpId="0"/>
      <p:bldP spid="67589" grpId="0"/>
      <p:bldP spid="67590" grpId="0"/>
      <p:bldP spid="6759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1403349" y="692696"/>
            <a:ext cx="6481763"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喪失（死別）とトラウマとの違い</a:t>
            </a:r>
          </a:p>
        </p:txBody>
      </p:sp>
      <p:sp>
        <p:nvSpPr>
          <p:cNvPr id="44037" name="Text Box 5"/>
          <p:cNvSpPr txBox="1">
            <a:spLocks noChangeArrowheads="1"/>
          </p:cNvSpPr>
          <p:nvPr/>
        </p:nvSpPr>
        <p:spPr bwMode="auto">
          <a:xfrm>
            <a:off x="684213" y="2708275"/>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effectLst/>
                <a:ea typeface="ＭＳ ゴシック" pitchFamily="49" charset="-128"/>
              </a:rPr>
              <a:t>恐怖の記憶は、もし記憶を消すことができれば解決</a:t>
            </a:r>
          </a:p>
        </p:txBody>
      </p:sp>
      <p:sp>
        <p:nvSpPr>
          <p:cNvPr id="44038" name="Text Box 6"/>
          <p:cNvSpPr txBox="1">
            <a:spLocks noChangeArrowheads="1"/>
          </p:cNvSpPr>
          <p:nvPr/>
        </p:nvSpPr>
        <p:spPr bwMode="auto">
          <a:xfrm>
            <a:off x="755650" y="5157788"/>
            <a:ext cx="72009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記憶を消しても、「その人がいない」という事実は変わらない。思い出までは消したくない。</a:t>
            </a:r>
          </a:p>
        </p:txBody>
      </p:sp>
      <p:sp>
        <p:nvSpPr>
          <p:cNvPr id="10245" name="Text Box 7"/>
          <p:cNvSpPr txBox="1">
            <a:spLocks noChangeArrowheads="1"/>
          </p:cNvSpPr>
          <p:nvPr/>
        </p:nvSpPr>
        <p:spPr bwMode="auto">
          <a:xfrm>
            <a:off x="3636168" y="1484784"/>
            <a:ext cx="165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b="1" dirty="0">
                <a:solidFill>
                  <a:srgbClr val="FF0066"/>
                </a:solidFill>
                <a:effectLst/>
                <a:ea typeface="ＭＳ ゴシック" pitchFamily="49" charset="-128"/>
              </a:rPr>
              <a:t>トラウマ</a:t>
            </a:r>
            <a:endParaRPr lang="ja-JP" altLang="en-US" sz="2800" dirty="0">
              <a:solidFill>
                <a:srgbClr val="FF0066"/>
              </a:solidFill>
              <a:effectLst/>
              <a:ea typeface="ＭＳ ゴシック" pitchFamily="49" charset="-128"/>
            </a:endParaRPr>
          </a:p>
        </p:txBody>
      </p:sp>
      <p:sp>
        <p:nvSpPr>
          <p:cNvPr id="44040" name="Text Box 8"/>
          <p:cNvSpPr txBox="1">
            <a:spLocks noChangeArrowheads="1"/>
          </p:cNvSpPr>
          <p:nvPr/>
        </p:nvSpPr>
        <p:spPr bwMode="auto">
          <a:xfrm>
            <a:off x="3994943" y="3832772"/>
            <a:ext cx="10810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ja-JP" altLang="en-US" b="1" dirty="0">
                <a:effectLst>
                  <a:outerShdw blurRad="38100" dist="38100" dir="2700000" algn="tl">
                    <a:srgbClr val="C0C0C0"/>
                  </a:outerShdw>
                </a:effectLst>
              </a:rPr>
              <a:t>喪失</a:t>
            </a:r>
            <a:endParaRPr lang="ja-JP" altLang="en-US" dirty="0">
              <a:effectLst>
                <a:outerShdw blurRad="38100" dist="38100" dir="2700000" algn="tl">
                  <a:srgbClr val="C0C0C0"/>
                </a:outerShdw>
              </a:effectLst>
            </a:endParaRPr>
          </a:p>
        </p:txBody>
      </p:sp>
      <p:sp>
        <p:nvSpPr>
          <p:cNvPr id="44041" name="Text Box 9"/>
          <p:cNvSpPr txBox="1">
            <a:spLocks noChangeArrowheads="1"/>
          </p:cNvSpPr>
          <p:nvPr/>
        </p:nvSpPr>
        <p:spPr bwMode="auto">
          <a:xfrm>
            <a:off x="1187450" y="2133600"/>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solidFill>
                  <a:srgbClr val="FF0066"/>
                </a:solidFill>
                <a:effectLst/>
                <a:ea typeface="ＭＳ ゴシック" pitchFamily="49" charset="-128"/>
              </a:rPr>
              <a:t>例）知らない他人が目の前で殺害されるのを目撃</a:t>
            </a:r>
          </a:p>
        </p:txBody>
      </p:sp>
      <p:sp>
        <p:nvSpPr>
          <p:cNvPr id="44042" name="Text Box 10"/>
          <p:cNvSpPr txBox="1">
            <a:spLocks noChangeArrowheads="1"/>
          </p:cNvSpPr>
          <p:nvPr/>
        </p:nvSpPr>
        <p:spPr bwMode="auto">
          <a:xfrm>
            <a:off x="1187450" y="4508500"/>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ea typeface="ＭＳ ゴシック" pitchFamily="49" charset="-128"/>
              </a:rPr>
              <a:t>例）長期入院していた同級生が亡くなる</a:t>
            </a:r>
          </a:p>
        </p:txBody>
      </p:sp>
      <p:sp>
        <p:nvSpPr>
          <p:cNvPr id="44043" name="Text Box 11"/>
          <p:cNvSpPr txBox="1">
            <a:spLocks noChangeArrowheads="1"/>
          </p:cNvSpPr>
          <p:nvPr/>
        </p:nvSpPr>
        <p:spPr bwMode="auto">
          <a:xfrm>
            <a:off x="684213" y="3141663"/>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症状は、侵入、回避、過覚醒など</a:t>
            </a:r>
          </a:p>
        </p:txBody>
      </p:sp>
      <p:sp>
        <p:nvSpPr>
          <p:cNvPr id="44044" name="Text Box 12"/>
          <p:cNvSpPr txBox="1">
            <a:spLocks noChangeArrowheads="1"/>
          </p:cNvSpPr>
          <p:nvPr/>
        </p:nvSpPr>
        <p:spPr bwMode="auto">
          <a:xfrm>
            <a:off x="751200" y="5947542"/>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effectLst/>
                <a:ea typeface="ＭＳ ゴシック" pitchFamily="49" charset="-128"/>
              </a:rPr>
              <a:t>症状は、悲哀、自責、怒り、うつなど</a:t>
            </a:r>
          </a:p>
        </p:txBody>
      </p:sp>
    </p:spTree>
    <p:extLst>
      <p:ext uri="{BB962C8B-B14F-4D97-AF65-F5344CB8AC3E}">
        <p14:creationId xmlns:p14="http://schemas.microsoft.com/office/powerpoint/2010/main" val="186272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500"/>
                                        <p:tgtEl>
                                          <p:spTgt spid="1024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245"/>
                                        </p:tgtEl>
                                        <p:attrNameLst>
                                          <p:attrName>style.visibility</p:attrName>
                                        </p:attrNameLst>
                                      </p:cBhvr>
                                      <p:to>
                                        <p:strVal val="visible"/>
                                      </p:to>
                                    </p:set>
                                    <p:animEffect transition="in" filter="fade">
                                      <p:cBhvr>
                                        <p:cTn id="11" dur="500"/>
                                        <p:tgtEl>
                                          <p:spTgt spid="1024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4040"/>
                                        </p:tgtEl>
                                        <p:attrNameLst>
                                          <p:attrName>style.visibility</p:attrName>
                                        </p:attrNameLst>
                                      </p:cBhvr>
                                      <p:to>
                                        <p:strVal val="visible"/>
                                      </p:to>
                                    </p:set>
                                    <p:animEffect transition="in" filter="fade">
                                      <p:cBhvr>
                                        <p:cTn id="15" dur="500"/>
                                        <p:tgtEl>
                                          <p:spTgt spid="4404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4041"/>
                                        </p:tgtEl>
                                        <p:attrNameLst>
                                          <p:attrName>style.visibility</p:attrName>
                                        </p:attrNameLst>
                                      </p:cBhvr>
                                      <p:to>
                                        <p:strVal val="visible"/>
                                      </p:to>
                                    </p:set>
                                    <p:animEffect transition="in" filter="wipe(left)">
                                      <p:cBhvr>
                                        <p:cTn id="20" dur="1000"/>
                                        <p:tgtEl>
                                          <p:spTgt spid="4404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4042"/>
                                        </p:tgtEl>
                                        <p:attrNameLst>
                                          <p:attrName>style.visibility</p:attrName>
                                        </p:attrNameLst>
                                      </p:cBhvr>
                                      <p:to>
                                        <p:strVal val="visible"/>
                                      </p:to>
                                    </p:set>
                                    <p:animEffect transition="in" filter="wipe(left)">
                                      <p:cBhvr>
                                        <p:cTn id="25" dur="1000"/>
                                        <p:tgtEl>
                                          <p:spTgt spid="4404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4037"/>
                                        </p:tgtEl>
                                        <p:attrNameLst>
                                          <p:attrName>style.visibility</p:attrName>
                                        </p:attrNameLst>
                                      </p:cBhvr>
                                      <p:to>
                                        <p:strVal val="visible"/>
                                      </p:to>
                                    </p:set>
                                    <p:animEffect transition="in" filter="fade">
                                      <p:cBhvr>
                                        <p:cTn id="30" dur="1000"/>
                                        <p:tgtEl>
                                          <p:spTgt spid="4403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4038"/>
                                        </p:tgtEl>
                                        <p:attrNameLst>
                                          <p:attrName>style.visibility</p:attrName>
                                        </p:attrNameLst>
                                      </p:cBhvr>
                                      <p:to>
                                        <p:strVal val="visible"/>
                                      </p:to>
                                    </p:set>
                                    <p:animEffect transition="in" filter="fade">
                                      <p:cBhvr>
                                        <p:cTn id="35" dur="1000"/>
                                        <p:tgtEl>
                                          <p:spTgt spid="4403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4043"/>
                                        </p:tgtEl>
                                        <p:attrNameLst>
                                          <p:attrName>style.visibility</p:attrName>
                                        </p:attrNameLst>
                                      </p:cBhvr>
                                      <p:to>
                                        <p:strVal val="visible"/>
                                      </p:to>
                                    </p:set>
                                    <p:animEffect transition="in" filter="fade">
                                      <p:cBhvr>
                                        <p:cTn id="40" dur="1000"/>
                                        <p:tgtEl>
                                          <p:spTgt spid="4404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44044"/>
                                        </p:tgtEl>
                                        <p:attrNameLst>
                                          <p:attrName>style.visibility</p:attrName>
                                        </p:attrNameLst>
                                      </p:cBhvr>
                                      <p:to>
                                        <p:strVal val="visible"/>
                                      </p:to>
                                    </p:set>
                                    <p:animEffect transition="in" filter="fade">
                                      <p:cBhvr>
                                        <p:cTn id="45" dur="1000"/>
                                        <p:tgtEl>
                                          <p:spTgt spid="44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44037" grpId="0"/>
      <p:bldP spid="44038" grpId="0"/>
      <p:bldP spid="10245" grpId="0"/>
      <p:bldP spid="44040" grpId="0"/>
      <p:bldP spid="44041" grpId="0"/>
      <p:bldP spid="44042" grpId="0"/>
      <p:bldP spid="44043" grpId="0"/>
      <p:bldP spid="440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900113" y="2924175"/>
            <a:ext cx="7416800" cy="2921000"/>
          </a:xfrm>
          <a:prstGeom prst="rect">
            <a:avLst/>
          </a:prstGeom>
          <a:solidFill>
            <a:srgbClr val="CC0066"/>
          </a:solidFill>
          <a:ln>
            <a:noFill/>
          </a:ln>
          <a:effectLst/>
          <a:extLs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spAutoFit/>
          </a:bodyPr>
          <a:lstStyle/>
          <a:p>
            <a:pPr>
              <a:defRPr/>
            </a:pPr>
            <a:r>
              <a:rPr lang="ja-JP" altLang="en-US">
                <a:solidFill>
                  <a:schemeClr val="bg1"/>
                </a:solidFill>
                <a:effectLst>
                  <a:outerShdw blurRad="38100" dist="38100" dir="2700000" algn="tl">
                    <a:srgbClr val="000000"/>
                  </a:outerShdw>
                </a:effectLst>
                <a:latin typeface="ＭＳ ゴシック" pitchFamily="49" charset="-128"/>
              </a:rPr>
              <a:t>　トラウマは、ある体験がその本人にとってそのときと同じ恐怖や不快感をもたらし続ける現象（体験）。</a:t>
            </a:r>
          </a:p>
          <a:p>
            <a:pPr>
              <a:defRPr/>
            </a:pPr>
            <a:r>
              <a:rPr lang="ja-JP" altLang="en-US">
                <a:solidFill>
                  <a:schemeClr val="bg1"/>
                </a:solidFill>
                <a:effectLst>
                  <a:outerShdw blurRad="38100" dist="38100" dir="2700000" algn="tl">
                    <a:srgbClr val="000000"/>
                  </a:outerShdw>
                </a:effectLst>
                <a:latin typeface="ＭＳ ゴシック" pitchFamily="49" charset="-128"/>
              </a:rPr>
              <a:t>　すなわち、まるで今もその被害にあっているかのような恐怖感を味わい続けているのがトラウマ。</a:t>
            </a:r>
          </a:p>
        </p:txBody>
      </p:sp>
      <p:sp>
        <p:nvSpPr>
          <p:cNvPr id="11267" name="Rectangle 3"/>
          <p:cNvSpPr>
            <a:spLocks noChangeArrowheads="1"/>
          </p:cNvSpPr>
          <p:nvPr/>
        </p:nvSpPr>
        <p:spPr bwMode="auto">
          <a:xfrm>
            <a:off x="2987675" y="1628775"/>
            <a:ext cx="316865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en-US" altLang="ja-JP" dirty="0">
                <a:effectLst/>
                <a:latin typeface="ＭＳ ゴシック" pitchFamily="49" charset="-128"/>
                <a:ea typeface="ＭＳ ゴシック" pitchFamily="49" charset="-128"/>
              </a:rPr>
              <a:t>1)</a:t>
            </a:r>
            <a:r>
              <a:rPr lang="ja-JP" altLang="en-US" dirty="0">
                <a:effectLst/>
                <a:latin typeface="ＭＳ ゴシック" pitchFamily="49" charset="-128"/>
                <a:ea typeface="ＭＳ ゴシック" pitchFamily="49" charset="-128"/>
              </a:rPr>
              <a:t>トラウマとは</a:t>
            </a:r>
          </a:p>
        </p:txBody>
      </p:sp>
      <p:graphicFrame>
        <p:nvGraphicFramePr>
          <p:cNvPr id="6" name="Group 35"/>
          <p:cNvGraphicFramePr>
            <a:graphicFrameLocks noGrp="1"/>
          </p:cNvGraphicFramePr>
          <p:nvPr>
            <p:extLst>
              <p:ext uri="{D42A27DB-BD31-4B8C-83A1-F6EECF244321}">
                <p14:modId xmlns:p14="http://schemas.microsoft.com/office/powerpoint/2010/main" val="1167729631"/>
              </p:ext>
            </p:extLst>
          </p:nvPr>
        </p:nvGraphicFramePr>
        <p:xfrm>
          <a:off x="1018390" y="764704"/>
          <a:ext cx="7180246" cy="503238"/>
        </p:xfrm>
        <a:graphic>
          <a:graphicData uri="http://schemas.openxmlformats.org/drawingml/2006/table">
            <a:tbl>
              <a:tblPr/>
              <a:tblGrid>
                <a:gridCol w="647700"/>
                <a:gridCol w="6532546"/>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2"/>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lang="ja-JP" altLang="en-US" baseline="0" dirty="0" smtClean="0">
                          <a:solidFill>
                            <a:srgbClr val="FF0066"/>
                          </a:solidFill>
                          <a:effectLst/>
                          <a:ea typeface="ＭＳ ゴシック" pitchFamily="49" charset="-128"/>
                        </a:rPr>
                        <a:t>  </a:t>
                      </a:r>
                      <a:r>
                        <a:rPr lang="ja-JP" altLang="en-US" dirty="0" smtClean="0">
                          <a:solidFill>
                            <a:srgbClr val="FF0066"/>
                          </a:solidFill>
                          <a:effectLst/>
                          <a:ea typeface="ＭＳ ゴシック" pitchFamily="49" charset="-128"/>
                        </a:rPr>
                        <a:t>ウ  トラウマ（恐怖体験）</a:t>
                      </a:r>
                      <a:endPar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endParaRPr>
                    </a:p>
                  </a:txBody>
                  <a:tcPr marL="36000" marR="36000" marT="36000" marB="36000"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bl>
          </a:graphicData>
        </a:graphic>
      </p:graphicFrame>
    </p:spTree>
    <p:extLst>
      <p:ext uri="{BB962C8B-B14F-4D97-AF65-F5344CB8AC3E}">
        <p14:creationId xmlns:p14="http://schemas.microsoft.com/office/powerpoint/2010/main" val="167245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267"/>
                                        </p:tgtEl>
                                        <p:attrNameLst>
                                          <p:attrName>style.visibility</p:attrName>
                                        </p:attrNameLst>
                                      </p:cBhvr>
                                      <p:to>
                                        <p:strVal val="visible"/>
                                      </p:to>
                                    </p:set>
                                    <p:animEffect transition="in" filter="fade">
                                      <p:cBhvr>
                                        <p:cTn id="11" dur="500"/>
                                        <p:tgtEl>
                                          <p:spTgt spid="1126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9218"/>
                                        </p:tgtEl>
                                        <p:attrNameLst>
                                          <p:attrName>style.visibility</p:attrName>
                                        </p:attrNameLst>
                                      </p:cBhvr>
                                      <p:to>
                                        <p:strVal val="visible"/>
                                      </p:to>
                                    </p:set>
                                    <p:animEffect transition="in" filter="wipe(up)">
                                      <p:cBhvr>
                                        <p:cTn id="15" dur="1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P spid="1126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987675" y="476250"/>
            <a:ext cx="35274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二次被害</a:t>
            </a:r>
          </a:p>
        </p:txBody>
      </p:sp>
      <p:sp>
        <p:nvSpPr>
          <p:cNvPr id="17411" name="Rectangle 3"/>
          <p:cNvSpPr>
            <a:spLocks noChangeArrowheads="1"/>
          </p:cNvSpPr>
          <p:nvPr/>
        </p:nvSpPr>
        <p:spPr bwMode="auto">
          <a:xfrm>
            <a:off x="611188" y="2781300"/>
            <a:ext cx="8137525" cy="2690813"/>
          </a:xfrm>
          <a:prstGeom prst="rect">
            <a:avLst/>
          </a:prstGeom>
          <a:solidFill>
            <a:srgbClr val="FFCC00"/>
          </a:solid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1">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800" dirty="0">
                <a:effectLst/>
                <a:latin typeface="Times New Roman" pitchFamily="18" charset="0"/>
                <a:ea typeface="ＭＳ ゴシック" pitchFamily="49" charset="-128"/>
              </a:rPr>
              <a:t>二次被害の例</a:t>
            </a:r>
          </a:p>
          <a:p>
            <a:pPr eaLnBrk="1" hangingPunct="1">
              <a:spcBef>
                <a:spcPct val="0"/>
              </a:spcBef>
              <a:buFontTx/>
              <a:buNone/>
            </a:pPr>
            <a:endParaRPr lang="ja-JP" altLang="en-US" sz="2400" dirty="0">
              <a:effectLst/>
              <a:latin typeface="Times New Roman" pitchFamily="18" charset="0"/>
              <a:ea typeface="ＭＳ ゴシック" pitchFamily="49" charset="-128"/>
            </a:endParaRPr>
          </a:p>
          <a:p>
            <a:pPr eaLnBrk="1" hangingPunct="1">
              <a:spcBef>
                <a:spcPct val="0"/>
              </a:spcBef>
              <a:buFontTx/>
              <a:buNone/>
            </a:pPr>
            <a:r>
              <a:rPr lang="ja-JP" altLang="en-US" sz="2400" dirty="0">
                <a:effectLst/>
                <a:latin typeface="Times New Roman" pitchFamily="18" charset="0"/>
                <a:ea typeface="ＭＳ ゴシック" pitchFamily="49" charset="-128"/>
              </a:rPr>
              <a:t>・無理に恐怖体験を聞き出される、現地に連れて行かれる。</a:t>
            </a:r>
          </a:p>
          <a:p>
            <a:pPr eaLnBrk="1" hangingPunct="1">
              <a:spcBef>
                <a:spcPct val="0"/>
              </a:spcBef>
              <a:buFontTx/>
              <a:buNone/>
            </a:pPr>
            <a:r>
              <a:rPr lang="ja-JP" altLang="en-US" sz="2400" dirty="0">
                <a:effectLst/>
                <a:latin typeface="Times New Roman" pitchFamily="18" charset="0"/>
                <a:ea typeface="ＭＳ ゴシック" pitchFamily="49" charset="-128"/>
              </a:rPr>
              <a:t>・被害者の落ち度があるかのように指摘される。</a:t>
            </a:r>
          </a:p>
          <a:p>
            <a:pPr eaLnBrk="1" hangingPunct="1">
              <a:spcBef>
                <a:spcPct val="0"/>
              </a:spcBef>
              <a:buFontTx/>
              <a:buNone/>
            </a:pPr>
            <a:r>
              <a:rPr lang="ja-JP" altLang="en-US" sz="2400" dirty="0">
                <a:effectLst/>
                <a:latin typeface="Times New Roman" pitchFamily="18" charset="0"/>
                <a:ea typeface="ＭＳ ゴシック" pitchFamily="49" charset="-128"/>
              </a:rPr>
              <a:t>・被害者が話したいのに、話題をそらされる。</a:t>
            </a:r>
          </a:p>
          <a:p>
            <a:pPr eaLnBrk="1" hangingPunct="1">
              <a:spcBef>
                <a:spcPct val="0"/>
              </a:spcBef>
              <a:buFontTx/>
              <a:buNone/>
            </a:pPr>
            <a:r>
              <a:rPr lang="ja-JP" altLang="en-US" sz="2400" dirty="0">
                <a:effectLst/>
                <a:latin typeface="Times New Roman" pitchFamily="18" charset="0"/>
                <a:ea typeface="ＭＳ ゴシック" pitchFamily="49" charset="-128"/>
              </a:rPr>
              <a:t>・取材や報道による再被害</a:t>
            </a:r>
          </a:p>
          <a:p>
            <a:pPr eaLnBrk="1" hangingPunct="1">
              <a:spcBef>
                <a:spcPct val="0"/>
              </a:spcBef>
              <a:buFontTx/>
              <a:buNone/>
            </a:pPr>
            <a:r>
              <a:rPr lang="ja-JP" altLang="en-US" sz="2400" dirty="0">
                <a:effectLst/>
                <a:latin typeface="Times New Roman" pitchFamily="18" charset="0"/>
                <a:ea typeface="ＭＳ ゴシック" pitchFamily="49" charset="-128"/>
              </a:rPr>
              <a:t>・カウンセリングでの再被害</a:t>
            </a:r>
          </a:p>
        </p:txBody>
      </p:sp>
      <p:sp>
        <p:nvSpPr>
          <p:cNvPr id="12292" name="Rectangle 5"/>
          <p:cNvSpPr>
            <a:spLocks noChangeArrowheads="1"/>
          </p:cNvSpPr>
          <p:nvPr/>
        </p:nvSpPr>
        <p:spPr bwMode="auto">
          <a:xfrm>
            <a:off x="900113" y="1196975"/>
            <a:ext cx="7416800" cy="1212850"/>
          </a:xfrm>
          <a:prstGeom prst="rect">
            <a:avLst/>
          </a:prstGeom>
          <a:solidFill>
            <a:srgbClr val="FFCC00"/>
          </a:solidFill>
          <a:ln>
            <a:noFill/>
          </a:ln>
          <a:effectLst/>
          <a:extLs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800">
                <a:effectLst/>
                <a:latin typeface="ＭＳ ゴシック" pitchFamily="49" charset="-128"/>
                <a:ea typeface="ＭＳ ゴシック" pitchFamily="49" charset="-128"/>
              </a:rPr>
              <a:t>　被害者が、その後の周囲の対応により、さらに心の傷を深めてしまうこと</a:t>
            </a:r>
          </a:p>
        </p:txBody>
      </p:sp>
      <p:sp>
        <p:nvSpPr>
          <p:cNvPr id="17414" name="Text Box 6"/>
          <p:cNvSpPr txBox="1">
            <a:spLocks noChangeArrowheads="1"/>
          </p:cNvSpPr>
          <p:nvPr/>
        </p:nvSpPr>
        <p:spPr bwMode="auto">
          <a:xfrm>
            <a:off x="1116013" y="6021388"/>
            <a:ext cx="6911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solidFill>
                  <a:srgbClr val="FF0066"/>
                </a:solidFill>
                <a:effectLst/>
                <a:ea typeface="ＭＳ ゴシック" pitchFamily="49" charset="-128"/>
              </a:rPr>
              <a:t>トラウマ</a:t>
            </a:r>
            <a:r>
              <a:rPr lang="ja-JP" altLang="en-US" sz="2400" dirty="0">
                <a:effectLst/>
                <a:ea typeface="ＭＳ ゴシック" pitchFamily="49" charset="-128"/>
              </a:rPr>
              <a:t>だけではなく、</a:t>
            </a:r>
            <a:r>
              <a:rPr lang="ja-JP" altLang="en-US" sz="2400" dirty="0">
                <a:solidFill>
                  <a:srgbClr val="CCCC00"/>
                </a:solidFill>
                <a:effectLst/>
                <a:ea typeface="ＭＳ ゴシック" pitchFamily="49" charset="-128"/>
              </a:rPr>
              <a:t>現実のストレス</a:t>
            </a:r>
            <a:r>
              <a:rPr lang="ja-JP" altLang="en-US" sz="2400" dirty="0">
                <a:effectLst/>
                <a:ea typeface="ＭＳ ゴシック" pitchFamily="49" charset="-128"/>
              </a:rPr>
              <a:t>を含む。</a:t>
            </a:r>
          </a:p>
        </p:txBody>
      </p:sp>
    </p:spTree>
    <p:extLst>
      <p:ext uri="{BB962C8B-B14F-4D97-AF65-F5344CB8AC3E}">
        <p14:creationId xmlns:p14="http://schemas.microsoft.com/office/powerpoint/2010/main" val="3956786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500"/>
                                        <p:tgtEl>
                                          <p:spTgt spid="1229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2292"/>
                                        </p:tgtEl>
                                        <p:attrNameLst>
                                          <p:attrName>style.visibility</p:attrName>
                                        </p:attrNameLst>
                                      </p:cBhvr>
                                      <p:to>
                                        <p:strVal val="visible"/>
                                      </p:to>
                                    </p:set>
                                    <p:animEffect transition="in" filter="wipe(up)">
                                      <p:cBhvr>
                                        <p:cTn id="11" dur="500"/>
                                        <p:tgtEl>
                                          <p:spTgt spid="1229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7411"/>
                                        </p:tgtEl>
                                        <p:attrNameLst>
                                          <p:attrName>style.visibility</p:attrName>
                                        </p:attrNameLst>
                                      </p:cBhvr>
                                      <p:to>
                                        <p:strVal val="visible"/>
                                      </p:to>
                                    </p:set>
                                    <p:animEffect transition="in" filter="wipe(up)">
                                      <p:cBhvr>
                                        <p:cTn id="16" dur="2000"/>
                                        <p:tgtEl>
                                          <p:spTgt spid="17411"/>
                                        </p:tgtEl>
                                      </p:cBhvr>
                                    </p:animEffect>
                                  </p:childTnLst>
                                </p:cTn>
                              </p:par>
                            </p:childTnLst>
                          </p:cTn>
                        </p:par>
                        <p:par>
                          <p:cTn id="17" fill="hold" nodeType="afterGroup">
                            <p:stCondLst>
                              <p:cond delay="2000"/>
                            </p:stCondLst>
                            <p:childTnLst>
                              <p:par>
                                <p:cTn id="18" presetID="2" presetClass="entr" presetSubtype="4" fill="hold" grpId="0" nodeType="afterEffect">
                                  <p:stCondLst>
                                    <p:cond delay="0"/>
                                  </p:stCondLst>
                                  <p:childTnLst>
                                    <p:set>
                                      <p:cBhvr>
                                        <p:cTn id="19" dur="1" fill="hold">
                                          <p:stCondLst>
                                            <p:cond delay="0"/>
                                          </p:stCondLst>
                                        </p:cTn>
                                        <p:tgtEl>
                                          <p:spTgt spid="17414"/>
                                        </p:tgtEl>
                                        <p:attrNameLst>
                                          <p:attrName>style.visibility</p:attrName>
                                        </p:attrNameLst>
                                      </p:cBhvr>
                                      <p:to>
                                        <p:strVal val="visible"/>
                                      </p:to>
                                    </p:set>
                                    <p:anim calcmode="lin" valueType="num">
                                      <p:cBhvr additive="base">
                                        <p:cTn id="20" dur="1000" fill="hold"/>
                                        <p:tgtEl>
                                          <p:spTgt spid="17414"/>
                                        </p:tgtEl>
                                        <p:attrNameLst>
                                          <p:attrName>ppt_x</p:attrName>
                                        </p:attrNameLst>
                                      </p:cBhvr>
                                      <p:tavLst>
                                        <p:tav tm="0">
                                          <p:val>
                                            <p:strVal val="#ppt_x"/>
                                          </p:val>
                                        </p:tav>
                                        <p:tav tm="100000">
                                          <p:val>
                                            <p:strVal val="#ppt_x"/>
                                          </p:val>
                                        </p:tav>
                                      </p:tavLst>
                                    </p:anim>
                                    <p:anim calcmode="lin" valueType="num">
                                      <p:cBhvr additive="base">
                                        <p:cTn id="21" dur="1000" fill="hold"/>
                                        <p:tgtEl>
                                          <p:spTgt spid="174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7411" grpId="0" animBg="1"/>
      <p:bldP spid="12292" grpId="0" animBg="1"/>
      <p:bldP spid="17414" grpId="0"/>
    </p:bldLst>
  </p:timing>
</p:sld>
</file>

<file path=ppt/theme/theme1.xml><?xml version="1.0" encoding="utf-8"?>
<a:theme xmlns:a="http://schemas.openxmlformats.org/drawingml/2006/main" name="1_標準デザイン">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ゴシック"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ゴシック" pitchFamily="49" charset="-128"/>
          </a:defRPr>
        </a:defPPr>
      </a:lstStyle>
    </a:ln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標準デザイン">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ゴシック"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ゴシック" pitchFamily="49" charset="-128"/>
          </a:defRPr>
        </a:defPPr>
      </a:lstStyle>
    </a:ln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3370</TotalTime>
  <Words>1535</Words>
  <Application>Microsoft Office PowerPoint</Application>
  <PresentationFormat>画面に合わせる (4:3)</PresentationFormat>
  <Paragraphs>239</Paragraphs>
  <Slides>28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28</vt:i4>
      </vt:variant>
    </vt:vector>
  </HeadingPairs>
  <TitlesOfParts>
    <vt:vector size="34" baseType="lpstr">
      <vt:lpstr>ＭＳ Ｐゴシック</vt:lpstr>
      <vt:lpstr>ＭＳ ゴシック</vt:lpstr>
      <vt:lpstr>Arial</vt:lpstr>
      <vt:lpstr>Times New Roman</vt:lpstr>
      <vt:lpstr>1_標準デザイン</vt:lpstr>
      <vt:lpstr>2_標準デザイン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KM</dc:creator>
  <cp:lastModifiedBy>kamata</cp:lastModifiedBy>
  <cp:revision>155</cp:revision>
  <dcterms:created xsi:type="dcterms:W3CDTF">2010-08-04T05:25:45Z</dcterms:created>
  <dcterms:modified xsi:type="dcterms:W3CDTF">2016-09-05T10:10:54Z</dcterms:modified>
</cp:coreProperties>
</file>