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319" r:id="rId2"/>
    <p:sldId id="260" r:id="rId3"/>
    <p:sldId id="321" r:id="rId4"/>
    <p:sldId id="322" r:id="rId5"/>
    <p:sldId id="314" r:id="rId6"/>
    <p:sldId id="315" r:id="rId7"/>
    <p:sldId id="295" r:id="rId8"/>
    <p:sldId id="344" r:id="rId9"/>
    <p:sldId id="345" r:id="rId10"/>
    <p:sldId id="346" r:id="rId11"/>
    <p:sldId id="262" r:id="rId12"/>
    <p:sldId id="270" r:id="rId13"/>
    <p:sldId id="264" r:id="rId14"/>
    <p:sldId id="266" r:id="rId15"/>
    <p:sldId id="267" r:id="rId16"/>
    <p:sldId id="268" r:id="rId17"/>
    <p:sldId id="269" r:id="rId18"/>
    <p:sldId id="309" r:id="rId19"/>
    <p:sldId id="325" r:id="rId20"/>
    <p:sldId id="326" r:id="rId21"/>
    <p:sldId id="271" r:id="rId22"/>
    <p:sldId id="327" r:id="rId23"/>
    <p:sldId id="343" r:id="rId24"/>
    <p:sldId id="329" r:id="rId25"/>
    <p:sldId id="330" r:id="rId26"/>
    <p:sldId id="331" r:id="rId27"/>
    <p:sldId id="299" r:id="rId28"/>
    <p:sldId id="332" r:id="rId29"/>
    <p:sldId id="333" r:id="rId30"/>
    <p:sldId id="335" r:id="rId31"/>
    <p:sldId id="336" r:id="rId32"/>
    <p:sldId id="337" r:id="rId33"/>
    <p:sldId id="338" r:id="rId34"/>
    <p:sldId id="339" r:id="rId35"/>
    <p:sldId id="341" r:id="rId36"/>
  </p:sldIdLst>
  <p:sldSz cx="9144000" cy="6858000" type="screen4x3"/>
  <p:notesSz cx="6858000" cy="9144000"/>
  <p:defaultTextStyle>
    <a:defPPr>
      <a:defRPr lang="ja-JP"/>
    </a:defPPr>
    <a:lvl1pPr algn="l" rtl="0" fontAlgn="base">
      <a:spcBef>
        <a:spcPct val="0"/>
      </a:spcBef>
      <a:spcAft>
        <a:spcPct val="0"/>
      </a:spcAft>
      <a:defRPr kumimoji="1" sz="2800" kern="1200">
        <a:solidFill>
          <a:schemeClr val="tx1"/>
        </a:solidFill>
        <a:effectLst>
          <a:outerShdw blurRad="38100" dist="38100" dir="2700000" algn="tl">
            <a:srgbClr val="000000">
              <a:alpha val="43137"/>
            </a:srgbClr>
          </a:outerShdw>
        </a:effectLst>
        <a:latin typeface="Arial" charset="0"/>
        <a:ea typeface="ＭＳ ゴシック" pitchFamily="49" charset="-128"/>
        <a:cs typeface="+mn-cs"/>
      </a:defRPr>
    </a:lvl1pPr>
    <a:lvl2pPr marL="457200" algn="l" rtl="0" fontAlgn="base">
      <a:spcBef>
        <a:spcPct val="0"/>
      </a:spcBef>
      <a:spcAft>
        <a:spcPct val="0"/>
      </a:spcAft>
      <a:defRPr kumimoji="1" sz="2800" kern="1200">
        <a:solidFill>
          <a:schemeClr val="tx1"/>
        </a:solidFill>
        <a:effectLst>
          <a:outerShdw blurRad="38100" dist="38100" dir="2700000" algn="tl">
            <a:srgbClr val="000000">
              <a:alpha val="43137"/>
            </a:srgbClr>
          </a:outerShdw>
        </a:effectLst>
        <a:latin typeface="Arial" charset="0"/>
        <a:ea typeface="ＭＳ ゴシック" pitchFamily="49" charset="-128"/>
        <a:cs typeface="+mn-cs"/>
      </a:defRPr>
    </a:lvl2pPr>
    <a:lvl3pPr marL="914400" algn="l" rtl="0" fontAlgn="base">
      <a:spcBef>
        <a:spcPct val="0"/>
      </a:spcBef>
      <a:spcAft>
        <a:spcPct val="0"/>
      </a:spcAft>
      <a:defRPr kumimoji="1" sz="2800" kern="1200">
        <a:solidFill>
          <a:schemeClr val="tx1"/>
        </a:solidFill>
        <a:effectLst>
          <a:outerShdw blurRad="38100" dist="38100" dir="2700000" algn="tl">
            <a:srgbClr val="000000">
              <a:alpha val="43137"/>
            </a:srgbClr>
          </a:outerShdw>
        </a:effectLst>
        <a:latin typeface="Arial" charset="0"/>
        <a:ea typeface="ＭＳ ゴシック" pitchFamily="49" charset="-128"/>
        <a:cs typeface="+mn-cs"/>
      </a:defRPr>
    </a:lvl3pPr>
    <a:lvl4pPr marL="1371600" algn="l" rtl="0" fontAlgn="base">
      <a:spcBef>
        <a:spcPct val="0"/>
      </a:spcBef>
      <a:spcAft>
        <a:spcPct val="0"/>
      </a:spcAft>
      <a:defRPr kumimoji="1" sz="2800" kern="1200">
        <a:solidFill>
          <a:schemeClr val="tx1"/>
        </a:solidFill>
        <a:effectLst>
          <a:outerShdw blurRad="38100" dist="38100" dir="2700000" algn="tl">
            <a:srgbClr val="000000">
              <a:alpha val="43137"/>
            </a:srgbClr>
          </a:outerShdw>
        </a:effectLst>
        <a:latin typeface="Arial" charset="0"/>
        <a:ea typeface="ＭＳ ゴシック" pitchFamily="49" charset="-128"/>
        <a:cs typeface="+mn-cs"/>
      </a:defRPr>
    </a:lvl4pPr>
    <a:lvl5pPr marL="1828800" algn="l" rtl="0" fontAlgn="base">
      <a:spcBef>
        <a:spcPct val="0"/>
      </a:spcBef>
      <a:spcAft>
        <a:spcPct val="0"/>
      </a:spcAft>
      <a:defRPr kumimoji="1" sz="2800" kern="1200">
        <a:solidFill>
          <a:schemeClr val="tx1"/>
        </a:solidFill>
        <a:effectLst>
          <a:outerShdw blurRad="38100" dist="38100" dir="2700000" algn="tl">
            <a:srgbClr val="000000">
              <a:alpha val="43137"/>
            </a:srgbClr>
          </a:outerShdw>
        </a:effectLst>
        <a:latin typeface="Arial" charset="0"/>
        <a:ea typeface="ＭＳ ゴシック" pitchFamily="49" charset="-128"/>
        <a:cs typeface="+mn-cs"/>
      </a:defRPr>
    </a:lvl5pPr>
    <a:lvl6pPr marL="22860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Arial" charset="0"/>
        <a:ea typeface="ＭＳ ゴシック" pitchFamily="49" charset="-128"/>
        <a:cs typeface="+mn-cs"/>
      </a:defRPr>
    </a:lvl6pPr>
    <a:lvl7pPr marL="27432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Arial" charset="0"/>
        <a:ea typeface="ＭＳ ゴシック" pitchFamily="49" charset="-128"/>
        <a:cs typeface="+mn-cs"/>
      </a:defRPr>
    </a:lvl7pPr>
    <a:lvl8pPr marL="32004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Arial" charset="0"/>
        <a:ea typeface="ＭＳ ゴシック" pitchFamily="49" charset="-128"/>
        <a:cs typeface="+mn-cs"/>
      </a:defRPr>
    </a:lvl8pPr>
    <a:lvl9pPr marL="3657600" algn="l" defTabSz="914400" rtl="0" eaLnBrk="1" latinLnBrk="0" hangingPunct="1">
      <a:defRPr kumimoji="1" sz="2800" kern="1200">
        <a:solidFill>
          <a:schemeClr val="tx1"/>
        </a:solidFill>
        <a:effectLst>
          <a:outerShdw blurRad="38100" dist="38100" dir="2700000" algn="tl">
            <a:srgbClr val="000000">
              <a:alpha val="43137"/>
            </a:srgbClr>
          </a:outerShdw>
        </a:effectLst>
        <a:latin typeface="Arial" charset="0"/>
        <a:ea typeface="ＭＳ ゴシック" pitchFamily="49"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6600CC"/>
    <a:srgbClr val="FF9900"/>
    <a:srgbClr val="CCCC00"/>
    <a:srgbClr val="0000FF"/>
    <a:srgbClr val="FF6600"/>
    <a:srgbClr val="00FFFF"/>
    <a:srgbClr val="00FF00"/>
    <a:srgbClr val="FF9933"/>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05" autoAdjust="0"/>
    <p:restoredTop sz="94660"/>
  </p:normalViewPr>
  <p:slideViewPr>
    <p:cSldViewPr>
      <p:cViewPr varScale="1">
        <p:scale>
          <a:sx n="110" d="100"/>
          <a:sy n="110" d="100"/>
        </p:scale>
        <p:origin x="1602"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471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88A5237-6069-4DA6-9598-9C646384A108}" type="slidenum">
              <a:rPr lang="en-US" altLang="ja-JP"/>
              <a:pPr>
                <a:defRPr/>
              </a:pPr>
              <a:t>‹#›</a:t>
            </a:fld>
            <a:endParaRPr lang="en-US" altLang="ja-JP"/>
          </a:p>
        </p:txBody>
      </p:sp>
    </p:spTree>
    <p:extLst>
      <p:ext uri="{BB962C8B-B14F-4D97-AF65-F5344CB8AC3E}">
        <p14:creationId xmlns:p14="http://schemas.microsoft.com/office/powerpoint/2010/main" val="37616549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FF84E41-2FDA-4C81-BC6B-0B74B75A4B19}" type="slidenum">
              <a:rPr lang="en-US" altLang="ja-JP"/>
              <a:pPr>
                <a:defRPr/>
              </a:pPr>
              <a:t>‹#›</a:t>
            </a:fld>
            <a:endParaRPr lang="en-US" altLang="ja-JP"/>
          </a:p>
        </p:txBody>
      </p:sp>
    </p:spTree>
    <p:extLst>
      <p:ext uri="{BB962C8B-B14F-4D97-AF65-F5344CB8AC3E}">
        <p14:creationId xmlns:p14="http://schemas.microsoft.com/office/powerpoint/2010/main" val="3900383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96CBE1A-2054-41B3-876D-0C289663FA1E}" type="slidenum">
              <a:rPr lang="en-US" altLang="ja-JP"/>
              <a:pPr>
                <a:defRPr/>
              </a:pPr>
              <a:t>‹#›</a:t>
            </a:fld>
            <a:endParaRPr lang="en-US" altLang="ja-JP"/>
          </a:p>
        </p:txBody>
      </p:sp>
    </p:spTree>
    <p:extLst>
      <p:ext uri="{BB962C8B-B14F-4D97-AF65-F5344CB8AC3E}">
        <p14:creationId xmlns:p14="http://schemas.microsoft.com/office/powerpoint/2010/main" val="419454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84C4AA9-5733-4C71-B51F-6EF0750CEB70}" type="slidenum">
              <a:rPr lang="en-US" altLang="ja-JP"/>
              <a:pPr>
                <a:defRPr/>
              </a:pPr>
              <a:t>‹#›</a:t>
            </a:fld>
            <a:endParaRPr lang="en-US" altLang="ja-JP"/>
          </a:p>
        </p:txBody>
      </p:sp>
    </p:spTree>
    <p:extLst>
      <p:ext uri="{BB962C8B-B14F-4D97-AF65-F5344CB8AC3E}">
        <p14:creationId xmlns:p14="http://schemas.microsoft.com/office/powerpoint/2010/main" val="39378771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DCCA411-2F4E-4209-9396-FD7009F7495B}" type="slidenum">
              <a:rPr lang="en-US" altLang="ja-JP"/>
              <a:pPr>
                <a:defRPr/>
              </a:pPr>
              <a:t>‹#›</a:t>
            </a:fld>
            <a:endParaRPr lang="en-US" altLang="ja-JP"/>
          </a:p>
        </p:txBody>
      </p:sp>
    </p:spTree>
    <p:extLst>
      <p:ext uri="{BB962C8B-B14F-4D97-AF65-F5344CB8AC3E}">
        <p14:creationId xmlns:p14="http://schemas.microsoft.com/office/powerpoint/2010/main" val="1105218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8F4E8C6-B8A5-405F-99C8-D8ED711C26E8}" type="slidenum">
              <a:rPr lang="en-US" altLang="ja-JP"/>
              <a:pPr>
                <a:defRPr/>
              </a:pPr>
              <a:t>‹#›</a:t>
            </a:fld>
            <a:endParaRPr lang="en-US" altLang="ja-JP"/>
          </a:p>
        </p:txBody>
      </p:sp>
    </p:spTree>
    <p:extLst>
      <p:ext uri="{BB962C8B-B14F-4D97-AF65-F5344CB8AC3E}">
        <p14:creationId xmlns:p14="http://schemas.microsoft.com/office/powerpoint/2010/main" val="2390037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FB68B13E-0ADA-43CA-B017-29BA4FFC486B}" type="slidenum">
              <a:rPr lang="en-US" altLang="ja-JP"/>
              <a:pPr>
                <a:defRPr/>
              </a:pPr>
              <a:t>‹#›</a:t>
            </a:fld>
            <a:endParaRPr lang="en-US" altLang="ja-JP"/>
          </a:p>
        </p:txBody>
      </p:sp>
    </p:spTree>
    <p:extLst>
      <p:ext uri="{BB962C8B-B14F-4D97-AF65-F5344CB8AC3E}">
        <p14:creationId xmlns:p14="http://schemas.microsoft.com/office/powerpoint/2010/main" val="42668628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60B667D7-7A15-4281-8AF7-19BCC2AFE511}" type="slidenum">
              <a:rPr lang="en-US" altLang="ja-JP"/>
              <a:pPr>
                <a:defRPr/>
              </a:pPr>
              <a:t>‹#›</a:t>
            </a:fld>
            <a:endParaRPr lang="en-US" altLang="ja-JP"/>
          </a:p>
        </p:txBody>
      </p:sp>
    </p:spTree>
    <p:extLst>
      <p:ext uri="{BB962C8B-B14F-4D97-AF65-F5344CB8AC3E}">
        <p14:creationId xmlns:p14="http://schemas.microsoft.com/office/powerpoint/2010/main" val="121873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B6B70531-031F-452A-9944-0C662EC3EA78}" type="slidenum">
              <a:rPr lang="en-US" altLang="ja-JP"/>
              <a:pPr>
                <a:defRPr/>
              </a:pPr>
              <a:t>‹#›</a:t>
            </a:fld>
            <a:endParaRPr lang="en-US" altLang="ja-JP"/>
          </a:p>
        </p:txBody>
      </p:sp>
    </p:spTree>
    <p:extLst>
      <p:ext uri="{BB962C8B-B14F-4D97-AF65-F5344CB8AC3E}">
        <p14:creationId xmlns:p14="http://schemas.microsoft.com/office/powerpoint/2010/main" val="38981325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D53A4DE-781F-421E-92D3-C76E862A9C9F}" type="slidenum">
              <a:rPr lang="en-US" altLang="ja-JP"/>
              <a:pPr>
                <a:defRPr/>
              </a:pPr>
              <a:t>‹#›</a:t>
            </a:fld>
            <a:endParaRPr lang="en-US" altLang="ja-JP"/>
          </a:p>
        </p:txBody>
      </p:sp>
    </p:spTree>
    <p:extLst>
      <p:ext uri="{BB962C8B-B14F-4D97-AF65-F5344CB8AC3E}">
        <p14:creationId xmlns:p14="http://schemas.microsoft.com/office/powerpoint/2010/main" val="133687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169166FA-C4A2-4BA0-92E6-BF57CE6D0324}" type="slidenum">
              <a:rPr lang="en-US" altLang="ja-JP"/>
              <a:pPr>
                <a:defRPr/>
              </a:pPr>
              <a:t>‹#›</a:t>
            </a:fld>
            <a:endParaRPr lang="en-US" altLang="ja-JP"/>
          </a:p>
        </p:txBody>
      </p:sp>
    </p:spTree>
    <p:extLst>
      <p:ext uri="{BB962C8B-B14F-4D97-AF65-F5344CB8AC3E}">
        <p14:creationId xmlns:p14="http://schemas.microsoft.com/office/powerpoint/2010/main" val="134642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3076"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effectLst/>
                <a:ea typeface="+mn-ea"/>
              </a:defRPr>
            </a:lvl1pPr>
          </a:lstStyle>
          <a:p>
            <a:pPr>
              <a:defRPr/>
            </a:pPr>
            <a:endParaRPr lang="en-US" altLang="ja-JP"/>
          </a:p>
        </p:txBody>
      </p:sp>
      <p:sp>
        <p:nvSpPr>
          <p:cNvPr id="3077"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effectLst/>
                <a:ea typeface="+mn-ea"/>
              </a:defRPr>
            </a:lvl1pPr>
          </a:lstStyle>
          <a:p>
            <a:pPr>
              <a:defRPr/>
            </a:pPr>
            <a:endParaRPr lang="en-US" altLang="ja-JP"/>
          </a:p>
        </p:txBody>
      </p:sp>
      <p:sp>
        <p:nvSpPr>
          <p:cNvPr id="3078"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ffectLst/>
                <a:ea typeface="+mn-ea"/>
              </a:defRPr>
            </a:lvl1pPr>
          </a:lstStyle>
          <a:p>
            <a:pPr>
              <a:defRPr/>
            </a:pPr>
            <a:fld id="{622E3B4F-157B-433B-81AA-C00B141EBF1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charset="-128"/>
        </a:defRPr>
      </a:lvl2pPr>
      <a:lvl3pPr algn="ctr" rtl="0" eaLnBrk="0" fontAlgn="base" hangingPunct="0">
        <a:spcBef>
          <a:spcPct val="0"/>
        </a:spcBef>
        <a:spcAft>
          <a:spcPct val="0"/>
        </a:spcAft>
        <a:defRPr kumimoji="1" sz="4400">
          <a:solidFill>
            <a:schemeClr val="tx2"/>
          </a:solidFill>
          <a:latin typeface="Arial" charset="0"/>
          <a:ea typeface="ＭＳ Ｐゴシック" charset="-128"/>
        </a:defRPr>
      </a:lvl3pPr>
      <a:lvl4pPr algn="ctr" rtl="0" eaLnBrk="0" fontAlgn="base" hangingPunct="0">
        <a:spcBef>
          <a:spcPct val="0"/>
        </a:spcBef>
        <a:spcAft>
          <a:spcPct val="0"/>
        </a:spcAft>
        <a:defRPr kumimoji="1" sz="4400">
          <a:solidFill>
            <a:schemeClr val="tx2"/>
          </a:solidFill>
          <a:latin typeface="Arial" charset="0"/>
          <a:ea typeface="ＭＳ Ｐゴシック" charset="-128"/>
        </a:defRPr>
      </a:lvl4pPr>
      <a:lvl5pPr algn="ctr" rtl="0" eaLnBrk="0" fontAlgn="base" hangingPunct="0">
        <a:spcBef>
          <a:spcPct val="0"/>
        </a:spcBef>
        <a:spcAft>
          <a:spcPct val="0"/>
        </a:spcAft>
        <a:defRPr kumimoji="1" sz="4400">
          <a:solidFill>
            <a:schemeClr val="tx2"/>
          </a:solidFill>
          <a:latin typeface="Arial" charset="0"/>
          <a:ea typeface="ＭＳ Ｐゴシック" charset="-128"/>
        </a:defRPr>
      </a:lvl5pPr>
      <a:lvl6pPr marL="457200" algn="ctr" rtl="0" fontAlgn="base">
        <a:spcBef>
          <a:spcPct val="0"/>
        </a:spcBef>
        <a:spcAft>
          <a:spcPct val="0"/>
        </a:spcAft>
        <a:defRPr kumimoji="1" sz="4400">
          <a:solidFill>
            <a:schemeClr val="tx2"/>
          </a:solidFill>
          <a:latin typeface="Arial" charset="0"/>
          <a:ea typeface="ＭＳ Ｐゴシック" charset="-128"/>
        </a:defRPr>
      </a:lvl6pPr>
      <a:lvl7pPr marL="914400" algn="ctr" rtl="0" fontAlgn="base">
        <a:spcBef>
          <a:spcPct val="0"/>
        </a:spcBef>
        <a:spcAft>
          <a:spcPct val="0"/>
        </a:spcAft>
        <a:defRPr kumimoji="1" sz="4400">
          <a:solidFill>
            <a:schemeClr val="tx2"/>
          </a:solidFill>
          <a:latin typeface="Arial" charset="0"/>
          <a:ea typeface="ＭＳ Ｐゴシック" charset="-128"/>
        </a:defRPr>
      </a:lvl7pPr>
      <a:lvl8pPr marL="1371600" algn="ctr" rtl="0" fontAlgn="base">
        <a:spcBef>
          <a:spcPct val="0"/>
        </a:spcBef>
        <a:spcAft>
          <a:spcPct val="0"/>
        </a:spcAft>
        <a:defRPr kumimoji="1" sz="4400">
          <a:solidFill>
            <a:schemeClr val="tx2"/>
          </a:solidFill>
          <a:latin typeface="Arial" charset="0"/>
          <a:ea typeface="ＭＳ Ｐゴシック" charset="-128"/>
        </a:defRPr>
      </a:lvl8pPr>
      <a:lvl9pPr marL="1828800" algn="ctr" rtl="0" fontAlgn="base">
        <a:spcBef>
          <a:spcPct val="0"/>
        </a:spcBef>
        <a:spcAft>
          <a:spcPct val="0"/>
        </a:spcAft>
        <a:defRPr kumimoji="1" sz="44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395536" y="835819"/>
            <a:ext cx="8229600" cy="1296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4000" dirty="0">
                <a:effectLst/>
                <a:latin typeface="ＭＳ ゴシック" panose="020B0609070205080204" pitchFamily="49" charset="-128"/>
                <a:ea typeface="ＭＳ ゴシック" panose="020B0609070205080204" pitchFamily="49" charset="-128"/>
              </a:rPr>
              <a:t>学校危機 支援者ガイド</a:t>
            </a:r>
            <a:br>
              <a:rPr lang="ja-JP" altLang="en-US" sz="4000" dirty="0">
                <a:effectLst/>
                <a:latin typeface="ＭＳ ゴシック" panose="020B0609070205080204" pitchFamily="49" charset="-128"/>
                <a:ea typeface="ＭＳ ゴシック" panose="020B0609070205080204" pitchFamily="49" charset="-128"/>
              </a:rPr>
            </a:br>
            <a:r>
              <a:rPr lang="ja-JP" altLang="en-US" dirty="0">
                <a:effectLst/>
                <a:latin typeface="ＭＳ ゴシック" panose="020B0609070205080204" pitchFamily="49" charset="-128"/>
                <a:ea typeface="ＭＳ ゴシック" panose="020B0609070205080204" pitchFamily="49" charset="-128"/>
              </a:rPr>
              <a:t>～学校危機と心のケア～</a:t>
            </a:r>
          </a:p>
        </p:txBody>
      </p:sp>
      <p:sp>
        <p:nvSpPr>
          <p:cNvPr id="3076" name="Text Box 6"/>
          <p:cNvSpPr txBox="1">
            <a:spLocks noChangeArrowheads="1"/>
          </p:cNvSpPr>
          <p:nvPr/>
        </p:nvSpPr>
        <p:spPr bwMode="auto">
          <a:xfrm>
            <a:off x="2710111" y="5956349"/>
            <a:ext cx="3600450" cy="349702"/>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254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ct val="75000"/>
              </a:lnSpc>
              <a:spcBef>
                <a:spcPct val="50000"/>
              </a:spcBef>
              <a:buFontTx/>
              <a:buNone/>
            </a:pPr>
            <a:r>
              <a:rPr lang="en-US" altLang="ja-JP" sz="2400" dirty="0" smtClean="0">
                <a:effectLst/>
                <a:latin typeface="ＭＳ ゴシック" pitchFamily="49" charset="-128"/>
                <a:ea typeface="ＭＳ ゴシック" pitchFamily="49" charset="-128"/>
              </a:rPr>
              <a:t>2016</a:t>
            </a:r>
            <a:r>
              <a:rPr lang="ja-JP" altLang="en-US" sz="2400" dirty="0" smtClean="0">
                <a:effectLst/>
                <a:latin typeface="ＭＳ ゴシック" pitchFamily="49" charset="-128"/>
                <a:ea typeface="ＭＳ ゴシック" pitchFamily="49" charset="-128"/>
              </a:rPr>
              <a:t>年</a:t>
            </a:r>
            <a:r>
              <a:rPr lang="en-US" altLang="ja-JP" sz="2400" dirty="0" smtClean="0">
                <a:effectLst/>
                <a:latin typeface="ＭＳ ゴシック" pitchFamily="49" charset="-128"/>
                <a:ea typeface="ＭＳ ゴシック" pitchFamily="49" charset="-128"/>
              </a:rPr>
              <a:t>07</a:t>
            </a:r>
            <a:r>
              <a:rPr lang="ja-JP" altLang="en-US" sz="2400" dirty="0" smtClean="0">
                <a:effectLst/>
                <a:latin typeface="ＭＳ ゴシック" pitchFamily="49" charset="-128"/>
                <a:ea typeface="ＭＳ ゴシック" pitchFamily="49" charset="-128"/>
              </a:rPr>
              <a:t>月</a:t>
            </a:r>
            <a:r>
              <a:rPr lang="en-US" altLang="ja-JP" sz="2400" dirty="0" smtClean="0">
                <a:effectLst/>
                <a:latin typeface="ＭＳ ゴシック" pitchFamily="49" charset="-128"/>
                <a:ea typeface="ＭＳ ゴシック" pitchFamily="49" charset="-128"/>
              </a:rPr>
              <a:t>03</a:t>
            </a:r>
            <a:r>
              <a:rPr lang="ja-JP" altLang="en-US" sz="2400" dirty="0" smtClean="0">
                <a:effectLst/>
                <a:latin typeface="ＭＳ ゴシック" pitchFamily="49" charset="-128"/>
                <a:ea typeface="ＭＳ ゴシック" pitchFamily="49" charset="-128"/>
              </a:rPr>
              <a:t>日</a:t>
            </a:r>
            <a:endParaRPr lang="en-US" altLang="ja-JP" sz="2400" dirty="0">
              <a:effectLst/>
              <a:latin typeface="ＭＳ ゴシック" pitchFamily="49" charset="-128"/>
              <a:ea typeface="ＭＳ ゴシック" pitchFamily="49" charset="-128"/>
            </a:endParaRPr>
          </a:p>
        </p:txBody>
      </p:sp>
      <p:sp>
        <p:nvSpPr>
          <p:cNvPr id="5" name="Text Box 6"/>
          <p:cNvSpPr txBox="1">
            <a:spLocks noChangeArrowheads="1"/>
          </p:cNvSpPr>
          <p:nvPr/>
        </p:nvSpPr>
        <p:spPr bwMode="auto">
          <a:xfrm>
            <a:off x="1341984" y="5373216"/>
            <a:ext cx="6336703" cy="44203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254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lnSpc>
                <a:spcPct val="75000"/>
              </a:lnSpc>
              <a:spcBef>
                <a:spcPct val="50000"/>
              </a:spcBef>
              <a:buFontTx/>
              <a:buNone/>
            </a:pPr>
            <a:r>
              <a:rPr lang="ja-JP" altLang="en-US" dirty="0" smtClean="0">
                <a:effectLst/>
                <a:latin typeface="ＭＳ ゴシック" pitchFamily="49" charset="-128"/>
                <a:ea typeface="ＭＳ ゴシック" pitchFamily="49" charset="-128"/>
              </a:rPr>
              <a:t>全国精神保健福祉センター長会</a:t>
            </a:r>
            <a:endParaRPr lang="en-US" altLang="ja-JP" dirty="0">
              <a:effectLst/>
              <a:latin typeface="ＭＳ ゴシック" pitchFamily="49" charset="-128"/>
              <a:ea typeface="ＭＳ ゴシック" pitchFamily="49" charset="-12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23528" y="836712"/>
            <a:ext cx="8496944" cy="584775"/>
          </a:xfrm>
          <a:prstGeom prst="rect">
            <a:avLst/>
          </a:prstGeom>
        </p:spPr>
        <p:txBody>
          <a:bodyPr wrap="square">
            <a:spAutoFit/>
          </a:bodyPr>
          <a:lstStyle/>
          <a:p>
            <a:pPr algn="ctr"/>
            <a:r>
              <a:rPr lang="ja-JP" altLang="ja-JP" sz="3200" b="1" dirty="0">
                <a:effectLst/>
                <a:latin typeface="ＭＳ ゴシック" panose="020B0609070205080204" pitchFamily="49" charset="-128"/>
              </a:rPr>
              <a:t>子どもの自殺は</a:t>
            </a:r>
            <a:r>
              <a:rPr lang="ja-JP" altLang="ja-JP" sz="3200" b="1" dirty="0" smtClean="0">
                <a:effectLst/>
                <a:latin typeface="ＭＳ ゴシック" panose="020B0609070205080204" pitchFamily="49" charset="-128"/>
              </a:rPr>
              <a:t>連鎖</a:t>
            </a:r>
            <a:r>
              <a:rPr lang="en-US" altLang="ja-JP" sz="3200" b="1" dirty="0" smtClean="0">
                <a:effectLst/>
                <a:latin typeface="ＭＳ ゴシック" panose="020B0609070205080204" pitchFamily="49" charset="-128"/>
              </a:rPr>
              <a:t>(</a:t>
            </a:r>
            <a:r>
              <a:rPr lang="ja-JP" altLang="ja-JP" sz="3200" b="1" dirty="0" smtClean="0">
                <a:effectLst/>
                <a:latin typeface="ＭＳ ゴシック" panose="020B0609070205080204" pitchFamily="49" charset="-128"/>
              </a:rPr>
              <a:t>後追い</a:t>
            </a:r>
            <a:r>
              <a:rPr lang="en-US" altLang="ja-JP" sz="3200" b="1" dirty="0" smtClean="0">
                <a:effectLst/>
                <a:latin typeface="ＭＳ ゴシック" panose="020B0609070205080204" pitchFamily="49" charset="-128"/>
              </a:rPr>
              <a:t>)</a:t>
            </a:r>
            <a:r>
              <a:rPr lang="ja-JP" altLang="ja-JP" sz="3200" b="1" dirty="0" smtClean="0">
                <a:effectLst/>
                <a:latin typeface="ＭＳ ゴシック" panose="020B0609070205080204" pitchFamily="49" charset="-128"/>
              </a:rPr>
              <a:t>する</a:t>
            </a:r>
            <a:r>
              <a:rPr lang="ja-JP" altLang="ja-JP" sz="3200" b="1" dirty="0">
                <a:effectLst/>
                <a:latin typeface="ＭＳ ゴシック" panose="020B0609070205080204" pitchFamily="49" charset="-128"/>
              </a:rPr>
              <a:t>ことがある</a:t>
            </a:r>
            <a:endParaRPr lang="ja-JP" altLang="en-US" sz="3200" dirty="0">
              <a:latin typeface="ＭＳ ゴシック" panose="020B0609070205080204" pitchFamily="49" charset="-128"/>
            </a:endParaRPr>
          </a:p>
        </p:txBody>
      </p:sp>
      <p:sp>
        <p:nvSpPr>
          <p:cNvPr id="3" name="正方形/長方形 2"/>
          <p:cNvSpPr/>
          <p:nvPr/>
        </p:nvSpPr>
        <p:spPr>
          <a:xfrm>
            <a:off x="395536" y="1700808"/>
            <a:ext cx="8208912" cy="2246769"/>
          </a:xfrm>
          <a:prstGeom prst="rect">
            <a:avLst/>
          </a:prstGeom>
        </p:spPr>
        <p:txBody>
          <a:bodyPr wrap="square">
            <a:spAutoFit/>
          </a:bodyPr>
          <a:lstStyle/>
          <a:p>
            <a:r>
              <a:rPr lang="ja-JP" altLang="ja-JP" dirty="0">
                <a:effectLst/>
              </a:rPr>
              <a:t>○生きていることがとてもつらい子どもにとって、有名人や同じ子どもの自殺という知らせが背中を押す危険性が</a:t>
            </a:r>
            <a:r>
              <a:rPr lang="ja-JP" altLang="ja-JP" dirty="0" smtClean="0">
                <a:effectLst/>
              </a:rPr>
              <a:t>あ</a:t>
            </a:r>
            <a:r>
              <a:rPr lang="ja-JP" altLang="en-US" dirty="0" smtClean="0">
                <a:effectLst/>
              </a:rPr>
              <a:t>る</a:t>
            </a:r>
            <a:r>
              <a:rPr lang="ja-JP" altLang="ja-JP" dirty="0" smtClean="0">
                <a:effectLst/>
              </a:rPr>
              <a:t>。</a:t>
            </a:r>
            <a:r>
              <a:rPr lang="ja-JP" altLang="ja-JP" dirty="0">
                <a:effectLst/>
              </a:rPr>
              <a:t>現場を見せない、手段の詳細を</a:t>
            </a:r>
            <a:r>
              <a:rPr lang="ja-JP" altLang="ja-JP" dirty="0" smtClean="0">
                <a:effectLst/>
              </a:rPr>
              <a:t>伝えない</a:t>
            </a:r>
            <a:r>
              <a:rPr lang="ja-JP" altLang="en-US" dirty="0" smtClean="0">
                <a:effectLst/>
              </a:rPr>
              <a:t>ようにし、</a:t>
            </a:r>
            <a:r>
              <a:rPr lang="ja-JP" altLang="ja-JP" dirty="0" smtClean="0">
                <a:effectLst/>
              </a:rPr>
              <a:t>自殺</a:t>
            </a:r>
            <a:r>
              <a:rPr lang="ja-JP" altLang="ja-JP" dirty="0">
                <a:effectLst/>
              </a:rPr>
              <a:t>のリスクの高い子どもに注意を</a:t>
            </a:r>
            <a:r>
              <a:rPr lang="ja-JP" altLang="ja-JP" dirty="0" smtClean="0">
                <a:effectLst/>
              </a:rPr>
              <a:t>向ける。</a:t>
            </a:r>
            <a:endParaRPr lang="ja-JP" altLang="en-US" dirty="0"/>
          </a:p>
        </p:txBody>
      </p:sp>
      <p:sp>
        <p:nvSpPr>
          <p:cNvPr id="4" name="正方形/長方形 3"/>
          <p:cNvSpPr/>
          <p:nvPr/>
        </p:nvSpPr>
        <p:spPr>
          <a:xfrm>
            <a:off x="395536" y="4005064"/>
            <a:ext cx="8605374" cy="2616101"/>
          </a:xfrm>
          <a:prstGeom prst="rect">
            <a:avLst/>
          </a:prstGeom>
        </p:spPr>
        <p:txBody>
          <a:bodyPr wrap="square">
            <a:spAutoFit/>
          </a:bodyPr>
          <a:lstStyle/>
          <a:p>
            <a:pPr hangingPunct="0"/>
            <a:r>
              <a:rPr lang="ja-JP" altLang="ja-JP" sz="2400" dirty="0" smtClean="0">
                <a:effectLst/>
                <a:latin typeface="ＭＳ ゴシック" panose="020B0609070205080204" pitchFamily="49" charset="-128"/>
              </a:rPr>
              <a:t>・</a:t>
            </a:r>
            <a:r>
              <a:rPr lang="ja-JP" altLang="ja-JP" sz="2400" dirty="0">
                <a:effectLst/>
                <a:latin typeface="ＭＳ ゴシック" panose="020B0609070205080204" pitchFamily="49" charset="-128"/>
              </a:rPr>
              <a:t>自殺をセンセーショナルに扱わない。</a:t>
            </a:r>
          </a:p>
          <a:p>
            <a:pPr hangingPunct="0"/>
            <a:r>
              <a:rPr lang="ja-JP" altLang="ja-JP" sz="2400" dirty="0" smtClean="0">
                <a:effectLst/>
                <a:latin typeface="ＭＳ ゴシック" panose="020B0609070205080204" pitchFamily="49" charset="-128"/>
              </a:rPr>
              <a:t>・</a:t>
            </a:r>
            <a:r>
              <a:rPr lang="ja-JP" altLang="ja-JP" sz="2400" dirty="0">
                <a:effectLst/>
                <a:latin typeface="ＭＳ ゴシック" panose="020B0609070205080204" pitchFamily="49" charset="-128"/>
              </a:rPr>
              <a:t>自殺を問題解決の方法として伝えない。</a:t>
            </a:r>
          </a:p>
          <a:p>
            <a:pPr hangingPunct="0"/>
            <a:r>
              <a:rPr lang="ja-JP" altLang="ja-JP" sz="2400" dirty="0" smtClean="0">
                <a:effectLst/>
                <a:latin typeface="ＭＳ ゴシック" panose="020B0609070205080204" pitchFamily="49" charset="-128"/>
              </a:rPr>
              <a:t>・</a:t>
            </a:r>
            <a:r>
              <a:rPr lang="ja-JP" altLang="ja-JP" sz="2400" dirty="0">
                <a:effectLst/>
                <a:latin typeface="ＭＳ ゴシック" panose="020B0609070205080204" pitchFamily="49" charset="-128"/>
              </a:rPr>
              <a:t>タイトルを慎重に選び、目立つ位置に記事を掲載しない。</a:t>
            </a:r>
          </a:p>
          <a:p>
            <a:pPr hangingPunct="0"/>
            <a:r>
              <a:rPr lang="ja-JP" altLang="ja-JP" sz="2400" dirty="0" smtClean="0">
                <a:effectLst/>
                <a:latin typeface="ＭＳ ゴシック" panose="020B0609070205080204" pitchFamily="49" charset="-128"/>
              </a:rPr>
              <a:t>・</a:t>
            </a:r>
            <a:r>
              <a:rPr lang="ja-JP" altLang="ja-JP" sz="2400" dirty="0">
                <a:effectLst/>
                <a:latin typeface="ＭＳ ゴシック" panose="020B0609070205080204" pitchFamily="49" charset="-128"/>
              </a:rPr>
              <a:t>自殺の手段や場所を詳細に伝えない。</a:t>
            </a:r>
          </a:p>
          <a:p>
            <a:pPr hangingPunct="0"/>
            <a:r>
              <a:rPr lang="ja-JP" altLang="ja-JP" sz="2400" dirty="0" smtClean="0">
                <a:effectLst/>
                <a:latin typeface="ＭＳ ゴシック" panose="020B0609070205080204" pitchFamily="49" charset="-128"/>
              </a:rPr>
              <a:t>・</a:t>
            </a:r>
            <a:r>
              <a:rPr lang="ja-JP" altLang="ja-JP" sz="2400" dirty="0">
                <a:effectLst/>
                <a:latin typeface="ＭＳ ゴシック" panose="020B0609070205080204" pitchFamily="49" charset="-128"/>
              </a:rPr>
              <a:t>写真や映像を使う場合は特に慎重に行う。</a:t>
            </a:r>
          </a:p>
          <a:p>
            <a:pPr hangingPunct="0"/>
            <a:r>
              <a:rPr lang="ja-JP" altLang="ja-JP" sz="2400" dirty="0" smtClean="0">
                <a:effectLst/>
                <a:latin typeface="ＭＳ ゴシック" panose="020B0609070205080204" pitchFamily="49" charset="-128"/>
              </a:rPr>
              <a:t>・</a:t>
            </a:r>
            <a:r>
              <a:rPr lang="ja-JP" altLang="ja-JP" sz="2400" dirty="0">
                <a:effectLst/>
                <a:latin typeface="ＭＳ ゴシック" panose="020B0609070205080204" pitchFamily="49" charset="-128"/>
              </a:rPr>
              <a:t>遺された人に配慮する</a:t>
            </a:r>
            <a:r>
              <a:rPr lang="ja-JP" altLang="ja-JP" sz="2400" dirty="0" smtClean="0">
                <a:effectLst/>
                <a:latin typeface="ＭＳ ゴシック" panose="020B0609070205080204" pitchFamily="49" charset="-128"/>
              </a:rPr>
              <a:t>。</a:t>
            </a:r>
            <a:endParaRPr lang="en-US" altLang="ja-JP" sz="2400" dirty="0" smtClean="0">
              <a:effectLst/>
              <a:latin typeface="ＭＳ ゴシック" panose="020B0609070205080204" pitchFamily="49" charset="-128"/>
            </a:endParaRPr>
          </a:p>
          <a:p>
            <a:pPr lvl="0" algn="r" hangingPunct="0"/>
            <a:r>
              <a:rPr lang="en-US" altLang="ja-JP" sz="2000" dirty="0">
                <a:solidFill>
                  <a:srgbClr val="000000"/>
                </a:solidFill>
                <a:effectLst/>
                <a:latin typeface="ＭＳ ゴシック" panose="020B0609070205080204" pitchFamily="49" charset="-128"/>
              </a:rPr>
              <a:t>(WHO</a:t>
            </a:r>
            <a:r>
              <a:rPr lang="ja-JP" altLang="ja-JP" sz="2000" dirty="0">
                <a:solidFill>
                  <a:srgbClr val="000000"/>
                </a:solidFill>
                <a:effectLst/>
                <a:latin typeface="ＭＳ ゴシック" panose="020B0609070205080204" pitchFamily="49" charset="-128"/>
              </a:rPr>
              <a:t>による報道関係者のためのクイックレファレンス</a:t>
            </a:r>
            <a:r>
              <a:rPr lang="en-US" altLang="ja-JP" sz="2000" dirty="0">
                <a:solidFill>
                  <a:srgbClr val="000000"/>
                </a:solidFill>
                <a:effectLst/>
                <a:latin typeface="ＭＳ ゴシック" panose="020B0609070205080204" pitchFamily="49" charset="-128"/>
              </a:rPr>
              <a:t>(2008)</a:t>
            </a:r>
            <a:r>
              <a:rPr lang="ja-JP" altLang="ja-JP" sz="2000" dirty="0">
                <a:solidFill>
                  <a:srgbClr val="000000"/>
                </a:solidFill>
                <a:effectLst/>
                <a:latin typeface="ＭＳ ゴシック" panose="020B0609070205080204" pitchFamily="49" charset="-128"/>
              </a:rPr>
              <a:t>から抜粋</a:t>
            </a:r>
            <a:r>
              <a:rPr lang="en-US" altLang="ja-JP" sz="2000" dirty="0" smtClean="0">
                <a:solidFill>
                  <a:srgbClr val="000000"/>
                </a:solidFill>
                <a:effectLst/>
                <a:latin typeface="ＭＳ ゴシック" panose="020B0609070205080204" pitchFamily="49" charset="-128"/>
              </a:rPr>
              <a:t>)</a:t>
            </a:r>
            <a:endParaRPr lang="ja-JP" altLang="ja-JP" sz="2400" dirty="0">
              <a:effectLst/>
              <a:latin typeface="ＭＳ ゴシック" panose="020B0609070205080204" pitchFamily="49" charset="-128"/>
            </a:endParaRPr>
          </a:p>
        </p:txBody>
      </p:sp>
    </p:spTree>
    <p:extLst>
      <p:ext uri="{BB962C8B-B14F-4D97-AF65-F5344CB8AC3E}">
        <p14:creationId xmlns:p14="http://schemas.microsoft.com/office/powerpoint/2010/main" val="2272126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up)">
                                      <p:cBhvr>
                                        <p:cTn id="11" dur="10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wipe(up)">
                                      <p:cBhvr>
                                        <p:cTn id="16"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900113" y="2924175"/>
            <a:ext cx="7416800" cy="2921000"/>
          </a:xfrm>
          <a:prstGeom prst="rect">
            <a:avLst/>
          </a:prstGeom>
          <a:solidFill>
            <a:srgbClr val="CC0066"/>
          </a:solidFill>
          <a:ln>
            <a:noFill/>
          </a:ln>
          <a:effectLst/>
          <a:extLst>
            <a:ext uri="{91240B29-F687-4F45-9708-019B960494DF}">
              <a14:hiddenLine xmlns:a14="http://schemas.microsoft.com/office/drawing/2010/main" w="254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spAutoFit/>
          </a:bodyPr>
          <a:lstStyle/>
          <a:p>
            <a:pPr>
              <a:defRPr/>
            </a:pPr>
            <a:r>
              <a:rPr lang="ja-JP" altLang="en-US">
                <a:solidFill>
                  <a:schemeClr val="bg1"/>
                </a:solidFill>
                <a:effectLst>
                  <a:outerShdw blurRad="38100" dist="38100" dir="2700000" algn="tl">
                    <a:srgbClr val="000000"/>
                  </a:outerShdw>
                </a:effectLst>
                <a:latin typeface="ＭＳ ゴシック" pitchFamily="49" charset="-128"/>
              </a:rPr>
              <a:t>　トラウマは、ある体験がその本人にとってそのときと同じ恐怖や不快感をもたらし続ける現象（体験）。</a:t>
            </a:r>
          </a:p>
          <a:p>
            <a:pPr>
              <a:defRPr/>
            </a:pPr>
            <a:r>
              <a:rPr lang="ja-JP" altLang="en-US">
                <a:solidFill>
                  <a:schemeClr val="bg1"/>
                </a:solidFill>
                <a:effectLst>
                  <a:outerShdw blurRad="38100" dist="38100" dir="2700000" algn="tl">
                    <a:srgbClr val="000000"/>
                  </a:outerShdw>
                </a:effectLst>
                <a:latin typeface="ＭＳ ゴシック" pitchFamily="49" charset="-128"/>
              </a:rPr>
              <a:t>　すなわち、まるで今もその被害にあっているかのような恐怖感を味わい続けているのがトラウマ。</a:t>
            </a:r>
          </a:p>
        </p:txBody>
      </p:sp>
      <p:sp>
        <p:nvSpPr>
          <p:cNvPr id="11267" name="Rectangle 3"/>
          <p:cNvSpPr>
            <a:spLocks noChangeArrowheads="1"/>
          </p:cNvSpPr>
          <p:nvPr/>
        </p:nvSpPr>
        <p:spPr bwMode="auto">
          <a:xfrm>
            <a:off x="2987675" y="1628775"/>
            <a:ext cx="3168650"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en-US" altLang="ja-JP" dirty="0">
                <a:effectLst/>
                <a:latin typeface="ＭＳ ゴシック" pitchFamily="49" charset="-128"/>
                <a:ea typeface="ＭＳ ゴシック" pitchFamily="49" charset="-128"/>
              </a:rPr>
              <a:t>1)</a:t>
            </a:r>
            <a:r>
              <a:rPr lang="ja-JP" altLang="en-US" dirty="0">
                <a:effectLst/>
                <a:latin typeface="ＭＳ ゴシック" pitchFamily="49" charset="-128"/>
                <a:ea typeface="ＭＳ ゴシック" pitchFamily="49" charset="-128"/>
              </a:rPr>
              <a:t>トラウマとは</a:t>
            </a:r>
          </a:p>
        </p:txBody>
      </p:sp>
      <p:graphicFrame>
        <p:nvGraphicFramePr>
          <p:cNvPr id="5" name="Group 35"/>
          <p:cNvGraphicFramePr>
            <a:graphicFrameLocks noGrp="1"/>
          </p:cNvGraphicFramePr>
          <p:nvPr>
            <p:extLst>
              <p:ext uri="{D42A27DB-BD31-4B8C-83A1-F6EECF244321}">
                <p14:modId xmlns:p14="http://schemas.microsoft.com/office/powerpoint/2010/main" val="903995385"/>
              </p:ext>
            </p:extLst>
          </p:nvPr>
        </p:nvGraphicFramePr>
        <p:xfrm>
          <a:off x="1152525" y="764704"/>
          <a:ext cx="6983412" cy="503238"/>
        </p:xfrm>
        <a:graphic>
          <a:graphicData uri="http://schemas.openxmlformats.org/drawingml/2006/table">
            <a:tbl>
              <a:tblPr/>
              <a:tblGrid>
                <a:gridCol w="647700"/>
                <a:gridCol w="6335712"/>
              </a:tblGrid>
              <a:tr h="503238">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bg1"/>
                          </a:solidFill>
                          <a:effectLst/>
                          <a:latin typeface="ＭＳ ゴシック" pitchFamily="49" charset="-128"/>
                          <a:ea typeface="ＭＳ ゴシック" pitchFamily="49" charset="-128"/>
                        </a:rPr>
                        <a:t>(1)</a:t>
                      </a:r>
                    </a:p>
                  </a:txBody>
                  <a:tcPr marL="36000" marR="36000" marT="36000" marB="36000" horzOverflow="overflow">
                    <a:lnL w="12700" cap="flat" cmpd="sng" algn="ctr">
                      <a:solidFill>
                        <a:srgbClr val="6600CC"/>
                      </a:solidFill>
                      <a:prstDash val="solid"/>
                      <a:round/>
                      <a:headEnd type="none" w="med" len="med"/>
                      <a:tailEnd type="none" w="med" len="med"/>
                    </a:lnL>
                    <a:lnR w="12700" cap="flat" cmpd="sng" algn="ctr">
                      <a:solidFill>
                        <a:srgbClr val="6600CC"/>
                      </a:solidFill>
                      <a:prstDash val="solid"/>
                      <a:round/>
                      <a:headEnd type="none" w="med" len="med"/>
                      <a:tailEnd type="none" w="med" len="med"/>
                    </a:lnR>
                    <a:lnT w="12700" cap="flat" cmpd="sng" algn="ctr">
                      <a:solidFill>
                        <a:srgbClr val="6600CC"/>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ja-JP" altLang="en-US" dirty="0" smtClean="0">
                          <a:solidFill>
                            <a:srgbClr val="FF0066"/>
                          </a:solidFill>
                          <a:effectLst/>
                          <a:ea typeface="ＭＳ ゴシック" pitchFamily="49" charset="-128"/>
                        </a:rPr>
                        <a:t>  ウ  トラウマ（恐怖体験）</a:t>
                      </a:r>
                    </a:p>
                  </a:txBody>
                  <a:tcPr marL="36000" marR="36000" marT="36000" marB="36000" horzOverflow="overflow">
                    <a:lnL w="12700" cap="flat" cmpd="sng" algn="ctr">
                      <a:solidFill>
                        <a:srgbClr val="6600CC"/>
                      </a:solidFill>
                      <a:prstDash val="solid"/>
                      <a:round/>
                      <a:headEnd type="none" w="med" len="med"/>
                      <a:tailEnd type="none" w="med" len="med"/>
                    </a:lnL>
                    <a:lnR w="12700" cap="flat" cmpd="sng" algn="ctr">
                      <a:solidFill>
                        <a:srgbClr val="6600CC"/>
                      </a:solidFill>
                      <a:prstDash val="solid"/>
                      <a:round/>
                      <a:headEnd type="none" w="med" len="med"/>
                      <a:tailEnd type="none" w="med" len="med"/>
                    </a:lnR>
                    <a:lnT w="12700" cap="flat" cmpd="sng" algn="ctr">
                      <a:solidFill>
                        <a:srgbClr val="6600CC"/>
                      </a:solidFill>
                      <a:prstDash val="solid"/>
                      <a:round/>
                      <a:headEnd type="none" w="med" len="med"/>
                      <a:tailEnd type="none" w="med" len="med"/>
                    </a:lnT>
                    <a:lnB w="12700" cap="flat" cmpd="sng" algn="ctr">
                      <a:solidFill>
                        <a:srgbClr val="6600CC"/>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1267"/>
                                        </p:tgtEl>
                                        <p:attrNameLst>
                                          <p:attrName>style.visibility</p:attrName>
                                        </p:attrNameLst>
                                      </p:cBhvr>
                                      <p:to>
                                        <p:strVal val="visible"/>
                                      </p:to>
                                    </p:set>
                                    <p:animEffect transition="in" filter="fade">
                                      <p:cBhvr>
                                        <p:cTn id="11" dur="500"/>
                                        <p:tgtEl>
                                          <p:spTgt spid="11267"/>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9218"/>
                                        </p:tgtEl>
                                        <p:attrNameLst>
                                          <p:attrName>style.visibility</p:attrName>
                                        </p:attrNameLst>
                                      </p:cBhvr>
                                      <p:to>
                                        <p:strVal val="visible"/>
                                      </p:to>
                                    </p:set>
                                    <p:animEffect transition="in" filter="wipe(up)">
                                      <p:cBhvr>
                                        <p:cTn id="15" dur="10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animBg="1"/>
      <p:bldP spid="1126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2987675" y="476250"/>
            <a:ext cx="3527425" cy="50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effectLst/>
              </a:rPr>
              <a:t>二次被害</a:t>
            </a:r>
          </a:p>
        </p:txBody>
      </p:sp>
      <p:sp>
        <p:nvSpPr>
          <p:cNvPr id="17411" name="Rectangle 3"/>
          <p:cNvSpPr>
            <a:spLocks noChangeArrowheads="1"/>
          </p:cNvSpPr>
          <p:nvPr/>
        </p:nvSpPr>
        <p:spPr bwMode="auto">
          <a:xfrm>
            <a:off x="611188" y="2781300"/>
            <a:ext cx="8137525" cy="2690813"/>
          </a:xfrm>
          <a:prstGeom prst="rect">
            <a:avLst/>
          </a:prstGeom>
          <a:solidFill>
            <a:srgbClr val="FFCC00"/>
          </a:solidFill>
          <a:ln>
            <a:noFill/>
          </a:ln>
          <a:effectLst/>
          <a:extLst>
            <a:ext uri="{91240B29-F687-4F45-9708-019B960494DF}">
              <a14:hiddenLine xmlns:a14="http://schemas.microsoft.com/office/drawing/2010/main" w="317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nchorCtr="1">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800" dirty="0">
                <a:effectLst/>
                <a:latin typeface="Times New Roman" pitchFamily="18" charset="0"/>
                <a:ea typeface="ＭＳ ゴシック" pitchFamily="49" charset="-128"/>
              </a:rPr>
              <a:t>二次被害の例</a:t>
            </a:r>
          </a:p>
          <a:p>
            <a:pPr eaLnBrk="1" hangingPunct="1">
              <a:spcBef>
                <a:spcPct val="0"/>
              </a:spcBef>
              <a:buFontTx/>
              <a:buNone/>
            </a:pPr>
            <a:endParaRPr lang="ja-JP" altLang="en-US" sz="2400" dirty="0">
              <a:effectLst/>
              <a:latin typeface="Times New Roman" pitchFamily="18" charset="0"/>
              <a:ea typeface="ＭＳ ゴシック" pitchFamily="49" charset="-128"/>
            </a:endParaRPr>
          </a:p>
          <a:p>
            <a:pPr eaLnBrk="1" hangingPunct="1">
              <a:spcBef>
                <a:spcPct val="0"/>
              </a:spcBef>
              <a:buFontTx/>
              <a:buNone/>
            </a:pPr>
            <a:r>
              <a:rPr lang="ja-JP" altLang="en-US" sz="2400" dirty="0">
                <a:effectLst/>
                <a:latin typeface="Times New Roman" pitchFamily="18" charset="0"/>
                <a:ea typeface="ＭＳ ゴシック" pitchFamily="49" charset="-128"/>
              </a:rPr>
              <a:t>・無理に恐怖体験を聞き出される、現地に連れて行かれる。</a:t>
            </a:r>
          </a:p>
          <a:p>
            <a:pPr eaLnBrk="1" hangingPunct="1">
              <a:spcBef>
                <a:spcPct val="0"/>
              </a:spcBef>
              <a:buFontTx/>
              <a:buNone/>
            </a:pPr>
            <a:r>
              <a:rPr lang="ja-JP" altLang="en-US" sz="2400" dirty="0">
                <a:effectLst/>
                <a:latin typeface="Times New Roman" pitchFamily="18" charset="0"/>
                <a:ea typeface="ＭＳ ゴシック" pitchFamily="49" charset="-128"/>
              </a:rPr>
              <a:t>・被害者の落ち度があるかのように指摘される。</a:t>
            </a:r>
          </a:p>
          <a:p>
            <a:pPr eaLnBrk="1" hangingPunct="1">
              <a:spcBef>
                <a:spcPct val="0"/>
              </a:spcBef>
              <a:buFontTx/>
              <a:buNone/>
            </a:pPr>
            <a:r>
              <a:rPr lang="ja-JP" altLang="en-US" sz="2400" dirty="0">
                <a:effectLst/>
                <a:latin typeface="Times New Roman" pitchFamily="18" charset="0"/>
                <a:ea typeface="ＭＳ ゴシック" pitchFamily="49" charset="-128"/>
              </a:rPr>
              <a:t>・被害者が話したいのに、話題をそらされる。</a:t>
            </a:r>
          </a:p>
          <a:p>
            <a:pPr eaLnBrk="1" hangingPunct="1">
              <a:spcBef>
                <a:spcPct val="0"/>
              </a:spcBef>
              <a:buFontTx/>
              <a:buNone/>
            </a:pPr>
            <a:r>
              <a:rPr lang="ja-JP" altLang="en-US" sz="2400" dirty="0">
                <a:effectLst/>
                <a:latin typeface="Times New Roman" pitchFamily="18" charset="0"/>
                <a:ea typeface="ＭＳ ゴシック" pitchFamily="49" charset="-128"/>
              </a:rPr>
              <a:t>・取材や報道による再被害</a:t>
            </a:r>
          </a:p>
          <a:p>
            <a:pPr eaLnBrk="1" hangingPunct="1">
              <a:spcBef>
                <a:spcPct val="0"/>
              </a:spcBef>
              <a:buFontTx/>
              <a:buNone/>
            </a:pPr>
            <a:r>
              <a:rPr lang="ja-JP" altLang="en-US" sz="2400" dirty="0">
                <a:effectLst/>
                <a:latin typeface="Times New Roman" pitchFamily="18" charset="0"/>
                <a:ea typeface="ＭＳ ゴシック" pitchFamily="49" charset="-128"/>
              </a:rPr>
              <a:t>・カウンセリングでの再被害</a:t>
            </a:r>
          </a:p>
        </p:txBody>
      </p:sp>
      <p:sp>
        <p:nvSpPr>
          <p:cNvPr id="12292" name="Rectangle 5"/>
          <p:cNvSpPr>
            <a:spLocks noChangeArrowheads="1"/>
          </p:cNvSpPr>
          <p:nvPr/>
        </p:nvSpPr>
        <p:spPr bwMode="auto">
          <a:xfrm>
            <a:off x="900113" y="1196975"/>
            <a:ext cx="7416800" cy="1212850"/>
          </a:xfrm>
          <a:prstGeom prst="rect">
            <a:avLst/>
          </a:prstGeom>
          <a:solidFill>
            <a:srgbClr val="FFCC00"/>
          </a:solidFill>
          <a:ln>
            <a:noFill/>
          </a:ln>
          <a:effectLst/>
          <a:extLst>
            <a:ext uri="{91240B29-F687-4F45-9708-019B960494DF}">
              <a14:hiddenLine xmlns:a14="http://schemas.microsoft.com/office/drawing/2010/main" w="254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2800">
                <a:effectLst/>
                <a:latin typeface="ＭＳ ゴシック" pitchFamily="49" charset="-128"/>
                <a:ea typeface="ＭＳ ゴシック" pitchFamily="49" charset="-128"/>
              </a:rPr>
              <a:t>　被害者が、その後の周囲の対応により、さらに心の傷を深めてしまうこと</a:t>
            </a:r>
          </a:p>
        </p:txBody>
      </p:sp>
      <p:sp>
        <p:nvSpPr>
          <p:cNvPr id="17414" name="Text Box 6"/>
          <p:cNvSpPr txBox="1">
            <a:spLocks noChangeArrowheads="1"/>
          </p:cNvSpPr>
          <p:nvPr/>
        </p:nvSpPr>
        <p:spPr bwMode="auto">
          <a:xfrm>
            <a:off x="1116013" y="6021388"/>
            <a:ext cx="6911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dirty="0">
                <a:effectLst/>
                <a:ea typeface="ＭＳ ゴシック" pitchFamily="49" charset="-128"/>
              </a:rPr>
              <a:t>※</a:t>
            </a:r>
            <a:r>
              <a:rPr lang="ja-JP" altLang="en-US" sz="2400" dirty="0">
                <a:solidFill>
                  <a:srgbClr val="FF0066"/>
                </a:solidFill>
                <a:effectLst/>
                <a:ea typeface="ＭＳ ゴシック" pitchFamily="49" charset="-128"/>
              </a:rPr>
              <a:t>トラウマ</a:t>
            </a:r>
            <a:r>
              <a:rPr lang="ja-JP" altLang="en-US" sz="2400" dirty="0">
                <a:effectLst/>
                <a:ea typeface="ＭＳ ゴシック" pitchFamily="49" charset="-128"/>
              </a:rPr>
              <a:t>だけではなく、</a:t>
            </a:r>
            <a:r>
              <a:rPr lang="ja-JP" altLang="en-US" sz="2400" dirty="0">
                <a:solidFill>
                  <a:srgbClr val="CCCC00"/>
                </a:solidFill>
                <a:effectLst/>
                <a:ea typeface="ＭＳ ゴシック" pitchFamily="49" charset="-128"/>
              </a:rPr>
              <a:t>現実のストレス</a:t>
            </a:r>
            <a:r>
              <a:rPr lang="ja-JP" altLang="en-US" sz="2400" dirty="0">
                <a:effectLst/>
                <a:ea typeface="ＭＳ ゴシック" pitchFamily="49" charset="-128"/>
              </a:rPr>
              <a:t>を含む。</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2290"/>
                                        </p:tgtEl>
                                        <p:attrNameLst>
                                          <p:attrName>style.visibility</p:attrName>
                                        </p:attrNameLst>
                                      </p:cBhvr>
                                      <p:to>
                                        <p:strVal val="visible"/>
                                      </p:to>
                                    </p:set>
                                    <p:animEffect transition="in" filter="fade">
                                      <p:cBhvr>
                                        <p:cTn id="7" dur="500"/>
                                        <p:tgtEl>
                                          <p:spTgt spid="12290"/>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2292"/>
                                        </p:tgtEl>
                                        <p:attrNameLst>
                                          <p:attrName>style.visibility</p:attrName>
                                        </p:attrNameLst>
                                      </p:cBhvr>
                                      <p:to>
                                        <p:strVal val="visible"/>
                                      </p:to>
                                    </p:set>
                                    <p:animEffect transition="in" filter="wipe(up)">
                                      <p:cBhvr>
                                        <p:cTn id="11" dur="500"/>
                                        <p:tgtEl>
                                          <p:spTgt spid="12292"/>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1" nodeType="clickEffect">
                                  <p:stCondLst>
                                    <p:cond delay="0"/>
                                  </p:stCondLst>
                                  <p:childTnLst>
                                    <p:set>
                                      <p:cBhvr>
                                        <p:cTn id="15" dur="1" fill="hold">
                                          <p:stCondLst>
                                            <p:cond delay="0"/>
                                          </p:stCondLst>
                                        </p:cTn>
                                        <p:tgtEl>
                                          <p:spTgt spid="17411"/>
                                        </p:tgtEl>
                                        <p:attrNameLst>
                                          <p:attrName>style.visibility</p:attrName>
                                        </p:attrNameLst>
                                      </p:cBhvr>
                                      <p:to>
                                        <p:strVal val="visible"/>
                                      </p:to>
                                    </p:set>
                                    <p:animEffect transition="in" filter="wipe(up)">
                                      <p:cBhvr>
                                        <p:cTn id="16" dur="2000"/>
                                        <p:tgtEl>
                                          <p:spTgt spid="17411"/>
                                        </p:tgtEl>
                                      </p:cBhvr>
                                    </p:animEffect>
                                  </p:childTnLst>
                                </p:cTn>
                              </p:par>
                            </p:childTnLst>
                          </p:cTn>
                        </p:par>
                        <p:par>
                          <p:cTn id="17" fill="hold" nodeType="afterGroup">
                            <p:stCondLst>
                              <p:cond delay="2000"/>
                            </p:stCondLst>
                            <p:childTnLst>
                              <p:par>
                                <p:cTn id="18" presetID="2" presetClass="entr" presetSubtype="4" fill="hold" grpId="0" nodeType="afterEffect">
                                  <p:stCondLst>
                                    <p:cond delay="0"/>
                                  </p:stCondLst>
                                  <p:childTnLst>
                                    <p:set>
                                      <p:cBhvr>
                                        <p:cTn id="19" dur="1" fill="hold">
                                          <p:stCondLst>
                                            <p:cond delay="0"/>
                                          </p:stCondLst>
                                        </p:cTn>
                                        <p:tgtEl>
                                          <p:spTgt spid="17414"/>
                                        </p:tgtEl>
                                        <p:attrNameLst>
                                          <p:attrName>style.visibility</p:attrName>
                                        </p:attrNameLst>
                                      </p:cBhvr>
                                      <p:to>
                                        <p:strVal val="visible"/>
                                      </p:to>
                                    </p:set>
                                    <p:anim calcmode="lin" valueType="num">
                                      <p:cBhvr additive="base">
                                        <p:cTn id="20" dur="1000" fill="hold"/>
                                        <p:tgtEl>
                                          <p:spTgt spid="17414"/>
                                        </p:tgtEl>
                                        <p:attrNameLst>
                                          <p:attrName>ppt_x</p:attrName>
                                        </p:attrNameLst>
                                      </p:cBhvr>
                                      <p:tavLst>
                                        <p:tav tm="0">
                                          <p:val>
                                            <p:strVal val="#ppt_x"/>
                                          </p:val>
                                        </p:tav>
                                        <p:tav tm="100000">
                                          <p:val>
                                            <p:strVal val="#ppt_x"/>
                                          </p:val>
                                        </p:tav>
                                      </p:tavLst>
                                    </p:anim>
                                    <p:anim calcmode="lin" valueType="num">
                                      <p:cBhvr additive="base">
                                        <p:cTn id="21" dur="1000" fill="hold"/>
                                        <p:tgtEl>
                                          <p:spTgt spid="174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7411" grpId="1" animBg="1"/>
      <p:bldP spid="12292" grpId="0" animBg="1"/>
      <p:bldP spid="1741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1042988" y="404813"/>
            <a:ext cx="6985000" cy="560387"/>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dirty="0">
                <a:effectLst/>
                <a:latin typeface="ＭＳ ゴシック" pitchFamily="49" charset="-128"/>
                <a:ea typeface="ＭＳ ゴシック" pitchFamily="49" charset="-128"/>
              </a:rPr>
              <a:t>2)</a:t>
            </a:r>
            <a:r>
              <a:rPr lang="ja-JP" altLang="en-US" dirty="0">
                <a:effectLst/>
                <a:latin typeface="ＭＳ ゴシック" pitchFamily="49" charset="-128"/>
                <a:ea typeface="ＭＳ ゴシック" pitchFamily="49" charset="-128"/>
              </a:rPr>
              <a:t>トラウマによる症状</a:t>
            </a:r>
          </a:p>
        </p:txBody>
      </p:sp>
      <p:sp>
        <p:nvSpPr>
          <p:cNvPr id="11267" name="Rectangle 3"/>
          <p:cNvSpPr>
            <a:spLocks noChangeArrowheads="1"/>
          </p:cNvSpPr>
          <p:nvPr/>
        </p:nvSpPr>
        <p:spPr bwMode="auto">
          <a:xfrm>
            <a:off x="323850" y="3860800"/>
            <a:ext cx="8353425" cy="2263775"/>
          </a:xfrm>
          <a:prstGeom prst="rect">
            <a:avLst/>
          </a:prstGeom>
          <a:solidFill>
            <a:srgbClr val="DDDDDD"/>
          </a:solidFill>
          <a:ln>
            <a:noFill/>
          </a:ln>
          <a:effectLst/>
          <a:extLs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2400" b="1" dirty="0">
                <a:effectLst/>
                <a:latin typeface="ＭＳ ゴシック" pitchFamily="49" charset="-128"/>
                <a:ea typeface="ＭＳ ゴシック" pitchFamily="49" charset="-128"/>
              </a:rPr>
              <a:t>※</a:t>
            </a:r>
            <a:r>
              <a:rPr lang="ja-JP" altLang="en-US" sz="2400" b="1" dirty="0">
                <a:effectLst/>
                <a:latin typeface="ＭＳ ゴシック" pitchFamily="49" charset="-128"/>
                <a:ea typeface="ＭＳ ゴシック" pitchFamily="49" charset="-128"/>
              </a:rPr>
              <a:t>山中に潜む（回避）兵士。常に周囲を警戒（過覚醒）しているが、しばしば敵兵に発見されそうになり、恐怖を味わう（侵入）。</a:t>
            </a:r>
          </a:p>
          <a:p>
            <a:pPr eaLnBrk="1" hangingPunct="1">
              <a:spcBef>
                <a:spcPct val="0"/>
              </a:spcBef>
              <a:buFontTx/>
              <a:buNone/>
            </a:pPr>
            <a:r>
              <a:rPr lang="en-US" altLang="ja-JP" sz="2400" b="1" dirty="0">
                <a:effectLst/>
                <a:latin typeface="ＭＳ ゴシック" pitchFamily="49" charset="-128"/>
                <a:ea typeface="ＭＳ ゴシック" pitchFamily="49" charset="-128"/>
              </a:rPr>
              <a:t>※</a:t>
            </a:r>
            <a:r>
              <a:rPr lang="ja-JP" altLang="en-US" sz="2400" b="1" dirty="0">
                <a:effectLst/>
                <a:latin typeface="ＭＳ ゴシック" pitchFamily="49" charset="-128"/>
                <a:ea typeface="ＭＳ ゴシック" pitchFamily="49" charset="-128"/>
              </a:rPr>
              <a:t>あるいは、さそりの箱に閉じこめられた囚人。じっと動かないで（回避）、いつ刺されるかとびくびくしながら脂汗を流している（過覚醒）が、刺されて恐怖を味わう（侵入）。</a:t>
            </a:r>
          </a:p>
        </p:txBody>
      </p:sp>
      <p:sp>
        <p:nvSpPr>
          <p:cNvPr id="11268" name="Rectangle 4"/>
          <p:cNvSpPr>
            <a:spLocks noChangeArrowheads="1"/>
          </p:cNvSpPr>
          <p:nvPr/>
        </p:nvSpPr>
        <p:spPr bwMode="auto">
          <a:xfrm>
            <a:off x="2411413" y="2060575"/>
            <a:ext cx="4392612" cy="1354138"/>
          </a:xfrm>
          <a:prstGeom prst="rect">
            <a:avLst/>
          </a:prstGeom>
          <a:solidFill>
            <a:srgbClr val="CC0066"/>
          </a:solidFill>
          <a:ln>
            <a:noFill/>
          </a:ln>
          <a:effectLst/>
          <a:extLs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defRPr/>
            </a:pPr>
            <a:r>
              <a:rPr lang="ja-JP" altLang="en-US" dirty="0">
                <a:solidFill>
                  <a:schemeClr val="bg1"/>
                </a:solidFill>
                <a:effectLst>
                  <a:outerShdw blurRad="38100" dist="38100" dir="2700000" algn="tl">
                    <a:srgbClr val="000000"/>
                  </a:outerShdw>
                </a:effectLst>
                <a:latin typeface="ＭＳ ゴシック" pitchFamily="49" charset="-128"/>
              </a:rPr>
              <a:t>　ア 侵入と再体験</a:t>
            </a:r>
          </a:p>
          <a:p>
            <a:pPr>
              <a:defRPr/>
            </a:pPr>
            <a:r>
              <a:rPr lang="ja-JP" altLang="en-US" dirty="0">
                <a:solidFill>
                  <a:schemeClr val="bg1"/>
                </a:solidFill>
                <a:effectLst>
                  <a:outerShdw blurRad="38100" dist="38100" dir="2700000" algn="tl">
                    <a:srgbClr val="000000"/>
                  </a:outerShdw>
                </a:effectLst>
                <a:latin typeface="ＭＳ ゴシック" pitchFamily="49" charset="-128"/>
              </a:rPr>
              <a:t>　イ 回避とひきこもり</a:t>
            </a:r>
          </a:p>
          <a:p>
            <a:pPr>
              <a:defRPr/>
            </a:pPr>
            <a:r>
              <a:rPr lang="ja-JP" altLang="en-US" dirty="0">
                <a:solidFill>
                  <a:schemeClr val="bg1"/>
                </a:solidFill>
                <a:effectLst>
                  <a:outerShdw blurRad="38100" dist="38100" dir="2700000" algn="tl">
                    <a:srgbClr val="000000"/>
                  </a:outerShdw>
                </a:effectLst>
                <a:latin typeface="ＭＳ ゴシック" pitchFamily="49" charset="-128"/>
              </a:rPr>
              <a:t>　ウ 過覚醒と強い不安</a:t>
            </a:r>
            <a:endParaRPr lang="ja-JP" altLang="en-US" sz="2400" dirty="0">
              <a:solidFill>
                <a:schemeClr val="bg1"/>
              </a:solidFill>
              <a:effectLst/>
              <a:latin typeface="ＭＳ ゴシック" pitchFamily="49" charset="-128"/>
            </a:endParaRPr>
          </a:p>
        </p:txBody>
      </p:sp>
      <p:sp>
        <p:nvSpPr>
          <p:cNvPr id="13317" name="Text Box 6"/>
          <p:cNvSpPr txBox="1">
            <a:spLocks noChangeArrowheads="1"/>
          </p:cNvSpPr>
          <p:nvPr/>
        </p:nvSpPr>
        <p:spPr bwMode="auto">
          <a:xfrm>
            <a:off x="971550" y="1196975"/>
            <a:ext cx="6985000" cy="56038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dirty="0">
                <a:effectLst/>
                <a:latin typeface="ＭＳ ゴシック" pitchFamily="49" charset="-128"/>
                <a:ea typeface="ＭＳ ゴシック" pitchFamily="49" charset="-128"/>
              </a:rPr>
              <a:t>トラウマによる症状（狭義）</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fade">
                                      <p:cBhvr>
                                        <p:cTn id="7" dur="500"/>
                                        <p:tgtEl>
                                          <p:spTgt spid="13314"/>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317"/>
                                        </p:tgtEl>
                                        <p:attrNameLst>
                                          <p:attrName>style.visibility</p:attrName>
                                        </p:attrNameLst>
                                      </p:cBhvr>
                                      <p:to>
                                        <p:strVal val="visible"/>
                                      </p:to>
                                    </p:set>
                                    <p:animEffect transition="in" filter="fade">
                                      <p:cBhvr>
                                        <p:cTn id="11" dur="500"/>
                                        <p:tgtEl>
                                          <p:spTgt spid="13317"/>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1268"/>
                                        </p:tgtEl>
                                        <p:attrNameLst>
                                          <p:attrName>style.visibility</p:attrName>
                                        </p:attrNameLst>
                                      </p:cBhvr>
                                      <p:to>
                                        <p:strVal val="visible"/>
                                      </p:to>
                                    </p:set>
                                    <p:animEffect transition="in" filter="wipe(up)">
                                      <p:cBhvr>
                                        <p:cTn id="15" dur="500"/>
                                        <p:tgtEl>
                                          <p:spTgt spid="11268"/>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1" fill="hold" grpId="0" nodeType="clickEffect">
                                  <p:stCondLst>
                                    <p:cond delay="0"/>
                                  </p:stCondLst>
                                  <p:childTnLst>
                                    <p:set>
                                      <p:cBhvr>
                                        <p:cTn id="19" dur="1" fill="hold">
                                          <p:stCondLst>
                                            <p:cond delay="0"/>
                                          </p:stCondLst>
                                        </p:cTn>
                                        <p:tgtEl>
                                          <p:spTgt spid="11267"/>
                                        </p:tgtEl>
                                        <p:attrNameLst>
                                          <p:attrName>style.visibility</p:attrName>
                                        </p:attrNameLst>
                                      </p:cBhvr>
                                      <p:to>
                                        <p:strVal val="visible"/>
                                      </p:to>
                                    </p:set>
                                    <p:animEffect transition="in" filter="wipe(up)">
                                      <p:cBhvr>
                                        <p:cTn id="20" dur="2000"/>
                                        <p:tgtEl>
                                          <p:spTgt spid="11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P spid="11267" grpId="0" animBg="1"/>
      <p:bldP spid="11268" grpId="0" animBg="1"/>
      <p:bldP spid="1331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1187450" y="995172"/>
            <a:ext cx="6985000" cy="56038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dirty="0">
                <a:effectLst/>
                <a:latin typeface="ＭＳ ゴシック" pitchFamily="49" charset="-128"/>
                <a:ea typeface="ＭＳ ゴシック" pitchFamily="49" charset="-128"/>
              </a:rPr>
              <a:t>ア 侵入と再体験</a:t>
            </a:r>
          </a:p>
        </p:txBody>
      </p:sp>
      <p:sp>
        <p:nvSpPr>
          <p:cNvPr id="13315" name="Rectangle 3"/>
          <p:cNvSpPr>
            <a:spLocks noChangeArrowheads="1"/>
          </p:cNvSpPr>
          <p:nvPr/>
        </p:nvSpPr>
        <p:spPr bwMode="auto">
          <a:xfrm>
            <a:off x="611187" y="2204864"/>
            <a:ext cx="8207375" cy="2208212"/>
          </a:xfrm>
          <a:prstGeom prst="rect">
            <a:avLst/>
          </a:prstGeom>
          <a:solidFill>
            <a:srgbClr val="CC0066"/>
          </a:solidFill>
          <a:ln>
            <a:noFill/>
          </a:ln>
          <a:effectLst/>
          <a:extLs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defRPr/>
            </a:pPr>
            <a:r>
              <a:rPr lang="ja-JP" altLang="en-US" dirty="0">
                <a:solidFill>
                  <a:schemeClr val="bg1"/>
                </a:solidFill>
                <a:effectLst>
                  <a:outerShdw blurRad="38100" dist="38100" dir="2700000" algn="tl">
                    <a:srgbClr val="000000"/>
                  </a:outerShdw>
                </a:effectLst>
                <a:latin typeface="ＭＳ ゴシック" pitchFamily="49" charset="-128"/>
              </a:rPr>
              <a:t>　今も被害を再体験し続けている状態。本人の意志に関係なく、記憶が侵入してきてパニックになったり（フラッシュバック）、こわい夢が続いたり、子どもでは事件に関連した遊び（ポスト・トラウマティック・プレイ）を繰り返すなど。</a:t>
            </a:r>
          </a:p>
        </p:txBody>
      </p:sp>
      <p:sp>
        <p:nvSpPr>
          <p:cNvPr id="13316" name="Text Box 4"/>
          <p:cNvSpPr txBox="1">
            <a:spLocks noChangeArrowheads="1"/>
          </p:cNvSpPr>
          <p:nvPr/>
        </p:nvSpPr>
        <p:spPr bwMode="auto">
          <a:xfrm>
            <a:off x="971550" y="5013325"/>
            <a:ext cx="7416800" cy="8032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254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b="1" dirty="0">
                <a:solidFill>
                  <a:srgbClr val="CCCC00"/>
                </a:solidFill>
                <a:effectLst/>
                <a:latin typeface="ＭＳ ゴシック" pitchFamily="49" charset="-128"/>
                <a:ea typeface="ＭＳ ゴシック" pitchFamily="49" charset="-128"/>
              </a:rPr>
              <a:t>※</a:t>
            </a:r>
            <a:r>
              <a:rPr lang="ja-JP" altLang="en-US" sz="2400" b="1" dirty="0">
                <a:solidFill>
                  <a:srgbClr val="CCCC00"/>
                </a:solidFill>
                <a:effectLst/>
                <a:latin typeface="ＭＳ ゴシック" pitchFamily="49" charset="-128"/>
                <a:ea typeface="ＭＳ ゴシック" pitchFamily="49" charset="-128"/>
              </a:rPr>
              <a:t>子どもが強迫的に遊んでいるのを見て、「元気そうにしている」と見間違えることがある。</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fade">
                                      <p:cBhvr>
                                        <p:cTn id="7" dur="500"/>
                                        <p:tgtEl>
                                          <p:spTgt spid="14338"/>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3315"/>
                                        </p:tgtEl>
                                        <p:attrNameLst>
                                          <p:attrName>style.visibility</p:attrName>
                                        </p:attrNameLst>
                                      </p:cBhvr>
                                      <p:to>
                                        <p:strVal val="visible"/>
                                      </p:to>
                                    </p:set>
                                    <p:animEffect transition="in" filter="wipe(up)">
                                      <p:cBhvr>
                                        <p:cTn id="11" dur="1000"/>
                                        <p:tgtEl>
                                          <p:spTgt spid="13315"/>
                                        </p:tgtEl>
                                      </p:cBhvr>
                                    </p:animEffect>
                                  </p:childTnLst>
                                </p:cTn>
                              </p:par>
                            </p:childTnLst>
                          </p:cTn>
                        </p:par>
                        <p:par>
                          <p:cTn id="12" fill="hold">
                            <p:stCondLst>
                              <p:cond delay="1500"/>
                            </p:stCondLst>
                            <p:childTnLst>
                              <p:par>
                                <p:cTn id="13" presetID="2" presetClass="entr" presetSubtype="4" fill="hold" grpId="0" nodeType="afterEffect">
                                  <p:stCondLst>
                                    <p:cond delay="0"/>
                                  </p:stCondLst>
                                  <p:childTnLst>
                                    <p:set>
                                      <p:cBhvr>
                                        <p:cTn id="14" dur="1" fill="hold">
                                          <p:stCondLst>
                                            <p:cond delay="0"/>
                                          </p:stCondLst>
                                        </p:cTn>
                                        <p:tgtEl>
                                          <p:spTgt spid="13316"/>
                                        </p:tgtEl>
                                        <p:attrNameLst>
                                          <p:attrName>style.visibility</p:attrName>
                                        </p:attrNameLst>
                                      </p:cBhvr>
                                      <p:to>
                                        <p:strVal val="visible"/>
                                      </p:to>
                                    </p:set>
                                    <p:anim calcmode="lin" valueType="num">
                                      <p:cBhvr additive="base">
                                        <p:cTn id="15" dur="1000" fill="hold"/>
                                        <p:tgtEl>
                                          <p:spTgt spid="13316"/>
                                        </p:tgtEl>
                                        <p:attrNameLst>
                                          <p:attrName>ppt_x</p:attrName>
                                        </p:attrNameLst>
                                      </p:cBhvr>
                                      <p:tavLst>
                                        <p:tav tm="0">
                                          <p:val>
                                            <p:strVal val="#ppt_x"/>
                                          </p:val>
                                        </p:tav>
                                        <p:tav tm="100000">
                                          <p:val>
                                            <p:strVal val="#ppt_x"/>
                                          </p:val>
                                        </p:tav>
                                      </p:tavLst>
                                    </p:anim>
                                    <p:anim calcmode="lin" valueType="num">
                                      <p:cBhvr additive="base">
                                        <p:cTn id="16" dur="1000" fill="hold"/>
                                        <p:tgtEl>
                                          <p:spTgt spid="1331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P spid="13315" grpId="0" animBg="1"/>
      <p:bldP spid="133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971550" y="1011731"/>
            <a:ext cx="6985000" cy="56038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dirty="0">
                <a:effectLst/>
                <a:latin typeface="ＭＳ ゴシック" pitchFamily="49" charset="-128"/>
                <a:ea typeface="ＭＳ ゴシック" pitchFamily="49" charset="-128"/>
              </a:rPr>
              <a:t>イ 回避とひきこもり</a:t>
            </a:r>
          </a:p>
        </p:txBody>
      </p:sp>
      <p:sp>
        <p:nvSpPr>
          <p:cNvPr id="14339" name="Rectangle 3"/>
          <p:cNvSpPr>
            <a:spLocks noChangeArrowheads="1"/>
          </p:cNvSpPr>
          <p:nvPr/>
        </p:nvSpPr>
        <p:spPr bwMode="auto">
          <a:xfrm>
            <a:off x="638907" y="2348880"/>
            <a:ext cx="8207375" cy="2208212"/>
          </a:xfrm>
          <a:prstGeom prst="rect">
            <a:avLst/>
          </a:prstGeom>
          <a:solidFill>
            <a:srgbClr val="CC0066"/>
          </a:solidFill>
          <a:ln>
            <a:noFill/>
          </a:ln>
          <a:effectLst/>
          <a:extLs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defRPr/>
            </a:pPr>
            <a:r>
              <a:rPr lang="ja-JP" altLang="en-US" dirty="0">
                <a:solidFill>
                  <a:schemeClr val="bg1"/>
                </a:solidFill>
                <a:effectLst>
                  <a:outerShdw blurRad="38100" dist="38100" dir="2700000" algn="tl">
                    <a:srgbClr val="000000"/>
                  </a:outerShdw>
                </a:effectLst>
                <a:latin typeface="ＭＳ ゴシック" pitchFamily="49" charset="-128"/>
              </a:rPr>
              <a:t>　再体験を避けるためにひきこもった状態。事件の話題を避け、事件を思い出させるような場所や人を避けようとする。記憶が曖昧になったり、元気がなくなったり、</a:t>
            </a:r>
            <a:r>
              <a:rPr lang="ja-JP" altLang="en-US" dirty="0" err="1">
                <a:solidFill>
                  <a:schemeClr val="bg1"/>
                </a:solidFill>
                <a:effectLst>
                  <a:outerShdw blurRad="38100" dist="38100" dir="2700000" algn="tl">
                    <a:srgbClr val="000000"/>
                  </a:outerShdw>
                </a:effectLst>
                <a:latin typeface="ＭＳ ゴシック" pitchFamily="49" charset="-128"/>
              </a:rPr>
              <a:t>ぼ</a:t>
            </a:r>
            <a:r>
              <a:rPr lang="ja-JP" altLang="en-US" dirty="0">
                <a:solidFill>
                  <a:schemeClr val="bg1"/>
                </a:solidFill>
                <a:effectLst>
                  <a:outerShdw blurRad="38100" dist="38100" dir="2700000" algn="tl">
                    <a:srgbClr val="000000"/>
                  </a:outerShdw>
                </a:effectLst>
                <a:latin typeface="ＭＳ ゴシック" pitchFamily="49" charset="-128"/>
              </a:rPr>
              <a:t>ーっとしていたりする。生き生きとした感情が無くなった状態。</a:t>
            </a:r>
          </a:p>
        </p:txBody>
      </p:sp>
      <p:sp>
        <p:nvSpPr>
          <p:cNvPr id="14340" name="Text Box 4"/>
          <p:cNvSpPr txBox="1">
            <a:spLocks noChangeArrowheads="1"/>
          </p:cNvSpPr>
          <p:nvPr/>
        </p:nvSpPr>
        <p:spPr bwMode="auto">
          <a:xfrm>
            <a:off x="971550" y="5126037"/>
            <a:ext cx="7416800" cy="8032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254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b="1" dirty="0">
                <a:solidFill>
                  <a:srgbClr val="CCCC00"/>
                </a:solidFill>
                <a:effectLst/>
                <a:latin typeface="ＭＳ ゴシック" pitchFamily="49" charset="-128"/>
                <a:ea typeface="ＭＳ ゴシック" pitchFamily="49" charset="-128"/>
              </a:rPr>
              <a:t>※</a:t>
            </a:r>
            <a:r>
              <a:rPr lang="ja-JP" altLang="en-US" sz="2400" b="1" dirty="0">
                <a:solidFill>
                  <a:srgbClr val="CCCC00"/>
                </a:solidFill>
                <a:effectLst/>
                <a:latin typeface="ＭＳ ゴシック" pitchFamily="49" charset="-128"/>
                <a:ea typeface="ＭＳ ゴシック" pitchFamily="49" charset="-128"/>
              </a:rPr>
              <a:t>「落ち着いている」と見間違えることがある。子どもの場合は退行（赤ちゃん返り）がよく見られる。</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5362"/>
                                        </p:tgtEl>
                                        <p:attrNameLst>
                                          <p:attrName>style.visibility</p:attrName>
                                        </p:attrNameLst>
                                      </p:cBhvr>
                                      <p:to>
                                        <p:strVal val="visible"/>
                                      </p:to>
                                    </p:set>
                                    <p:animEffect transition="in" filter="fade">
                                      <p:cBhvr>
                                        <p:cTn id="7" dur="500"/>
                                        <p:tgtEl>
                                          <p:spTgt spid="1536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4339"/>
                                        </p:tgtEl>
                                        <p:attrNameLst>
                                          <p:attrName>style.visibility</p:attrName>
                                        </p:attrNameLst>
                                      </p:cBhvr>
                                      <p:to>
                                        <p:strVal val="visible"/>
                                      </p:to>
                                    </p:set>
                                    <p:animEffect transition="in" filter="wipe(up)">
                                      <p:cBhvr>
                                        <p:cTn id="11" dur="1000"/>
                                        <p:tgtEl>
                                          <p:spTgt spid="14339"/>
                                        </p:tgtEl>
                                      </p:cBhvr>
                                    </p:animEffect>
                                  </p:childTnLst>
                                </p:cTn>
                              </p:par>
                            </p:childTnLst>
                          </p:cTn>
                        </p:par>
                        <p:par>
                          <p:cTn id="12" fill="hold">
                            <p:stCondLst>
                              <p:cond delay="1500"/>
                            </p:stCondLst>
                            <p:childTnLst>
                              <p:par>
                                <p:cTn id="13" presetID="2" presetClass="entr" presetSubtype="4" fill="hold" grpId="0" nodeType="afterEffect">
                                  <p:stCondLst>
                                    <p:cond delay="0"/>
                                  </p:stCondLst>
                                  <p:childTnLst>
                                    <p:set>
                                      <p:cBhvr>
                                        <p:cTn id="14" dur="1" fill="hold">
                                          <p:stCondLst>
                                            <p:cond delay="0"/>
                                          </p:stCondLst>
                                        </p:cTn>
                                        <p:tgtEl>
                                          <p:spTgt spid="14340"/>
                                        </p:tgtEl>
                                        <p:attrNameLst>
                                          <p:attrName>style.visibility</p:attrName>
                                        </p:attrNameLst>
                                      </p:cBhvr>
                                      <p:to>
                                        <p:strVal val="visible"/>
                                      </p:to>
                                    </p:set>
                                    <p:anim calcmode="lin" valueType="num">
                                      <p:cBhvr additive="base">
                                        <p:cTn id="15" dur="1000" fill="hold"/>
                                        <p:tgtEl>
                                          <p:spTgt spid="14340"/>
                                        </p:tgtEl>
                                        <p:attrNameLst>
                                          <p:attrName>ppt_x</p:attrName>
                                        </p:attrNameLst>
                                      </p:cBhvr>
                                      <p:tavLst>
                                        <p:tav tm="0">
                                          <p:val>
                                            <p:strVal val="#ppt_x"/>
                                          </p:val>
                                        </p:tav>
                                        <p:tav tm="100000">
                                          <p:val>
                                            <p:strVal val="#ppt_x"/>
                                          </p:val>
                                        </p:tav>
                                      </p:tavLst>
                                    </p:anim>
                                    <p:anim calcmode="lin" valueType="num">
                                      <p:cBhvr additive="base">
                                        <p:cTn id="16" dur="1000" fill="hold"/>
                                        <p:tgtEl>
                                          <p:spTgt spid="143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P spid="14339" grpId="0" animBg="1"/>
      <p:bldP spid="14340"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p:cNvSpPr txBox="1">
            <a:spLocks noChangeArrowheads="1"/>
          </p:cNvSpPr>
          <p:nvPr/>
        </p:nvSpPr>
        <p:spPr bwMode="auto">
          <a:xfrm>
            <a:off x="1115616" y="1045369"/>
            <a:ext cx="6985000" cy="56038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dirty="0">
                <a:effectLst/>
                <a:latin typeface="ＭＳ ゴシック" pitchFamily="49" charset="-128"/>
                <a:ea typeface="ＭＳ ゴシック" pitchFamily="49" charset="-128"/>
              </a:rPr>
              <a:t>ウ 過覚醒と強い不安</a:t>
            </a:r>
          </a:p>
        </p:txBody>
      </p:sp>
      <p:sp>
        <p:nvSpPr>
          <p:cNvPr id="15363" name="Rectangle 3"/>
          <p:cNvSpPr>
            <a:spLocks noChangeArrowheads="1"/>
          </p:cNvSpPr>
          <p:nvPr/>
        </p:nvSpPr>
        <p:spPr bwMode="auto">
          <a:xfrm>
            <a:off x="684212" y="2564904"/>
            <a:ext cx="8207375" cy="1781175"/>
          </a:xfrm>
          <a:prstGeom prst="rect">
            <a:avLst/>
          </a:prstGeom>
          <a:solidFill>
            <a:srgbClr val="CC0066"/>
          </a:solidFill>
          <a:ln>
            <a:noFill/>
          </a:ln>
          <a:effectLst/>
          <a:extLs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defRPr/>
            </a:pPr>
            <a:r>
              <a:rPr lang="en-US" altLang="ja-JP" dirty="0">
                <a:solidFill>
                  <a:schemeClr val="bg1"/>
                </a:solidFill>
                <a:effectLst>
                  <a:outerShdw blurRad="38100" dist="38100" dir="2700000" algn="tl">
                    <a:srgbClr val="000000"/>
                  </a:outerShdw>
                </a:effectLst>
                <a:latin typeface="ＭＳ ゴシック" pitchFamily="49" charset="-128"/>
              </a:rPr>
              <a:t>  </a:t>
            </a:r>
            <a:r>
              <a:rPr lang="ja-JP" altLang="en-US" dirty="0">
                <a:solidFill>
                  <a:schemeClr val="bg1"/>
                </a:solidFill>
                <a:effectLst>
                  <a:outerShdw blurRad="38100" dist="38100" dir="2700000" algn="tl">
                    <a:srgbClr val="000000"/>
                  </a:outerShdw>
                </a:effectLst>
                <a:latin typeface="ＭＳ ゴシック" pitchFamily="49" charset="-128"/>
              </a:rPr>
              <a:t>危険が去ったにもかかわらず、全周囲警戒態勢が続いている状態。何かに怯え、物音などにびくついたり、ちょっとしたことで急に怒ったりする。眠れない。</a:t>
            </a:r>
          </a:p>
        </p:txBody>
      </p:sp>
      <p:sp>
        <p:nvSpPr>
          <p:cNvPr id="15364" name="Text Box 4"/>
          <p:cNvSpPr txBox="1">
            <a:spLocks noChangeArrowheads="1"/>
          </p:cNvSpPr>
          <p:nvPr/>
        </p:nvSpPr>
        <p:spPr bwMode="auto">
          <a:xfrm>
            <a:off x="971550" y="5013176"/>
            <a:ext cx="7632700" cy="8032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254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b="1">
                <a:solidFill>
                  <a:srgbClr val="CCCC00"/>
                </a:solidFill>
                <a:effectLst/>
                <a:latin typeface="ＭＳ ゴシック" pitchFamily="49" charset="-128"/>
                <a:ea typeface="ＭＳ ゴシック" pitchFamily="49" charset="-128"/>
              </a:rPr>
              <a:t>※</a:t>
            </a:r>
            <a:r>
              <a:rPr lang="ja-JP" altLang="en-US" sz="2400" b="1">
                <a:solidFill>
                  <a:srgbClr val="CCCC00"/>
                </a:solidFill>
                <a:effectLst/>
                <a:latin typeface="ＭＳ ゴシック" pitchFamily="49" charset="-128"/>
                <a:ea typeface="ＭＳ ゴシック" pitchFamily="49" charset="-128"/>
              </a:rPr>
              <a:t>子どもがじっとせずに動き回っているのを見て、「元気そうにしている」と見間違えることがある。</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6386"/>
                                        </p:tgtEl>
                                        <p:attrNameLst>
                                          <p:attrName>style.visibility</p:attrName>
                                        </p:attrNameLst>
                                      </p:cBhvr>
                                      <p:to>
                                        <p:strVal val="visible"/>
                                      </p:to>
                                    </p:set>
                                    <p:animEffect transition="in" filter="fade">
                                      <p:cBhvr>
                                        <p:cTn id="7" dur="500"/>
                                        <p:tgtEl>
                                          <p:spTgt spid="16386"/>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5363"/>
                                        </p:tgtEl>
                                        <p:attrNameLst>
                                          <p:attrName>style.visibility</p:attrName>
                                        </p:attrNameLst>
                                      </p:cBhvr>
                                      <p:to>
                                        <p:strVal val="visible"/>
                                      </p:to>
                                    </p:set>
                                    <p:animEffect transition="in" filter="wipe(up)">
                                      <p:cBhvr>
                                        <p:cTn id="11" dur="1000"/>
                                        <p:tgtEl>
                                          <p:spTgt spid="15363"/>
                                        </p:tgtEl>
                                      </p:cBhvr>
                                    </p:animEffect>
                                  </p:childTnLst>
                                </p:cTn>
                              </p:par>
                            </p:childTnLst>
                          </p:cTn>
                        </p:par>
                        <p:par>
                          <p:cTn id="12" fill="hold">
                            <p:stCondLst>
                              <p:cond delay="1500"/>
                            </p:stCondLst>
                            <p:childTnLst>
                              <p:par>
                                <p:cTn id="13" presetID="2" presetClass="entr" presetSubtype="4" fill="hold" grpId="0" nodeType="afterEffect">
                                  <p:stCondLst>
                                    <p:cond delay="0"/>
                                  </p:stCondLst>
                                  <p:childTnLst>
                                    <p:set>
                                      <p:cBhvr>
                                        <p:cTn id="14" dur="1" fill="hold">
                                          <p:stCondLst>
                                            <p:cond delay="0"/>
                                          </p:stCondLst>
                                        </p:cTn>
                                        <p:tgtEl>
                                          <p:spTgt spid="15364"/>
                                        </p:tgtEl>
                                        <p:attrNameLst>
                                          <p:attrName>style.visibility</p:attrName>
                                        </p:attrNameLst>
                                      </p:cBhvr>
                                      <p:to>
                                        <p:strVal val="visible"/>
                                      </p:to>
                                    </p:set>
                                    <p:anim calcmode="lin" valueType="num">
                                      <p:cBhvr additive="base">
                                        <p:cTn id="15" dur="1000" fill="hold"/>
                                        <p:tgtEl>
                                          <p:spTgt spid="15364"/>
                                        </p:tgtEl>
                                        <p:attrNameLst>
                                          <p:attrName>ppt_x</p:attrName>
                                        </p:attrNameLst>
                                      </p:cBhvr>
                                      <p:tavLst>
                                        <p:tav tm="0">
                                          <p:val>
                                            <p:strVal val="#ppt_x"/>
                                          </p:val>
                                        </p:tav>
                                        <p:tav tm="100000">
                                          <p:val>
                                            <p:strVal val="#ppt_x"/>
                                          </p:val>
                                        </p:tav>
                                      </p:tavLst>
                                    </p:anim>
                                    <p:anim calcmode="lin" valueType="num">
                                      <p:cBhvr additive="base">
                                        <p:cTn id="16" dur="1000" fill="hold"/>
                                        <p:tgtEl>
                                          <p:spTgt spid="153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P spid="15363" grpId="0" animBg="1"/>
      <p:bldP spid="1536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1187450" y="725488"/>
            <a:ext cx="6985000" cy="5619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dirty="0">
                <a:effectLst/>
                <a:latin typeface="ＭＳ ゴシック" pitchFamily="49" charset="-128"/>
                <a:ea typeface="ＭＳ ゴシック" pitchFamily="49" charset="-128"/>
              </a:rPr>
              <a:t>ＰＴＳＤ（外傷後ストレス障害）</a:t>
            </a:r>
          </a:p>
        </p:txBody>
      </p:sp>
      <p:sp>
        <p:nvSpPr>
          <p:cNvPr id="17411" name="Text Box 4"/>
          <p:cNvSpPr txBox="1">
            <a:spLocks noChangeArrowheads="1"/>
          </p:cNvSpPr>
          <p:nvPr/>
        </p:nvSpPr>
        <p:spPr bwMode="auto">
          <a:xfrm>
            <a:off x="971550" y="1230313"/>
            <a:ext cx="6985000" cy="5016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sz="2800" b="1" dirty="0">
                <a:effectLst/>
                <a:latin typeface="Times New Roman" pitchFamily="18" charset="0"/>
                <a:ea typeface="ＭＳ ゴシック" pitchFamily="49" charset="-128"/>
              </a:rPr>
              <a:t>Posttraumatic Stress Disorder</a:t>
            </a:r>
          </a:p>
        </p:txBody>
      </p:sp>
      <p:sp>
        <p:nvSpPr>
          <p:cNvPr id="16391" name="Rectangle 7"/>
          <p:cNvSpPr>
            <a:spLocks noChangeArrowheads="1"/>
          </p:cNvSpPr>
          <p:nvPr/>
        </p:nvSpPr>
        <p:spPr bwMode="auto">
          <a:xfrm>
            <a:off x="431800" y="2276475"/>
            <a:ext cx="8423275" cy="3089275"/>
          </a:xfrm>
          <a:prstGeom prst="rect">
            <a:avLst/>
          </a:prstGeom>
          <a:solidFill>
            <a:srgbClr val="CC0066"/>
          </a:solidFill>
          <a:ln>
            <a:noFill/>
          </a:ln>
          <a:effectLst/>
          <a:extLs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defRPr/>
            </a:pPr>
            <a:r>
              <a:rPr lang="ja-JP" altLang="en-US" dirty="0">
                <a:solidFill>
                  <a:schemeClr val="bg1"/>
                </a:solidFill>
                <a:latin typeface="ＭＳ ゴシック" panose="020B0609070205080204" pitchFamily="49" charset="-128"/>
              </a:rPr>
              <a:t>●</a:t>
            </a:r>
            <a:r>
              <a:rPr lang="ja-JP" altLang="ja-JP" dirty="0">
                <a:solidFill>
                  <a:schemeClr val="bg1"/>
                </a:solidFill>
                <a:latin typeface="ＭＳ ゴシック" panose="020B0609070205080204" pitchFamily="49" charset="-128"/>
              </a:rPr>
              <a:t>生死に関わるような出来事や性被害などを体験した、直接目撃したか（注：テレビニュースで見た等は含まない）、家族や友人がこれらの被害を受けた、遺体を取り扱ったなどトラウマへの暴露体験が</a:t>
            </a:r>
            <a:r>
              <a:rPr lang="ja-JP" altLang="en-US" dirty="0">
                <a:solidFill>
                  <a:schemeClr val="bg1"/>
                </a:solidFill>
                <a:latin typeface="ＭＳ ゴシック" panose="020B0609070205080204" pitchFamily="49" charset="-128"/>
              </a:rPr>
              <a:t>ある。</a:t>
            </a:r>
            <a:endParaRPr lang="en-US" altLang="ja-JP" dirty="0">
              <a:solidFill>
                <a:schemeClr val="bg1"/>
              </a:solidFill>
              <a:latin typeface="ＭＳ ゴシック" panose="020B0609070205080204" pitchFamily="49" charset="-128"/>
            </a:endParaRPr>
          </a:p>
          <a:p>
            <a:pPr>
              <a:defRPr/>
            </a:pPr>
            <a:r>
              <a:rPr lang="ja-JP" altLang="en-US" dirty="0">
                <a:solidFill>
                  <a:schemeClr val="bg1"/>
                </a:solidFill>
                <a:latin typeface="ＭＳ ゴシック" pitchFamily="49" charset="-128"/>
              </a:rPr>
              <a:t>●</a:t>
            </a:r>
            <a:r>
              <a:rPr lang="ja-JP" altLang="ja-JP" dirty="0">
                <a:solidFill>
                  <a:schemeClr val="bg1"/>
                </a:solidFill>
              </a:rPr>
              <a:t>ア、イ、ウの症状が１カ月以上持続して</a:t>
            </a:r>
            <a:r>
              <a:rPr lang="ja-JP" altLang="en-US" dirty="0">
                <a:solidFill>
                  <a:schemeClr val="bg1"/>
                </a:solidFill>
              </a:rPr>
              <a:t>いる。</a:t>
            </a:r>
            <a:endParaRPr lang="en-US" altLang="ja-JP" dirty="0">
              <a:solidFill>
                <a:schemeClr val="bg1"/>
              </a:solidFill>
            </a:endParaRPr>
          </a:p>
          <a:p>
            <a:pPr>
              <a:defRPr/>
            </a:pPr>
            <a:r>
              <a:rPr lang="ja-JP" altLang="en-US" dirty="0">
                <a:solidFill>
                  <a:schemeClr val="bg1"/>
                </a:solidFill>
              </a:rPr>
              <a:t>●著しい</a:t>
            </a:r>
            <a:r>
              <a:rPr lang="ja-JP" altLang="ja-JP" dirty="0">
                <a:solidFill>
                  <a:schemeClr val="bg1"/>
                </a:solidFill>
              </a:rPr>
              <a:t>苦痛を伴ったり、社会生活に重大な影響を生じている</a:t>
            </a:r>
            <a:r>
              <a:rPr lang="ja-JP" altLang="en-US" dirty="0">
                <a:solidFill>
                  <a:schemeClr val="bg1"/>
                </a:solidFill>
              </a:rPr>
              <a:t>。</a:t>
            </a:r>
            <a:endParaRPr lang="ja-JP" altLang="en-US" dirty="0">
              <a:solidFill>
                <a:schemeClr val="bg1"/>
              </a:solidFill>
              <a:latin typeface="ＭＳ ゴシック" pitchFamily="49" charset="-128"/>
            </a:endParaRPr>
          </a:p>
        </p:txBody>
      </p:sp>
      <p:sp>
        <p:nvSpPr>
          <p:cNvPr id="17413" name="正方形/長方形 1"/>
          <p:cNvSpPr>
            <a:spLocks noChangeArrowheads="1"/>
          </p:cNvSpPr>
          <p:nvPr/>
        </p:nvSpPr>
        <p:spPr bwMode="auto">
          <a:xfrm>
            <a:off x="809588" y="5577162"/>
            <a:ext cx="7740724"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2800">
                <a:solidFill>
                  <a:schemeClr val="tx1"/>
                </a:solidFill>
                <a:latin typeface="Arial" charset="0"/>
                <a:ea typeface="ＭＳ ゴシック" pitchFamily="49" charset="-128"/>
              </a:defRPr>
            </a:lvl1pPr>
            <a:lvl2pPr marL="742950" indent="-285750" eaLnBrk="0" hangingPunct="0">
              <a:defRPr kumimoji="1" sz="2800">
                <a:solidFill>
                  <a:schemeClr val="tx1"/>
                </a:solidFill>
                <a:latin typeface="Arial" charset="0"/>
                <a:ea typeface="ＭＳ ゴシック" pitchFamily="49" charset="-128"/>
              </a:defRPr>
            </a:lvl2pPr>
            <a:lvl3pPr marL="1143000" indent="-228600" eaLnBrk="0" hangingPunct="0">
              <a:defRPr kumimoji="1" sz="2800">
                <a:solidFill>
                  <a:schemeClr val="tx1"/>
                </a:solidFill>
                <a:latin typeface="Arial" charset="0"/>
                <a:ea typeface="ＭＳ ゴシック" pitchFamily="49" charset="-128"/>
              </a:defRPr>
            </a:lvl3pPr>
            <a:lvl4pPr marL="1600200" indent="-228600" eaLnBrk="0" hangingPunct="0">
              <a:defRPr kumimoji="1" sz="2800">
                <a:solidFill>
                  <a:schemeClr val="tx1"/>
                </a:solidFill>
                <a:latin typeface="Arial" charset="0"/>
                <a:ea typeface="ＭＳ ゴシック" pitchFamily="49" charset="-128"/>
              </a:defRPr>
            </a:lvl4pPr>
            <a:lvl5pPr marL="2057400" indent="-228600" eaLnBrk="0" hangingPunct="0">
              <a:defRPr kumimoji="1" sz="2800">
                <a:solidFill>
                  <a:schemeClr val="tx1"/>
                </a:solidFill>
                <a:latin typeface="Arial" charset="0"/>
                <a:ea typeface="ＭＳ ゴシック" pitchFamily="49" charset="-128"/>
              </a:defRPr>
            </a:lvl5pPr>
            <a:lvl6pPr marL="2514600" indent="-228600" eaLnBrk="0" fontAlgn="base" hangingPunct="0">
              <a:spcBef>
                <a:spcPct val="0"/>
              </a:spcBef>
              <a:spcAft>
                <a:spcPct val="0"/>
              </a:spcAft>
              <a:defRPr kumimoji="1" sz="2800">
                <a:solidFill>
                  <a:schemeClr val="tx1"/>
                </a:solidFill>
                <a:latin typeface="Arial" charset="0"/>
                <a:ea typeface="ＭＳ ゴシック" pitchFamily="49" charset="-128"/>
              </a:defRPr>
            </a:lvl6pPr>
            <a:lvl7pPr marL="2971800" indent="-228600" eaLnBrk="0" fontAlgn="base" hangingPunct="0">
              <a:spcBef>
                <a:spcPct val="0"/>
              </a:spcBef>
              <a:spcAft>
                <a:spcPct val="0"/>
              </a:spcAft>
              <a:defRPr kumimoji="1" sz="2800">
                <a:solidFill>
                  <a:schemeClr val="tx1"/>
                </a:solidFill>
                <a:latin typeface="Arial" charset="0"/>
                <a:ea typeface="ＭＳ ゴシック" pitchFamily="49" charset="-128"/>
              </a:defRPr>
            </a:lvl7pPr>
            <a:lvl8pPr marL="3429000" indent="-228600" eaLnBrk="0" fontAlgn="base" hangingPunct="0">
              <a:spcBef>
                <a:spcPct val="0"/>
              </a:spcBef>
              <a:spcAft>
                <a:spcPct val="0"/>
              </a:spcAft>
              <a:defRPr kumimoji="1" sz="2800">
                <a:solidFill>
                  <a:schemeClr val="tx1"/>
                </a:solidFill>
                <a:latin typeface="Arial" charset="0"/>
                <a:ea typeface="ＭＳ ゴシック" pitchFamily="49" charset="-128"/>
              </a:defRPr>
            </a:lvl8pPr>
            <a:lvl9pPr marL="3886200" indent="-228600" eaLnBrk="0" fontAlgn="base" hangingPunct="0">
              <a:spcBef>
                <a:spcPct val="0"/>
              </a:spcBef>
              <a:spcAft>
                <a:spcPct val="0"/>
              </a:spcAft>
              <a:defRPr kumimoji="1" sz="2800">
                <a:solidFill>
                  <a:schemeClr val="tx1"/>
                </a:solidFill>
                <a:latin typeface="Arial" charset="0"/>
                <a:ea typeface="ＭＳ ゴシック" pitchFamily="49" charset="-128"/>
              </a:defRPr>
            </a:lvl9pPr>
          </a:lstStyle>
          <a:p>
            <a:pPr eaLnBrk="1" hangingPunct="1">
              <a:spcBef>
                <a:spcPct val="50000"/>
              </a:spcBef>
            </a:pPr>
            <a:r>
              <a:rPr lang="ja-JP" altLang="en-US" dirty="0">
                <a:effectLst/>
                <a:latin typeface="ＭＳ ゴシック" pitchFamily="49" charset="-128"/>
              </a:rPr>
              <a:t>注）トラウマの現れはＰＴＳＤだけではない。</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7410"/>
                                        </p:tgtEl>
                                        <p:attrNameLst>
                                          <p:attrName>style.visibility</p:attrName>
                                        </p:attrNameLst>
                                      </p:cBhvr>
                                      <p:to>
                                        <p:strVal val="visible"/>
                                      </p:to>
                                    </p:set>
                                    <p:animEffect transition="in" filter="fade">
                                      <p:cBhvr>
                                        <p:cTn id="7" dur="500"/>
                                        <p:tgtEl>
                                          <p:spTgt spid="17410"/>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7411"/>
                                        </p:tgtEl>
                                        <p:attrNameLst>
                                          <p:attrName>style.visibility</p:attrName>
                                        </p:attrNameLst>
                                      </p:cBhvr>
                                      <p:to>
                                        <p:strVal val="visible"/>
                                      </p:to>
                                    </p:set>
                                    <p:animEffect transition="in" filter="fade">
                                      <p:cBhvr>
                                        <p:cTn id="11" dur="500"/>
                                        <p:tgtEl>
                                          <p:spTgt spid="17411"/>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6391"/>
                                        </p:tgtEl>
                                        <p:attrNameLst>
                                          <p:attrName>style.visibility</p:attrName>
                                        </p:attrNameLst>
                                      </p:cBhvr>
                                      <p:to>
                                        <p:strVal val="visible"/>
                                      </p:to>
                                    </p:set>
                                    <p:animEffect transition="in" filter="wipe(up)">
                                      <p:cBhvr>
                                        <p:cTn id="15" dur="2000"/>
                                        <p:tgtEl>
                                          <p:spTgt spid="16391"/>
                                        </p:tgtEl>
                                      </p:cBhvr>
                                    </p:animEffect>
                                  </p:childTnLst>
                                </p:cTn>
                              </p:par>
                            </p:childTnLst>
                          </p:cTn>
                        </p:par>
                        <p:par>
                          <p:cTn id="16" fill="hold">
                            <p:stCondLst>
                              <p:cond delay="3000"/>
                            </p:stCondLst>
                            <p:childTnLst>
                              <p:par>
                                <p:cTn id="17" presetID="2" presetClass="entr" presetSubtype="4" fill="hold" grpId="0" nodeType="afterEffect">
                                  <p:stCondLst>
                                    <p:cond delay="0"/>
                                  </p:stCondLst>
                                  <p:childTnLst>
                                    <p:set>
                                      <p:cBhvr>
                                        <p:cTn id="18" dur="1" fill="hold">
                                          <p:stCondLst>
                                            <p:cond delay="0"/>
                                          </p:stCondLst>
                                        </p:cTn>
                                        <p:tgtEl>
                                          <p:spTgt spid="17413"/>
                                        </p:tgtEl>
                                        <p:attrNameLst>
                                          <p:attrName>style.visibility</p:attrName>
                                        </p:attrNameLst>
                                      </p:cBhvr>
                                      <p:to>
                                        <p:strVal val="visible"/>
                                      </p:to>
                                    </p:set>
                                    <p:anim calcmode="lin" valueType="num">
                                      <p:cBhvr additive="base">
                                        <p:cTn id="19" dur="1000" fill="hold"/>
                                        <p:tgtEl>
                                          <p:spTgt spid="17413"/>
                                        </p:tgtEl>
                                        <p:attrNameLst>
                                          <p:attrName>ppt_x</p:attrName>
                                        </p:attrNameLst>
                                      </p:cBhvr>
                                      <p:tavLst>
                                        <p:tav tm="0">
                                          <p:val>
                                            <p:strVal val="#ppt_x"/>
                                          </p:val>
                                        </p:tav>
                                        <p:tav tm="100000">
                                          <p:val>
                                            <p:strVal val="#ppt_x"/>
                                          </p:val>
                                        </p:tav>
                                      </p:tavLst>
                                    </p:anim>
                                    <p:anim calcmode="lin" valueType="num">
                                      <p:cBhvr additive="base">
                                        <p:cTn id="20" dur="1000" fill="hold"/>
                                        <p:tgtEl>
                                          <p:spTgt spid="174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P spid="17411" grpId="0"/>
      <p:bldP spid="16391" grpId="0" animBg="1"/>
      <p:bldP spid="1741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4"/>
          <p:cNvSpPr txBox="1">
            <a:spLocks noChangeArrowheads="1"/>
          </p:cNvSpPr>
          <p:nvPr/>
        </p:nvSpPr>
        <p:spPr bwMode="auto">
          <a:xfrm>
            <a:off x="1187450" y="765175"/>
            <a:ext cx="6985000" cy="56038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dirty="0">
                <a:effectLst/>
                <a:latin typeface="ＭＳ ゴシック" pitchFamily="49" charset="-128"/>
                <a:ea typeface="ＭＳ ゴシック" pitchFamily="49" charset="-128"/>
              </a:rPr>
              <a:t>トラウマのケア</a:t>
            </a:r>
          </a:p>
        </p:txBody>
      </p:sp>
      <p:sp>
        <p:nvSpPr>
          <p:cNvPr id="18435" name="正方形/長方形 1"/>
          <p:cNvSpPr>
            <a:spLocks noChangeArrowheads="1"/>
          </p:cNvSpPr>
          <p:nvPr/>
        </p:nvSpPr>
        <p:spPr bwMode="auto">
          <a:xfrm>
            <a:off x="431800" y="1557338"/>
            <a:ext cx="8496300" cy="267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800">
                <a:solidFill>
                  <a:schemeClr val="tx1"/>
                </a:solidFill>
                <a:latin typeface="Arial" charset="0"/>
                <a:ea typeface="ＭＳ ゴシック" pitchFamily="49" charset="-128"/>
              </a:defRPr>
            </a:lvl1pPr>
            <a:lvl2pPr marL="742950" indent="-285750" eaLnBrk="0" hangingPunct="0">
              <a:defRPr kumimoji="1" sz="2800">
                <a:solidFill>
                  <a:schemeClr val="tx1"/>
                </a:solidFill>
                <a:latin typeface="Arial" charset="0"/>
                <a:ea typeface="ＭＳ ゴシック" pitchFamily="49" charset="-128"/>
              </a:defRPr>
            </a:lvl2pPr>
            <a:lvl3pPr marL="1143000" indent="-228600" eaLnBrk="0" hangingPunct="0">
              <a:defRPr kumimoji="1" sz="2800">
                <a:solidFill>
                  <a:schemeClr val="tx1"/>
                </a:solidFill>
                <a:latin typeface="Arial" charset="0"/>
                <a:ea typeface="ＭＳ ゴシック" pitchFamily="49" charset="-128"/>
              </a:defRPr>
            </a:lvl3pPr>
            <a:lvl4pPr marL="1600200" indent="-228600" eaLnBrk="0" hangingPunct="0">
              <a:defRPr kumimoji="1" sz="2800">
                <a:solidFill>
                  <a:schemeClr val="tx1"/>
                </a:solidFill>
                <a:latin typeface="Arial" charset="0"/>
                <a:ea typeface="ＭＳ ゴシック" pitchFamily="49" charset="-128"/>
              </a:defRPr>
            </a:lvl4pPr>
            <a:lvl5pPr marL="2057400" indent="-228600" eaLnBrk="0" hangingPunct="0">
              <a:defRPr kumimoji="1" sz="2800">
                <a:solidFill>
                  <a:schemeClr val="tx1"/>
                </a:solidFill>
                <a:latin typeface="Arial" charset="0"/>
                <a:ea typeface="ＭＳ ゴシック" pitchFamily="49" charset="-128"/>
              </a:defRPr>
            </a:lvl5pPr>
            <a:lvl6pPr marL="2514600" indent="-228600" eaLnBrk="0" fontAlgn="base" hangingPunct="0">
              <a:spcBef>
                <a:spcPct val="0"/>
              </a:spcBef>
              <a:spcAft>
                <a:spcPct val="0"/>
              </a:spcAft>
              <a:defRPr kumimoji="1" sz="2800">
                <a:solidFill>
                  <a:schemeClr val="tx1"/>
                </a:solidFill>
                <a:latin typeface="Arial" charset="0"/>
                <a:ea typeface="ＭＳ ゴシック" pitchFamily="49" charset="-128"/>
              </a:defRPr>
            </a:lvl6pPr>
            <a:lvl7pPr marL="2971800" indent="-228600" eaLnBrk="0" fontAlgn="base" hangingPunct="0">
              <a:spcBef>
                <a:spcPct val="0"/>
              </a:spcBef>
              <a:spcAft>
                <a:spcPct val="0"/>
              </a:spcAft>
              <a:defRPr kumimoji="1" sz="2800">
                <a:solidFill>
                  <a:schemeClr val="tx1"/>
                </a:solidFill>
                <a:latin typeface="Arial" charset="0"/>
                <a:ea typeface="ＭＳ ゴシック" pitchFamily="49" charset="-128"/>
              </a:defRPr>
            </a:lvl7pPr>
            <a:lvl8pPr marL="3429000" indent="-228600" eaLnBrk="0" fontAlgn="base" hangingPunct="0">
              <a:spcBef>
                <a:spcPct val="0"/>
              </a:spcBef>
              <a:spcAft>
                <a:spcPct val="0"/>
              </a:spcAft>
              <a:defRPr kumimoji="1" sz="2800">
                <a:solidFill>
                  <a:schemeClr val="tx1"/>
                </a:solidFill>
                <a:latin typeface="Arial" charset="0"/>
                <a:ea typeface="ＭＳ ゴシック" pitchFamily="49" charset="-128"/>
              </a:defRPr>
            </a:lvl8pPr>
            <a:lvl9pPr marL="3886200" indent="-228600" eaLnBrk="0" fontAlgn="base" hangingPunct="0">
              <a:spcBef>
                <a:spcPct val="0"/>
              </a:spcBef>
              <a:spcAft>
                <a:spcPct val="0"/>
              </a:spcAft>
              <a:defRPr kumimoji="1" sz="2800">
                <a:solidFill>
                  <a:schemeClr val="tx1"/>
                </a:solidFill>
                <a:latin typeface="Arial" charset="0"/>
                <a:ea typeface="ＭＳ ゴシック" pitchFamily="49" charset="-128"/>
              </a:defRPr>
            </a:lvl9pPr>
          </a:lstStyle>
          <a:p>
            <a:pPr eaLnBrk="1"/>
            <a:r>
              <a:rPr lang="ja-JP" altLang="ja-JP" dirty="0">
                <a:effectLst/>
              </a:rPr>
              <a:t>○トラウマ記憶は、思い出そうとしてもうまく思い出せず</a:t>
            </a:r>
            <a:r>
              <a:rPr lang="ja-JP" altLang="en-US" dirty="0">
                <a:effectLst/>
              </a:rPr>
              <a:t>、</a:t>
            </a:r>
            <a:r>
              <a:rPr lang="ja-JP" altLang="ja-JP" dirty="0">
                <a:effectLst/>
              </a:rPr>
              <a:t>語れ</a:t>
            </a:r>
            <a:r>
              <a:rPr lang="ja-JP" altLang="en-US" dirty="0">
                <a:effectLst/>
              </a:rPr>
              <a:t>ません。一方、</a:t>
            </a:r>
            <a:r>
              <a:rPr lang="ja-JP" altLang="ja-JP" dirty="0">
                <a:effectLst/>
              </a:rPr>
              <a:t>何かのきっかけで突然記憶の断片が蘇り（フラッシュバック）、生々しい恐怖を再体験してしまうのです。これを自分で思い出して語れるようにする</a:t>
            </a:r>
            <a:r>
              <a:rPr lang="ja-JP" altLang="en-US" dirty="0">
                <a:effectLst/>
              </a:rPr>
              <a:t>ことが</a:t>
            </a:r>
            <a:r>
              <a:rPr lang="ja-JP" altLang="ja-JP" dirty="0">
                <a:effectLst/>
              </a:rPr>
              <a:t>過去を過去にすることにつながると考えられています。</a:t>
            </a:r>
          </a:p>
        </p:txBody>
      </p:sp>
      <p:sp>
        <p:nvSpPr>
          <p:cNvPr id="18436" name="正方形/長方形 3"/>
          <p:cNvSpPr>
            <a:spLocks noChangeArrowheads="1"/>
          </p:cNvSpPr>
          <p:nvPr/>
        </p:nvSpPr>
        <p:spPr bwMode="auto">
          <a:xfrm>
            <a:off x="431800" y="4233863"/>
            <a:ext cx="838835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2800">
                <a:solidFill>
                  <a:schemeClr val="tx1"/>
                </a:solidFill>
                <a:latin typeface="Arial" charset="0"/>
                <a:ea typeface="ＭＳ ゴシック" pitchFamily="49" charset="-128"/>
              </a:defRPr>
            </a:lvl1pPr>
            <a:lvl2pPr marL="742950" indent="-285750" eaLnBrk="0" hangingPunct="0">
              <a:defRPr kumimoji="1" sz="2800">
                <a:solidFill>
                  <a:schemeClr val="tx1"/>
                </a:solidFill>
                <a:latin typeface="Arial" charset="0"/>
                <a:ea typeface="ＭＳ ゴシック" pitchFamily="49" charset="-128"/>
              </a:defRPr>
            </a:lvl2pPr>
            <a:lvl3pPr marL="1143000" indent="-228600" eaLnBrk="0" hangingPunct="0">
              <a:defRPr kumimoji="1" sz="2800">
                <a:solidFill>
                  <a:schemeClr val="tx1"/>
                </a:solidFill>
                <a:latin typeface="Arial" charset="0"/>
                <a:ea typeface="ＭＳ ゴシック" pitchFamily="49" charset="-128"/>
              </a:defRPr>
            </a:lvl3pPr>
            <a:lvl4pPr marL="1600200" indent="-228600" eaLnBrk="0" hangingPunct="0">
              <a:defRPr kumimoji="1" sz="2800">
                <a:solidFill>
                  <a:schemeClr val="tx1"/>
                </a:solidFill>
                <a:latin typeface="Arial" charset="0"/>
                <a:ea typeface="ＭＳ ゴシック" pitchFamily="49" charset="-128"/>
              </a:defRPr>
            </a:lvl4pPr>
            <a:lvl5pPr marL="2057400" indent="-228600" eaLnBrk="0" hangingPunct="0">
              <a:defRPr kumimoji="1" sz="2800">
                <a:solidFill>
                  <a:schemeClr val="tx1"/>
                </a:solidFill>
                <a:latin typeface="Arial" charset="0"/>
                <a:ea typeface="ＭＳ ゴシック" pitchFamily="49" charset="-128"/>
              </a:defRPr>
            </a:lvl5pPr>
            <a:lvl6pPr marL="2514600" indent="-228600" eaLnBrk="0" fontAlgn="base" hangingPunct="0">
              <a:spcBef>
                <a:spcPct val="0"/>
              </a:spcBef>
              <a:spcAft>
                <a:spcPct val="0"/>
              </a:spcAft>
              <a:defRPr kumimoji="1" sz="2800">
                <a:solidFill>
                  <a:schemeClr val="tx1"/>
                </a:solidFill>
                <a:latin typeface="Arial" charset="0"/>
                <a:ea typeface="ＭＳ ゴシック" pitchFamily="49" charset="-128"/>
              </a:defRPr>
            </a:lvl6pPr>
            <a:lvl7pPr marL="2971800" indent="-228600" eaLnBrk="0" fontAlgn="base" hangingPunct="0">
              <a:spcBef>
                <a:spcPct val="0"/>
              </a:spcBef>
              <a:spcAft>
                <a:spcPct val="0"/>
              </a:spcAft>
              <a:defRPr kumimoji="1" sz="2800">
                <a:solidFill>
                  <a:schemeClr val="tx1"/>
                </a:solidFill>
                <a:latin typeface="Arial" charset="0"/>
                <a:ea typeface="ＭＳ ゴシック" pitchFamily="49" charset="-128"/>
              </a:defRPr>
            </a:lvl7pPr>
            <a:lvl8pPr marL="3429000" indent="-228600" eaLnBrk="0" fontAlgn="base" hangingPunct="0">
              <a:spcBef>
                <a:spcPct val="0"/>
              </a:spcBef>
              <a:spcAft>
                <a:spcPct val="0"/>
              </a:spcAft>
              <a:defRPr kumimoji="1" sz="2800">
                <a:solidFill>
                  <a:schemeClr val="tx1"/>
                </a:solidFill>
                <a:latin typeface="Arial" charset="0"/>
                <a:ea typeface="ＭＳ ゴシック" pitchFamily="49" charset="-128"/>
              </a:defRPr>
            </a:lvl8pPr>
            <a:lvl9pPr marL="3886200" indent="-228600" eaLnBrk="0" fontAlgn="base" hangingPunct="0">
              <a:spcBef>
                <a:spcPct val="0"/>
              </a:spcBef>
              <a:spcAft>
                <a:spcPct val="0"/>
              </a:spcAft>
              <a:defRPr kumimoji="1" sz="2800">
                <a:solidFill>
                  <a:schemeClr val="tx1"/>
                </a:solidFill>
                <a:latin typeface="Arial" charset="0"/>
                <a:ea typeface="ＭＳ ゴシック" pitchFamily="49" charset="-128"/>
              </a:defRPr>
            </a:lvl9pPr>
          </a:lstStyle>
          <a:p>
            <a:pPr eaLnBrk="1"/>
            <a:r>
              <a:rPr lang="ja-JP" altLang="ja-JP" dirty="0">
                <a:effectLst/>
              </a:rPr>
              <a:t>○</a:t>
            </a:r>
            <a:r>
              <a:rPr lang="ja-JP" altLang="en-US" dirty="0">
                <a:effectLst/>
              </a:rPr>
              <a:t>しかし</a:t>
            </a:r>
            <a:r>
              <a:rPr lang="ja-JP" altLang="ja-JP" dirty="0">
                <a:effectLst/>
              </a:rPr>
              <a:t>、無理矢理直面させること</a:t>
            </a:r>
            <a:r>
              <a:rPr lang="ja-JP" altLang="en-US" dirty="0">
                <a:effectLst/>
              </a:rPr>
              <a:t>は</a:t>
            </a:r>
            <a:r>
              <a:rPr lang="ja-JP" altLang="ja-JP" dirty="0">
                <a:effectLst/>
              </a:rPr>
              <a:t>「被害」でしかありません。安心できる相手に、本人が話そうと思う時に、本人が大丈夫</a:t>
            </a:r>
            <a:r>
              <a:rPr lang="ja-JP" altLang="en-US" dirty="0">
                <a:effectLst/>
              </a:rPr>
              <a:t>と</a:t>
            </a:r>
            <a:r>
              <a:rPr lang="ja-JP" altLang="ja-JP" dirty="0">
                <a:effectLst/>
              </a:rPr>
              <a:t>思う範囲内で話すことが大切です。</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8434"/>
                                        </p:tgtEl>
                                        <p:attrNameLst>
                                          <p:attrName>style.visibility</p:attrName>
                                        </p:attrNameLst>
                                      </p:cBhvr>
                                      <p:to>
                                        <p:strVal val="visible"/>
                                      </p:to>
                                    </p:set>
                                    <p:animEffect transition="in" filter="fade">
                                      <p:cBhvr>
                                        <p:cTn id="7" dur="500"/>
                                        <p:tgtEl>
                                          <p:spTgt spid="18434"/>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18435"/>
                                        </p:tgtEl>
                                        <p:attrNameLst>
                                          <p:attrName>style.visibility</p:attrName>
                                        </p:attrNameLst>
                                      </p:cBhvr>
                                      <p:to>
                                        <p:strVal val="visible"/>
                                      </p:to>
                                    </p:set>
                                    <p:animEffect transition="in" filter="wipe(up)">
                                      <p:cBhvr>
                                        <p:cTn id="11" dur="1000"/>
                                        <p:tgtEl>
                                          <p:spTgt spid="1843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18436"/>
                                        </p:tgtEl>
                                        <p:attrNameLst>
                                          <p:attrName>style.visibility</p:attrName>
                                        </p:attrNameLst>
                                      </p:cBhvr>
                                      <p:to>
                                        <p:strVal val="visible"/>
                                      </p:to>
                                    </p:set>
                                    <p:animEffect transition="in" filter="wipe(up)">
                                      <p:cBhvr>
                                        <p:cTn id="16" dur="1000"/>
                                        <p:tgtEl>
                                          <p:spTgt spid="184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P spid="18435" grpId="0"/>
      <p:bldP spid="1843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AutoShape 2"/>
          <p:cNvSpPr>
            <a:spLocks noChangeArrowheads="1"/>
          </p:cNvSpPr>
          <p:nvPr/>
        </p:nvSpPr>
        <p:spPr bwMode="auto">
          <a:xfrm>
            <a:off x="1331913" y="2708275"/>
            <a:ext cx="6697662" cy="2520950"/>
          </a:xfrm>
          <a:prstGeom prst="roundRect">
            <a:avLst>
              <a:gd name="adj" fmla="val 16667"/>
            </a:avLst>
          </a:prstGeom>
          <a:solidFill>
            <a:srgbClr val="FFFF99"/>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19460" name="Rectangle 4"/>
          <p:cNvSpPr>
            <a:spLocks noChangeArrowheads="1"/>
          </p:cNvSpPr>
          <p:nvPr/>
        </p:nvSpPr>
        <p:spPr bwMode="auto">
          <a:xfrm>
            <a:off x="2195513" y="1773238"/>
            <a:ext cx="4681537"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a:effectLst/>
                <a:latin typeface="ＭＳ ゴシック" pitchFamily="49" charset="-128"/>
                <a:ea typeface="ＭＳ ゴシック" pitchFamily="49" charset="-128"/>
              </a:rPr>
              <a:t>学校危機時のストレス</a:t>
            </a:r>
          </a:p>
        </p:txBody>
      </p:sp>
      <p:sp>
        <p:nvSpPr>
          <p:cNvPr id="79877" name="Text Box 5"/>
          <p:cNvSpPr txBox="1">
            <a:spLocks noChangeArrowheads="1"/>
          </p:cNvSpPr>
          <p:nvPr/>
        </p:nvSpPr>
        <p:spPr bwMode="auto">
          <a:xfrm>
            <a:off x="1692275" y="2852738"/>
            <a:ext cx="5761038" cy="503237"/>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800" dirty="0">
                <a:effectLst/>
                <a:latin typeface="ＭＳ ゴシック" pitchFamily="49" charset="-128"/>
                <a:ea typeface="ＭＳ ゴシック" pitchFamily="49" charset="-128"/>
              </a:rPr>
              <a:t>●</a:t>
            </a:r>
            <a:r>
              <a:rPr lang="ja-JP" altLang="en-US" sz="2800" dirty="0">
                <a:effectLst/>
                <a:latin typeface="ＭＳ ゴシック" pitchFamily="49" charset="-128"/>
                <a:ea typeface="ＭＳ ゴシック" pitchFamily="49" charset="-128"/>
              </a:rPr>
              <a:t>事件後の校内の混乱</a:t>
            </a:r>
          </a:p>
        </p:txBody>
      </p:sp>
      <p:sp>
        <p:nvSpPr>
          <p:cNvPr id="79878" name="Text Box 6"/>
          <p:cNvSpPr txBox="1">
            <a:spLocks noChangeArrowheads="1"/>
          </p:cNvSpPr>
          <p:nvPr/>
        </p:nvSpPr>
        <p:spPr bwMode="auto">
          <a:xfrm>
            <a:off x="1692275" y="3500438"/>
            <a:ext cx="5975350" cy="87312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800" dirty="0">
                <a:effectLst/>
                <a:latin typeface="ＭＳ ゴシック" pitchFamily="49" charset="-128"/>
                <a:ea typeface="ＭＳ ゴシック" pitchFamily="49" charset="-128"/>
              </a:rPr>
              <a:t>●</a:t>
            </a:r>
            <a:r>
              <a:rPr lang="ja-JP" altLang="en-US" sz="2800" dirty="0">
                <a:effectLst/>
                <a:latin typeface="ＭＳ ゴシック" pitchFamily="49" charset="-128"/>
                <a:ea typeface="ＭＳ ゴシック" pitchFamily="49" charset="-128"/>
              </a:rPr>
              <a:t>家庭環境の変化</a:t>
            </a:r>
            <a:r>
              <a:rPr lang="ja-JP" altLang="en-US" sz="2400" dirty="0">
                <a:effectLst/>
                <a:latin typeface="ＭＳ ゴシック" pitchFamily="49" charset="-128"/>
                <a:ea typeface="ＭＳ ゴシック" pitchFamily="49" charset="-128"/>
              </a:rPr>
              <a:t>（例：子どもが学校に行けなくなり、親も仕事に出られない）</a:t>
            </a:r>
          </a:p>
        </p:txBody>
      </p:sp>
      <p:sp>
        <p:nvSpPr>
          <p:cNvPr id="79879" name="Text Box 7"/>
          <p:cNvSpPr txBox="1">
            <a:spLocks noChangeArrowheads="1"/>
          </p:cNvSpPr>
          <p:nvPr/>
        </p:nvSpPr>
        <p:spPr bwMode="auto">
          <a:xfrm>
            <a:off x="1692275" y="4527550"/>
            <a:ext cx="5761038" cy="50323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800" dirty="0">
                <a:effectLst/>
                <a:latin typeface="ＭＳ ゴシック" pitchFamily="49" charset="-128"/>
                <a:ea typeface="ＭＳ ゴシック" pitchFamily="49" charset="-128"/>
              </a:rPr>
              <a:t>●</a:t>
            </a:r>
            <a:r>
              <a:rPr lang="ja-JP" altLang="en-US" sz="2800" dirty="0">
                <a:effectLst/>
                <a:latin typeface="ＭＳ ゴシック" pitchFamily="49" charset="-128"/>
                <a:ea typeface="ＭＳ ゴシック" pitchFamily="49" charset="-128"/>
              </a:rPr>
              <a:t>対応する教職員のストレス</a:t>
            </a:r>
            <a:r>
              <a:rPr lang="ja-JP" altLang="en-US" sz="2400" dirty="0">
                <a:effectLst/>
                <a:latin typeface="ＭＳ ゴシック" pitchFamily="49" charset="-128"/>
                <a:ea typeface="ＭＳ ゴシック" pitchFamily="49" charset="-128"/>
              </a:rPr>
              <a:t>　など</a:t>
            </a:r>
          </a:p>
        </p:txBody>
      </p:sp>
      <p:graphicFrame>
        <p:nvGraphicFramePr>
          <p:cNvPr id="8" name="Group 35"/>
          <p:cNvGraphicFramePr>
            <a:graphicFrameLocks noGrp="1"/>
          </p:cNvGraphicFramePr>
          <p:nvPr>
            <p:extLst>
              <p:ext uri="{D42A27DB-BD31-4B8C-83A1-F6EECF244321}">
                <p14:modId xmlns:p14="http://schemas.microsoft.com/office/powerpoint/2010/main" val="1525838489"/>
              </p:ext>
            </p:extLst>
          </p:nvPr>
        </p:nvGraphicFramePr>
        <p:xfrm>
          <a:off x="1188244" y="980728"/>
          <a:ext cx="6983412" cy="503238"/>
        </p:xfrm>
        <a:graphic>
          <a:graphicData uri="http://schemas.openxmlformats.org/drawingml/2006/table">
            <a:tbl>
              <a:tblPr/>
              <a:tblGrid>
                <a:gridCol w="647700"/>
                <a:gridCol w="6335712"/>
              </a:tblGrid>
              <a:tr h="503238">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bg1"/>
                          </a:solidFill>
                          <a:effectLst/>
                          <a:latin typeface="ＭＳ ゴシック" pitchFamily="49" charset="-128"/>
                          <a:ea typeface="ＭＳ ゴシック" pitchFamily="49" charset="-128"/>
                        </a:rPr>
                        <a:t>(1)</a:t>
                      </a:r>
                    </a:p>
                  </a:txBody>
                  <a:tcPr marL="36000" marR="36000" marT="36000" marB="36000" horzOverflow="overflow">
                    <a:lnL w="12700" cap="flat" cmpd="sng" algn="ctr">
                      <a:solidFill>
                        <a:srgbClr val="6600CC"/>
                      </a:solidFill>
                      <a:prstDash val="solid"/>
                      <a:round/>
                      <a:headEnd type="none" w="med" len="med"/>
                      <a:tailEnd type="none" w="med" len="med"/>
                    </a:lnL>
                    <a:lnR w="12700" cap="flat" cmpd="sng" algn="ctr">
                      <a:solidFill>
                        <a:srgbClr val="6600CC"/>
                      </a:solidFill>
                      <a:prstDash val="solid"/>
                      <a:round/>
                      <a:headEnd type="none" w="med" len="med"/>
                      <a:tailEnd type="none" w="med" len="med"/>
                    </a:lnR>
                    <a:lnT w="12700" cap="flat" cmpd="sng" algn="ctr">
                      <a:solidFill>
                        <a:srgbClr val="6600CC"/>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ja-JP" altLang="en-US" baseline="0" dirty="0" smtClean="0">
                          <a:solidFill>
                            <a:srgbClr val="CCCC00"/>
                          </a:solidFill>
                          <a:effectLst/>
                          <a:ea typeface="ＭＳ ゴシック" pitchFamily="49" charset="-128"/>
                        </a:rPr>
                        <a:t>  エ</a:t>
                      </a:r>
                      <a:r>
                        <a:rPr lang="ja-JP" altLang="en-US" dirty="0" smtClean="0">
                          <a:solidFill>
                            <a:srgbClr val="CCCC00"/>
                          </a:solidFill>
                          <a:effectLst/>
                          <a:ea typeface="ＭＳ ゴシック" pitchFamily="49" charset="-128"/>
                        </a:rPr>
                        <a:t>　現実のストレス（環境の変化）</a:t>
                      </a:r>
                    </a:p>
                  </a:txBody>
                  <a:tcPr marL="36000" marR="36000" marT="36000" marB="36000" horzOverflow="overflow">
                    <a:lnL w="12700" cap="flat" cmpd="sng" algn="ctr">
                      <a:solidFill>
                        <a:srgbClr val="6600CC"/>
                      </a:solidFill>
                      <a:prstDash val="solid"/>
                      <a:round/>
                      <a:headEnd type="none" w="med" len="med"/>
                      <a:tailEnd type="none" w="med" len="med"/>
                    </a:lnL>
                    <a:lnR w="12700" cap="flat" cmpd="sng" algn="ctr">
                      <a:solidFill>
                        <a:srgbClr val="6600CC"/>
                      </a:solidFill>
                      <a:prstDash val="solid"/>
                      <a:round/>
                      <a:headEnd type="none" w="med" len="med"/>
                      <a:tailEnd type="none" w="med" len="med"/>
                    </a:lnR>
                    <a:lnT w="12700" cap="flat" cmpd="sng" algn="ctr">
                      <a:solidFill>
                        <a:srgbClr val="6600CC"/>
                      </a:solidFill>
                      <a:prstDash val="solid"/>
                      <a:round/>
                      <a:headEnd type="none" w="med" len="med"/>
                      <a:tailEnd type="none" w="med" len="med"/>
                    </a:lnT>
                    <a:lnB w="12700" cap="flat" cmpd="sng" algn="ctr">
                      <a:solidFill>
                        <a:srgbClr val="6600CC"/>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9460"/>
                                        </p:tgtEl>
                                        <p:attrNameLst>
                                          <p:attrName>style.visibility</p:attrName>
                                        </p:attrNameLst>
                                      </p:cBhvr>
                                      <p:to>
                                        <p:strVal val="visible"/>
                                      </p:to>
                                    </p:set>
                                    <p:animEffect transition="in" filter="fade">
                                      <p:cBhvr>
                                        <p:cTn id="11" dur="500"/>
                                        <p:tgtEl>
                                          <p:spTgt spid="19460"/>
                                        </p:tgtEl>
                                      </p:cBhvr>
                                    </p:animEffect>
                                  </p:childTnLst>
                                </p:cTn>
                              </p:par>
                            </p:childTnLst>
                          </p:cTn>
                        </p:par>
                      </p:childTnLst>
                    </p:cTn>
                  </p:par>
                  <p:par>
                    <p:cTn id="12" fill="hold">
                      <p:stCondLst>
                        <p:cond delay="indefinite"/>
                      </p:stCondLst>
                      <p:childTnLst>
                        <p:par>
                          <p:cTn id="13" fill="hold" nodeType="withGroup">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79874"/>
                                        </p:tgtEl>
                                        <p:attrNameLst>
                                          <p:attrName>style.visibility</p:attrName>
                                        </p:attrNameLst>
                                      </p:cBhvr>
                                      <p:to>
                                        <p:strVal val="visible"/>
                                      </p:to>
                                    </p:set>
                                    <p:animEffect transition="in" filter="wipe(up)">
                                      <p:cBhvr>
                                        <p:cTn id="16" dur="500"/>
                                        <p:tgtEl>
                                          <p:spTgt spid="79874"/>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79877"/>
                                        </p:tgtEl>
                                        <p:attrNameLst>
                                          <p:attrName>style.visibility</p:attrName>
                                        </p:attrNameLst>
                                      </p:cBhvr>
                                      <p:to>
                                        <p:strVal val="visible"/>
                                      </p:to>
                                    </p:set>
                                    <p:animEffect transition="in" filter="wipe(left)">
                                      <p:cBhvr>
                                        <p:cTn id="20" dur="1000"/>
                                        <p:tgtEl>
                                          <p:spTgt spid="79877"/>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79878"/>
                                        </p:tgtEl>
                                        <p:attrNameLst>
                                          <p:attrName>style.visibility</p:attrName>
                                        </p:attrNameLst>
                                      </p:cBhvr>
                                      <p:to>
                                        <p:strVal val="visible"/>
                                      </p:to>
                                    </p:set>
                                    <p:animEffect transition="in" filter="wipe(left)">
                                      <p:cBhvr>
                                        <p:cTn id="25" dur="1000"/>
                                        <p:tgtEl>
                                          <p:spTgt spid="79878"/>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79879"/>
                                        </p:tgtEl>
                                        <p:attrNameLst>
                                          <p:attrName>style.visibility</p:attrName>
                                        </p:attrNameLst>
                                      </p:cBhvr>
                                      <p:to>
                                        <p:strVal val="visible"/>
                                      </p:to>
                                    </p:set>
                                    <p:animEffect transition="in" filter="wipe(left)">
                                      <p:cBhvr>
                                        <p:cTn id="30" dur="1000"/>
                                        <p:tgtEl>
                                          <p:spTgt spid="798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4" grpId="0" animBg="1"/>
      <p:bldP spid="19460" grpId="0"/>
      <p:bldP spid="79877" grpId="0"/>
      <p:bldP spid="79878" grpId="0"/>
      <p:bldP spid="7987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1116013" y="3139851"/>
            <a:ext cx="2303462" cy="2306638"/>
          </a:xfrm>
          <a:prstGeom prst="rect">
            <a:avLst/>
          </a:prstGeom>
          <a:solidFill>
            <a:srgbClr val="000000"/>
          </a:solidFill>
          <a:ln w="127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p>
            <a:pPr algn="ctr">
              <a:defRPr/>
            </a:pPr>
            <a:r>
              <a:rPr lang="en-US" altLang="ja-JP" dirty="0">
                <a:solidFill>
                  <a:schemeClr val="bg1"/>
                </a:solidFill>
                <a:effectLst>
                  <a:outerShdw blurRad="38100" dist="38100" dir="2700000" algn="tl">
                    <a:srgbClr val="808080"/>
                  </a:outerShdw>
                </a:effectLst>
                <a:latin typeface="Times New Roman" pitchFamily="18" charset="0"/>
              </a:rPr>
              <a:t>①</a:t>
            </a:r>
            <a:r>
              <a:rPr lang="ja-JP" altLang="en-US" dirty="0">
                <a:solidFill>
                  <a:schemeClr val="bg1"/>
                </a:solidFill>
                <a:effectLst>
                  <a:outerShdw blurRad="38100" dist="38100" dir="2700000" algn="tl">
                    <a:srgbClr val="808080"/>
                  </a:outerShdw>
                </a:effectLst>
                <a:latin typeface="Times New Roman" pitchFamily="18" charset="0"/>
              </a:rPr>
              <a:t>喪失</a:t>
            </a:r>
          </a:p>
          <a:p>
            <a:pPr algn="ctr">
              <a:defRPr/>
            </a:pPr>
            <a:r>
              <a:rPr lang="ja-JP" altLang="en-US" dirty="0">
                <a:solidFill>
                  <a:schemeClr val="bg1"/>
                </a:solidFill>
                <a:effectLst>
                  <a:outerShdw blurRad="38100" dist="38100" dir="2700000" algn="tl">
                    <a:srgbClr val="808080"/>
                  </a:outerShdw>
                </a:effectLst>
                <a:latin typeface="Times New Roman" pitchFamily="18" charset="0"/>
              </a:rPr>
              <a:t>と関係性</a:t>
            </a:r>
          </a:p>
        </p:txBody>
      </p:sp>
      <p:sp>
        <p:nvSpPr>
          <p:cNvPr id="7171" name="Rectangle 3"/>
          <p:cNvSpPr>
            <a:spLocks noChangeArrowheads="1"/>
          </p:cNvSpPr>
          <p:nvPr/>
        </p:nvSpPr>
        <p:spPr bwMode="auto">
          <a:xfrm>
            <a:off x="3419475" y="3139851"/>
            <a:ext cx="2447925" cy="2306638"/>
          </a:xfrm>
          <a:prstGeom prst="rect">
            <a:avLst/>
          </a:prstGeom>
          <a:solidFill>
            <a:srgbClr val="CC0066"/>
          </a:solidFill>
          <a:ln w="127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p>
            <a:pPr algn="ctr">
              <a:defRPr/>
            </a:pPr>
            <a:r>
              <a:rPr lang="en-US" altLang="ja-JP">
                <a:solidFill>
                  <a:schemeClr val="bg1"/>
                </a:solidFill>
                <a:effectLst>
                  <a:outerShdw blurRad="38100" dist="38100" dir="2700000" algn="tl">
                    <a:srgbClr val="000000"/>
                  </a:outerShdw>
                </a:effectLst>
                <a:latin typeface="Times New Roman" pitchFamily="18" charset="0"/>
              </a:rPr>
              <a:t>②</a:t>
            </a:r>
            <a:r>
              <a:rPr lang="ja-JP" altLang="en-US">
                <a:solidFill>
                  <a:schemeClr val="bg1"/>
                </a:solidFill>
                <a:effectLst>
                  <a:outerShdw blurRad="38100" dist="38100" dir="2700000" algn="tl">
                    <a:srgbClr val="000000"/>
                  </a:outerShdw>
                </a:effectLst>
                <a:latin typeface="Times New Roman" pitchFamily="18" charset="0"/>
              </a:rPr>
              <a:t>トラウマ</a:t>
            </a:r>
          </a:p>
          <a:p>
            <a:pPr algn="ctr">
              <a:defRPr/>
            </a:pPr>
            <a:r>
              <a:rPr lang="ja-JP" altLang="en-US">
                <a:solidFill>
                  <a:schemeClr val="bg1"/>
                </a:solidFill>
                <a:effectLst>
                  <a:outerShdw blurRad="38100" dist="38100" dir="2700000" algn="tl">
                    <a:srgbClr val="000000"/>
                  </a:outerShdw>
                </a:effectLst>
                <a:latin typeface="Times New Roman" pitchFamily="18" charset="0"/>
              </a:rPr>
              <a:t>（恐怖体験）</a:t>
            </a:r>
          </a:p>
        </p:txBody>
      </p:sp>
      <p:sp>
        <p:nvSpPr>
          <p:cNvPr id="7172" name="Rectangle 4"/>
          <p:cNvSpPr>
            <a:spLocks noChangeArrowheads="1"/>
          </p:cNvSpPr>
          <p:nvPr/>
        </p:nvSpPr>
        <p:spPr bwMode="auto">
          <a:xfrm>
            <a:off x="5867400" y="3139851"/>
            <a:ext cx="2162175" cy="2306638"/>
          </a:xfrm>
          <a:prstGeom prst="rect">
            <a:avLst/>
          </a:prstGeom>
          <a:solidFill>
            <a:srgbClr val="FFFF00"/>
          </a:solidFill>
          <a:ln w="127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en-US" altLang="ja-JP" sz="2800">
                <a:effectLst/>
                <a:latin typeface="Times New Roman" pitchFamily="18" charset="0"/>
                <a:ea typeface="ＭＳ ゴシック" pitchFamily="49" charset="-128"/>
              </a:rPr>
              <a:t>③</a:t>
            </a:r>
            <a:r>
              <a:rPr lang="ja-JP" altLang="en-US" sz="2800">
                <a:effectLst/>
                <a:latin typeface="Times New Roman" pitchFamily="18" charset="0"/>
                <a:ea typeface="ＭＳ ゴシック" pitchFamily="49" charset="-128"/>
              </a:rPr>
              <a:t>現実の</a:t>
            </a:r>
          </a:p>
          <a:p>
            <a:pPr algn="ctr" eaLnBrk="1" hangingPunct="1">
              <a:spcBef>
                <a:spcPct val="0"/>
              </a:spcBef>
              <a:buFontTx/>
              <a:buNone/>
            </a:pPr>
            <a:r>
              <a:rPr lang="ja-JP" altLang="en-US" sz="2800">
                <a:effectLst/>
                <a:latin typeface="Times New Roman" pitchFamily="18" charset="0"/>
                <a:ea typeface="ＭＳ ゴシック" pitchFamily="49" charset="-128"/>
              </a:rPr>
              <a:t>ストレス</a:t>
            </a:r>
          </a:p>
        </p:txBody>
      </p:sp>
      <p:sp>
        <p:nvSpPr>
          <p:cNvPr id="7173" name="Rectangle 5"/>
          <p:cNvSpPr>
            <a:spLocks noChangeArrowheads="1"/>
          </p:cNvSpPr>
          <p:nvPr/>
        </p:nvSpPr>
        <p:spPr bwMode="auto">
          <a:xfrm>
            <a:off x="1116013" y="5805264"/>
            <a:ext cx="6985000" cy="647700"/>
          </a:xfrm>
          <a:prstGeom prst="rect">
            <a:avLst/>
          </a:prstGeom>
          <a:solidFill>
            <a:srgbClr val="0000FF"/>
          </a:solidFill>
          <a:ln w="127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p>
            <a:pPr algn="ctr">
              <a:defRPr/>
            </a:pPr>
            <a:r>
              <a:rPr lang="en-US" altLang="ja-JP">
                <a:solidFill>
                  <a:schemeClr val="bg1"/>
                </a:solidFill>
                <a:effectLst>
                  <a:outerShdw blurRad="38100" dist="38100" dir="2700000" algn="tl">
                    <a:srgbClr val="000000"/>
                  </a:outerShdw>
                </a:effectLst>
                <a:latin typeface="Times New Roman" pitchFamily="18" charset="0"/>
              </a:rPr>
              <a:t>④</a:t>
            </a:r>
            <a:r>
              <a:rPr lang="ja-JP" altLang="en-US">
                <a:solidFill>
                  <a:schemeClr val="bg1"/>
                </a:solidFill>
                <a:effectLst>
                  <a:outerShdw blurRad="38100" dist="38100" dir="2700000" algn="tl">
                    <a:srgbClr val="000000"/>
                  </a:outerShdw>
                </a:effectLst>
                <a:latin typeface="Times New Roman" pitchFamily="18" charset="0"/>
              </a:rPr>
              <a:t>元々の課題</a:t>
            </a:r>
          </a:p>
        </p:txBody>
      </p:sp>
      <p:sp>
        <p:nvSpPr>
          <p:cNvPr id="7174" name="Rectangle 6"/>
          <p:cNvSpPr>
            <a:spLocks noChangeArrowheads="1"/>
          </p:cNvSpPr>
          <p:nvPr/>
        </p:nvSpPr>
        <p:spPr bwMode="auto">
          <a:xfrm>
            <a:off x="1116013" y="2492151"/>
            <a:ext cx="6913562" cy="647700"/>
          </a:xfrm>
          <a:prstGeom prst="rect">
            <a:avLst/>
          </a:prstGeom>
          <a:solidFill>
            <a:srgbClr val="FFCC00"/>
          </a:solidFill>
          <a:ln w="12700"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en-US" altLang="ja-JP" sz="2400" b="1">
                <a:effectLst/>
                <a:latin typeface="Times New Roman" pitchFamily="18" charset="0"/>
                <a:ea typeface="ＭＳ ゴシック" pitchFamily="49" charset="-128"/>
              </a:rPr>
              <a:t>※</a:t>
            </a:r>
            <a:r>
              <a:rPr lang="ja-JP" altLang="en-US" sz="2400" b="1">
                <a:effectLst/>
                <a:latin typeface="Times New Roman" pitchFamily="18" charset="0"/>
                <a:ea typeface="ＭＳ ゴシック" pitchFamily="49" charset="-128"/>
              </a:rPr>
              <a:t>二次被害（②＋③）</a:t>
            </a:r>
          </a:p>
        </p:txBody>
      </p:sp>
      <p:sp>
        <p:nvSpPr>
          <p:cNvPr id="5127" name="Rectangle 7"/>
          <p:cNvSpPr>
            <a:spLocks noChangeArrowheads="1"/>
          </p:cNvSpPr>
          <p:nvPr/>
        </p:nvSpPr>
        <p:spPr bwMode="auto">
          <a:xfrm>
            <a:off x="528637" y="1628800"/>
            <a:ext cx="8229600" cy="6481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effectLst/>
              </a:rPr>
              <a:t>心理的ダメージの構造</a:t>
            </a:r>
          </a:p>
        </p:txBody>
      </p:sp>
      <p:graphicFrame>
        <p:nvGraphicFramePr>
          <p:cNvPr id="8" name="Group 37"/>
          <p:cNvGraphicFramePr>
            <a:graphicFrameLocks noGrp="1"/>
          </p:cNvGraphicFramePr>
          <p:nvPr>
            <p:extLst>
              <p:ext uri="{D42A27DB-BD31-4B8C-83A1-F6EECF244321}">
                <p14:modId xmlns:p14="http://schemas.microsoft.com/office/powerpoint/2010/main" val="3907627642"/>
              </p:ext>
            </p:extLst>
          </p:nvPr>
        </p:nvGraphicFramePr>
        <p:xfrm>
          <a:off x="528637" y="404664"/>
          <a:ext cx="8424862" cy="560387"/>
        </p:xfrm>
        <a:graphic>
          <a:graphicData uri="http://schemas.openxmlformats.org/drawingml/2006/table">
            <a:tbl>
              <a:tblPr/>
              <a:tblGrid>
                <a:gridCol w="935037"/>
                <a:gridCol w="7489825"/>
              </a:tblGrid>
              <a:tr h="560387">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3200" b="0" i="0" u="none" strike="noStrike" cap="none" normalizeH="0" baseline="0" dirty="0" smtClean="0">
                          <a:ln>
                            <a:noFill/>
                          </a:ln>
                          <a:solidFill>
                            <a:schemeClr val="bg1"/>
                          </a:solidFill>
                          <a:effectLst>
                            <a:outerShdw blurRad="38100" dist="38100" dir="2700000" algn="tl">
                              <a:srgbClr val="000000"/>
                            </a:outerShdw>
                          </a:effectLst>
                          <a:latin typeface="ＭＳ ゴシック" pitchFamily="49" charset="-128"/>
                          <a:ea typeface="ＭＳ ゴシック" pitchFamily="49" charset="-128"/>
                        </a:rPr>
                        <a:t>(</a:t>
                      </a:r>
                      <a:r>
                        <a:rPr kumimoji="1" lang="ja-JP" altLang="en-US" sz="3200" b="0" i="0" u="none" strike="noStrike" cap="none" normalizeH="0" baseline="0" dirty="0" smtClean="0">
                          <a:ln>
                            <a:noFill/>
                          </a:ln>
                          <a:solidFill>
                            <a:schemeClr val="bg1"/>
                          </a:solidFill>
                          <a:effectLst>
                            <a:outerShdw blurRad="38100" dist="38100" dir="2700000" algn="tl">
                              <a:srgbClr val="000000"/>
                            </a:outerShdw>
                          </a:effectLst>
                          <a:latin typeface="ＭＳ ゴシック" pitchFamily="49" charset="-128"/>
                          <a:ea typeface="ＭＳ ゴシック" pitchFamily="49" charset="-128"/>
                        </a:rPr>
                        <a:t>１</a:t>
                      </a:r>
                      <a:r>
                        <a:rPr kumimoji="1" lang="en-US" altLang="ja-JP" sz="3200" b="0" i="0" u="none" strike="noStrike" cap="none" normalizeH="0" baseline="0" dirty="0" smtClean="0">
                          <a:ln>
                            <a:noFill/>
                          </a:ln>
                          <a:solidFill>
                            <a:schemeClr val="bg1"/>
                          </a:solidFill>
                          <a:effectLst>
                            <a:outerShdw blurRad="38100" dist="38100" dir="2700000" algn="tl">
                              <a:srgbClr val="000000"/>
                            </a:outerShdw>
                          </a:effectLst>
                          <a:latin typeface="ＭＳ ゴシック" pitchFamily="49" charset="-128"/>
                          <a:ea typeface="ＭＳ ゴシック" pitchFamily="49" charset="-128"/>
                        </a:rPr>
                        <a:t>)</a:t>
                      </a:r>
                    </a:p>
                  </a:txBody>
                  <a:tcPr marL="36000" marR="36000" marT="36045" marB="36045" horzOverflow="overflow">
                    <a:lnL w="28575" cap="flat" cmpd="sng" algn="ctr">
                      <a:solidFill>
                        <a:srgbClr val="6600CC"/>
                      </a:solidFill>
                      <a:prstDash val="solid"/>
                      <a:round/>
                      <a:headEnd type="none" w="med" len="med"/>
                      <a:tailEnd type="none" w="med" len="med"/>
                    </a:lnL>
                    <a:lnR w="28575" cap="flat" cmpd="sng" algn="ctr">
                      <a:solidFill>
                        <a:srgbClr val="6600CC"/>
                      </a:solidFill>
                      <a:prstDash val="solid"/>
                      <a:round/>
                      <a:headEnd type="none" w="med" len="med"/>
                      <a:tailEnd type="none" w="med" len="med"/>
                    </a:lnR>
                    <a:lnT w="28575" cap="flat" cmpd="sng" algn="ctr">
                      <a:solidFill>
                        <a:srgbClr val="6600CC"/>
                      </a:solidFill>
                      <a:prstDash val="solid"/>
                      <a:round/>
                      <a:headEnd type="none" w="med" len="med"/>
                      <a:tailEnd type="none" w="med" len="med"/>
                    </a:lnT>
                    <a:lnB w="28575" cap="flat" cmpd="sng" algn="ctr">
                      <a:solidFill>
                        <a:srgbClr val="6600CC"/>
                      </a:solidFill>
                      <a:prstDash val="solid"/>
                      <a:round/>
                      <a:headEnd type="none" w="med" len="med"/>
                      <a:tailEnd type="none" w="med" len="med"/>
                    </a:lnB>
                    <a:lnTlToBr>
                      <a:noFill/>
                    </a:lnTlToBr>
                    <a:lnBlToTr>
                      <a:noFill/>
                    </a:lnBlToTr>
                    <a:solidFill>
                      <a:srgbClr val="6600CC"/>
                    </a:solidFill>
                  </a:tcPr>
                </a:tc>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3200" b="0" i="0" u="none" strike="noStrike" cap="none" normalizeH="0" baseline="0" dirty="0" smtClean="0">
                          <a:ln>
                            <a:noFill/>
                          </a:ln>
                          <a:solidFill>
                            <a:schemeClr val="tx1"/>
                          </a:solidFill>
                          <a:effectLst/>
                          <a:latin typeface="ＭＳ ゴシック" pitchFamily="49" charset="-128"/>
                          <a:ea typeface="ＭＳ ゴシック" pitchFamily="49" charset="-128"/>
                        </a:rPr>
                        <a:t>　学校危機と心理的影響</a:t>
                      </a:r>
                    </a:p>
                  </a:txBody>
                  <a:tcPr marL="36000" marR="36000" marT="36045" marB="36045" horzOverflow="overflow">
                    <a:lnL w="28575" cap="flat" cmpd="sng" algn="ctr">
                      <a:solidFill>
                        <a:srgbClr val="6600CC"/>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rgbClr val="6600CC"/>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9" name="Group 35"/>
          <p:cNvGraphicFramePr>
            <a:graphicFrameLocks noGrp="1"/>
          </p:cNvGraphicFramePr>
          <p:nvPr>
            <p:extLst>
              <p:ext uri="{D42A27DB-BD31-4B8C-83A1-F6EECF244321}">
                <p14:modId xmlns:p14="http://schemas.microsoft.com/office/powerpoint/2010/main" val="3203170873"/>
              </p:ext>
            </p:extLst>
          </p:nvPr>
        </p:nvGraphicFramePr>
        <p:xfrm>
          <a:off x="1403648" y="1052736"/>
          <a:ext cx="6983412" cy="503238"/>
        </p:xfrm>
        <a:graphic>
          <a:graphicData uri="http://schemas.openxmlformats.org/drawingml/2006/table">
            <a:tbl>
              <a:tblPr/>
              <a:tblGrid>
                <a:gridCol w="647700"/>
                <a:gridCol w="6335712"/>
              </a:tblGrid>
              <a:tr h="503238">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bg1"/>
                          </a:solidFill>
                          <a:effectLst/>
                          <a:latin typeface="ＭＳ ゴシック" pitchFamily="49" charset="-128"/>
                          <a:ea typeface="ＭＳ ゴシック" pitchFamily="49" charset="-128"/>
                        </a:rPr>
                        <a:t>(1)</a:t>
                      </a:r>
                    </a:p>
                  </a:txBody>
                  <a:tcPr marL="36000" marR="36000" marT="36000" marB="36000" horzOverflow="overflow">
                    <a:lnL w="12700" cap="flat" cmpd="sng" algn="ctr">
                      <a:solidFill>
                        <a:srgbClr val="6600CC"/>
                      </a:solidFill>
                      <a:prstDash val="solid"/>
                      <a:round/>
                      <a:headEnd type="none" w="med" len="med"/>
                      <a:tailEnd type="none" w="med" len="med"/>
                    </a:lnL>
                    <a:lnR w="12700" cap="flat" cmpd="sng" algn="ctr">
                      <a:solidFill>
                        <a:srgbClr val="6600CC"/>
                      </a:solidFill>
                      <a:prstDash val="solid"/>
                      <a:round/>
                      <a:headEnd type="none" w="med" len="med"/>
                      <a:tailEnd type="none" w="med" len="med"/>
                    </a:lnR>
                    <a:lnT w="12700" cap="flat" cmpd="sng" algn="ctr">
                      <a:solidFill>
                        <a:srgbClr val="6600CC"/>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1" i="0" u="none" strike="noStrike" cap="none" normalizeH="0" baseline="0" dirty="0" smtClean="0">
                          <a:ln>
                            <a:noFill/>
                          </a:ln>
                          <a:solidFill>
                            <a:schemeClr val="tx1"/>
                          </a:solidFill>
                          <a:effectLst/>
                          <a:latin typeface="ＭＳ ゴシック" pitchFamily="49" charset="-128"/>
                          <a:ea typeface="ＭＳ ゴシック" pitchFamily="49" charset="-128"/>
                        </a:rPr>
                        <a:t> </a:t>
                      </a:r>
                      <a:r>
                        <a:rPr kumimoji="1" lang="ja-JP" altLang="en-US" sz="2800" b="1" i="0" u="none" strike="noStrike" cap="none" normalizeH="0" baseline="0" dirty="0" smtClean="0">
                          <a:ln>
                            <a:noFill/>
                          </a:ln>
                          <a:solidFill>
                            <a:schemeClr val="tx1"/>
                          </a:solidFill>
                          <a:effectLst/>
                          <a:latin typeface="ＭＳ ゴシック" pitchFamily="49" charset="-128"/>
                          <a:ea typeface="ＭＳ ゴシック" pitchFamily="49" charset="-128"/>
                        </a:rPr>
                        <a:t>ア 学校危機の心理的影響</a:t>
                      </a:r>
                    </a:p>
                  </a:txBody>
                  <a:tcPr marL="36000" marR="36000" marT="36000" marB="36000" horzOverflow="overflow">
                    <a:lnL w="12700" cap="flat" cmpd="sng" algn="ctr">
                      <a:solidFill>
                        <a:srgbClr val="6600CC"/>
                      </a:solidFill>
                      <a:prstDash val="solid"/>
                      <a:round/>
                      <a:headEnd type="none" w="med" len="med"/>
                      <a:tailEnd type="none" w="med" len="med"/>
                    </a:lnL>
                    <a:lnR w="12700" cap="flat" cmpd="sng" algn="ctr">
                      <a:solidFill>
                        <a:srgbClr val="6600CC"/>
                      </a:solidFill>
                      <a:prstDash val="solid"/>
                      <a:round/>
                      <a:headEnd type="none" w="med" len="med"/>
                      <a:tailEnd type="none" w="med" len="med"/>
                    </a:lnR>
                    <a:lnT w="12700" cap="flat" cmpd="sng" algn="ctr">
                      <a:solidFill>
                        <a:srgbClr val="6600CC"/>
                      </a:solidFill>
                      <a:prstDash val="solid"/>
                      <a:round/>
                      <a:headEnd type="none" w="med" len="med"/>
                      <a:tailEnd type="none" w="med" len="med"/>
                    </a:lnT>
                    <a:lnB w="12700" cap="flat" cmpd="sng" algn="ctr">
                      <a:solidFill>
                        <a:srgbClr val="6600CC"/>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wipe(left)">
                                      <p:cBhvr>
                                        <p:cTn id="11" dur="500"/>
                                        <p:tgtEl>
                                          <p:spTgt spid="9"/>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5127"/>
                                        </p:tgtEl>
                                        <p:attrNameLst>
                                          <p:attrName>style.visibility</p:attrName>
                                        </p:attrNameLst>
                                      </p:cBhvr>
                                      <p:to>
                                        <p:strVal val="visible"/>
                                      </p:to>
                                    </p:set>
                                    <p:animEffect transition="in" filter="fade">
                                      <p:cBhvr>
                                        <p:cTn id="15" dur="500"/>
                                        <p:tgtEl>
                                          <p:spTgt spid="5127"/>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7170"/>
                                        </p:tgtEl>
                                        <p:attrNameLst>
                                          <p:attrName>style.visibility</p:attrName>
                                        </p:attrNameLst>
                                      </p:cBhvr>
                                      <p:to>
                                        <p:strVal val="visible"/>
                                      </p:to>
                                    </p:set>
                                    <p:animEffect transition="in" filter="fade">
                                      <p:cBhvr>
                                        <p:cTn id="20" dur="1000"/>
                                        <p:tgtEl>
                                          <p:spTgt spid="717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7171"/>
                                        </p:tgtEl>
                                        <p:attrNameLst>
                                          <p:attrName>style.visibility</p:attrName>
                                        </p:attrNameLst>
                                      </p:cBhvr>
                                      <p:to>
                                        <p:strVal val="visible"/>
                                      </p:to>
                                    </p:set>
                                    <p:animEffect transition="in" filter="fade">
                                      <p:cBhvr>
                                        <p:cTn id="25" dur="1000"/>
                                        <p:tgtEl>
                                          <p:spTgt spid="717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7172"/>
                                        </p:tgtEl>
                                        <p:attrNameLst>
                                          <p:attrName>style.visibility</p:attrName>
                                        </p:attrNameLst>
                                      </p:cBhvr>
                                      <p:to>
                                        <p:strVal val="visible"/>
                                      </p:to>
                                    </p:set>
                                    <p:animEffect transition="in" filter="fade">
                                      <p:cBhvr>
                                        <p:cTn id="30" dur="1000"/>
                                        <p:tgtEl>
                                          <p:spTgt spid="717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7173"/>
                                        </p:tgtEl>
                                        <p:attrNameLst>
                                          <p:attrName>style.visibility</p:attrName>
                                        </p:attrNameLst>
                                      </p:cBhvr>
                                      <p:to>
                                        <p:strVal val="visible"/>
                                      </p:to>
                                    </p:set>
                                    <p:animEffect transition="in" filter="fade">
                                      <p:cBhvr>
                                        <p:cTn id="35" dur="1000"/>
                                        <p:tgtEl>
                                          <p:spTgt spid="7173"/>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1" fill="hold" grpId="0" nodeType="clickEffect">
                                  <p:stCondLst>
                                    <p:cond delay="0"/>
                                  </p:stCondLst>
                                  <p:childTnLst>
                                    <p:set>
                                      <p:cBhvr>
                                        <p:cTn id="39" dur="1" fill="hold">
                                          <p:stCondLst>
                                            <p:cond delay="0"/>
                                          </p:stCondLst>
                                        </p:cTn>
                                        <p:tgtEl>
                                          <p:spTgt spid="7174"/>
                                        </p:tgtEl>
                                        <p:attrNameLst>
                                          <p:attrName>style.visibility</p:attrName>
                                        </p:attrNameLst>
                                      </p:cBhvr>
                                      <p:to>
                                        <p:strVal val="visible"/>
                                      </p:to>
                                    </p:set>
                                    <p:anim calcmode="lin" valueType="num">
                                      <p:cBhvr additive="base">
                                        <p:cTn id="40" dur="500" fill="hold"/>
                                        <p:tgtEl>
                                          <p:spTgt spid="7174"/>
                                        </p:tgtEl>
                                        <p:attrNameLst>
                                          <p:attrName>ppt_x</p:attrName>
                                        </p:attrNameLst>
                                      </p:cBhvr>
                                      <p:tavLst>
                                        <p:tav tm="0">
                                          <p:val>
                                            <p:strVal val="#ppt_x"/>
                                          </p:val>
                                        </p:tav>
                                        <p:tav tm="100000">
                                          <p:val>
                                            <p:strVal val="#ppt_x"/>
                                          </p:val>
                                        </p:tav>
                                      </p:tavLst>
                                    </p:anim>
                                    <p:anim calcmode="lin" valueType="num">
                                      <p:cBhvr additive="base">
                                        <p:cTn id="41" dur="500" fill="hold"/>
                                        <p:tgtEl>
                                          <p:spTgt spid="717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nimBg="1"/>
      <p:bldP spid="7171" grpId="0" animBg="1"/>
      <p:bldP spid="7172" grpId="0" animBg="1"/>
      <p:bldP spid="7173" grpId="0" animBg="1"/>
      <p:bldP spid="7174" grpId="0" animBg="1"/>
      <p:bldP spid="512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AutoShape 2"/>
          <p:cNvSpPr>
            <a:spLocks noChangeArrowheads="1"/>
          </p:cNvSpPr>
          <p:nvPr/>
        </p:nvSpPr>
        <p:spPr bwMode="auto">
          <a:xfrm>
            <a:off x="1331913" y="2420938"/>
            <a:ext cx="6697662" cy="2663825"/>
          </a:xfrm>
          <a:prstGeom prst="roundRect">
            <a:avLst>
              <a:gd name="adj" fmla="val 16667"/>
            </a:avLst>
          </a:prstGeom>
          <a:solidFill>
            <a:srgbClr val="0000FF"/>
          </a:solidFill>
          <a:ln w="63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20484" name="Rectangle 4"/>
          <p:cNvSpPr>
            <a:spLocks noChangeArrowheads="1"/>
          </p:cNvSpPr>
          <p:nvPr/>
        </p:nvSpPr>
        <p:spPr bwMode="auto">
          <a:xfrm>
            <a:off x="1187450" y="1628775"/>
            <a:ext cx="7056438" cy="43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effectLst/>
                <a:latin typeface="ＭＳ ゴシック" pitchFamily="49" charset="-128"/>
                <a:ea typeface="ＭＳ ゴシック" pitchFamily="49" charset="-128"/>
              </a:rPr>
              <a:t>発生前からある課題やハンディなど</a:t>
            </a:r>
          </a:p>
        </p:txBody>
      </p:sp>
      <p:sp>
        <p:nvSpPr>
          <p:cNvPr id="80901" name="Text Box 5"/>
          <p:cNvSpPr txBox="1">
            <a:spLocks noChangeArrowheads="1"/>
          </p:cNvSpPr>
          <p:nvPr/>
        </p:nvSpPr>
        <p:spPr bwMode="auto">
          <a:xfrm>
            <a:off x="1692275" y="2565400"/>
            <a:ext cx="5761038" cy="50323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800" dirty="0">
                <a:solidFill>
                  <a:schemeClr val="bg1"/>
                </a:solidFill>
                <a:effectLst/>
                <a:latin typeface="ＭＳ ゴシック" pitchFamily="49" charset="-128"/>
                <a:ea typeface="ＭＳ ゴシック" pitchFamily="49" charset="-128"/>
              </a:rPr>
              <a:t>●</a:t>
            </a:r>
            <a:r>
              <a:rPr lang="ja-JP" altLang="en-US" sz="2800" dirty="0">
                <a:solidFill>
                  <a:schemeClr val="bg1"/>
                </a:solidFill>
                <a:effectLst/>
                <a:latin typeface="ＭＳ ゴシック" pitchFamily="49" charset="-128"/>
                <a:ea typeface="ＭＳ ゴシック" pitchFamily="49" charset="-128"/>
              </a:rPr>
              <a:t>精神疾患や発達の障害</a:t>
            </a:r>
          </a:p>
        </p:txBody>
      </p:sp>
      <p:sp>
        <p:nvSpPr>
          <p:cNvPr id="80902" name="Text Box 6"/>
          <p:cNvSpPr txBox="1">
            <a:spLocks noChangeArrowheads="1"/>
          </p:cNvSpPr>
          <p:nvPr/>
        </p:nvSpPr>
        <p:spPr bwMode="auto">
          <a:xfrm>
            <a:off x="1692275" y="3141663"/>
            <a:ext cx="6551613" cy="503237"/>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800">
                <a:solidFill>
                  <a:schemeClr val="bg1"/>
                </a:solidFill>
                <a:effectLst/>
                <a:latin typeface="ＭＳ ゴシック" pitchFamily="49" charset="-128"/>
                <a:ea typeface="ＭＳ ゴシック" pitchFamily="49" charset="-128"/>
              </a:rPr>
              <a:t>●</a:t>
            </a:r>
            <a:r>
              <a:rPr lang="ja-JP" altLang="en-US" sz="2800">
                <a:solidFill>
                  <a:schemeClr val="bg1"/>
                </a:solidFill>
                <a:effectLst/>
                <a:latin typeface="ＭＳ ゴシック" pitchFamily="49" charset="-128"/>
                <a:ea typeface="ＭＳ ゴシック" pitchFamily="49" charset="-128"/>
              </a:rPr>
              <a:t>生きることがつらい</a:t>
            </a:r>
            <a:r>
              <a:rPr lang="ja-JP" altLang="en-US" sz="2400">
                <a:solidFill>
                  <a:schemeClr val="bg1"/>
                </a:solidFill>
                <a:effectLst/>
                <a:latin typeface="ＭＳ ゴシック" pitchFamily="49" charset="-128"/>
                <a:ea typeface="ＭＳ ゴシック" pitchFamily="49" charset="-128"/>
              </a:rPr>
              <a:t>（理由は様々）</a:t>
            </a:r>
          </a:p>
        </p:txBody>
      </p:sp>
      <p:sp>
        <p:nvSpPr>
          <p:cNvPr id="80903" name="Text Box 7"/>
          <p:cNvSpPr txBox="1">
            <a:spLocks noChangeArrowheads="1"/>
          </p:cNvSpPr>
          <p:nvPr/>
        </p:nvSpPr>
        <p:spPr bwMode="auto">
          <a:xfrm>
            <a:off x="1692275" y="3789363"/>
            <a:ext cx="5761038" cy="503237"/>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800">
                <a:solidFill>
                  <a:schemeClr val="bg1"/>
                </a:solidFill>
                <a:effectLst/>
                <a:latin typeface="ＭＳ ゴシック" pitchFamily="49" charset="-128"/>
                <a:ea typeface="ＭＳ ゴシック" pitchFamily="49" charset="-128"/>
              </a:rPr>
              <a:t>●</a:t>
            </a:r>
            <a:r>
              <a:rPr lang="ja-JP" altLang="en-US" sz="2800">
                <a:solidFill>
                  <a:schemeClr val="bg1"/>
                </a:solidFill>
                <a:effectLst/>
                <a:latin typeface="ＭＳ ゴシック" pitchFamily="49" charset="-128"/>
                <a:ea typeface="ＭＳ ゴシック" pitchFamily="49" charset="-128"/>
              </a:rPr>
              <a:t>最近肉親を亡くした</a:t>
            </a:r>
          </a:p>
        </p:txBody>
      </p:sp>
      <p:sp>
        <p:nvSpPr>
          <p:cNvPr id="80904" name="Text Box 8"/>
          <p:cNvSpPr txBox="1">
            <a:spLocks noChangeArrowheads="1"/>
          </p:cNvSpPr>
          <p:nvPr/>
        </p:nvSpPr>
        <p:spPr bwMode="auto">
          <a:xfrm>
            <a:off x="1331913" y="5311776"/>
            <a:ext cx="3313112" cy="44132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a:effectLst/>
                <a:latin typeface="ＭＳ ゴシック" pitchFamily="49" charset="-128"/>
                <a:ea typeface="ＭＳ ゴシック" pitchFamily="49" charset="-128"/>
              </a:rPr>
              <a:t>○</a:t>
            </a:r>
            <a:r>
              <a:rPr lang="ja-JP" altLang="en-US" sz="2400">
                <a:effectLst/>
                <a:latin typeface="ＭＳ ゴシック" pitchFamily="49" charset="-128"/>
                <a:ea typeface="ＭＳ ゴシック" pitchFamily="49" charset="-128"/>
              </a:rPr>
              <a:t>元々余力がない</a:t>
            </a:r>
          </a:p>
        </p:txBody>
      </p:sp>
      <p:sp>
        <p:nvSpPr>
          <p:cNvPr id="80905" name="Text Box 9"/>
          <p:cNvSpPr txBox="1">
            <a:spLocks noChangeArrowheads="1"/>
          </p:cNvSpPr>
          <p:nvPr/>
        </p:nvSpPr>
        <p:spPr bwMode="auto">
          <a:xfrm>
            <a:off x="1331913" y="5815013"/>
            <a:ext cx="7200900" cy="44132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a:effectLst/>
                <a:latin typeface="ＭＳ ゴシック" pitchFamily="49" charset="-128"/>
                <a:ea typeface="ＭＳ ゴシック" pitchFamily="49" charset="-128"/>
              </a:rPr>
              <a:t>○</a:t>
            </a:r>
            <a:r>
              <a:rPr lang="ja-JP" altLang="en-US" sz="2400">
                <a:effectLst/>
                <a:latin typeface="ＭＳ ゴシック" pitchFamily="49" charset="-128"/>
                <a:ea typeface="ＭＳ ゴシック" pitchFamily="49" charset="-128"/>
              </a:rPr>
              <a:t>それ自体は緊急支援の対象ではないが</a:t>
            </a:r>
            <a:r>
              <a:rPr lang="en-US" altLang="ja-JP" sz="2400">
                <a:effectLst/>
                <a:latin typeface="ＭＳ ゴシック" pitchFamily="49" charset="-128"/>
                <a:ea typeface="ＭＳ ゴシック" pitchFamily="49" charset="-128"/>
              </a:rPr>
              <a:t>…</a:t>
            </a:r>
          </a:p>
        </p:txBody>
      </p:sp>
      <p:sp>
        <p:nvSpPr>
          <p:cNvPr id="80906" name="Text Box 10"/>
          <p:cNvSpPr txBox="1">
            <a:spLocks noChangeArrowheads="1"/>
          </p:cNvSpPr>
          <p:nvPr/>
        </p:nvSpPr>
        <p:spPr bwMode="auto">
          <a:xfrm>
            <a:off x="1692275" y="4365625"/>
            <a:ext cx="5761038" cy="50323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800">
                <a:solidFill>
                  <a:schemeClr val="bg1"/>
                </a:solidFill>
                <a:effectLst/>
                <a:latin typeface="ＭＳ ゴシック" pitchFamily="49" charset="-128"/>
                <a:ea typeface="ＭＳ ゴシック" pitchFamily="49" charset="-128"/>
              </a:rPr>
              <a:t>●</a:t>
            </a:r>
            <a:r>
              <a:rPr lang="ja-JP" altLang="en-US" sz="2800">
                <a:solidFill>
                  <a:schemeClr val="bg1"/>
                </a:solidFill>
                <a:effectLst/>
                <a:latin typeface="ＭＳ ゴシック" pitchFamily="49" charset="-128"/>
                <a:ea typeface="ＭＳ ゴシック" pitchFamily="49" charset="-128"/>
              </a:rPr>
              <a:t>過去のトラウマ</a:t>
            </a:r>
          </a:p>
        </p:txBody>
      </p:sp>
      <p:sp>
        <p:nvSpPr>
          <p:cNvPr id="80907" name="Text Box 11"/>
          <p:cNvSpPr txBox="1">
            <a:spLocks noChangeArrowheads="1"/>
          </p:cNvSpPr>
          <p:nvPr/>
        </p:nvSpPr>
        <p:spPr bwMode="auto">
          <a:xfrm>
            <a:off x="3995738" y="5311776"/>
            <a:ext cx="3960812" cy="44132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a:effectLst/>
                <a:latin typeface="ＭＳ ゴシック" pitchFamily="49" charset="-128"/>
                <a:ea typeface="ＭＳ ゴシック" pitchFamily="49" charset="-128"/>
              </a:rPr>
              <a:t>○</a:t>
            </a:r>
            <a:r>
              <a:rPr lang="ja-JP" altLang="en-US" sz="2400">
                <a:effectLst/>
                <a:latin typeface="ＭＳ ゴシック" pitchFamily="49" charset="-128"/>
                <a:ea typeface="ＭＳ ゴシック" pitchFamily="49" charset="-128"/>
              </a:rPr>
              <a:t>反応の現れ方が異なる</a:t>
            </a:r>
          </a:p>
        </p:txBody>
      </p:sp>
      <p:graphicFrame>
        <p:nvGraphicFramePr>
          <p:cNvPr id="12" name="Group 35"/>
          <p:cNvGraphicFramePr>
            <a:graphicFrameLocks noGrp="1"/>
          </p:cNvGraphicFramePr>
          <p:nvPr>
            <p:extLst>
              <p:ext uri="{D42A27DB-BD31-4B8C-83A1-F6EECF244321}">
                <p14:modId xmlns:p14="http://schemas.microsoft.com/office/powerpoint/2010/main" val="69221546"/>
              </p:ext>
            </p:extLst>
          </p:nvPr>
        </p:nvGraphicFramePr>
        <p:xfrm>
          <a:off x="1187450" y="836712"/>
          <a:ext cx="6983412" cy="503238"/>
        </p:xfrm>
        <a:graphic>
          <a:graphicData uri="http://schemas.openxmlformats.org/drawingml/2006/table">
            <a:tbl>
              <a:tblPr/>
              <a:tblGrid>
                <a:gridCol w="647700"/>
                <a:gridCol w="6335712"/>
              </a:tblGrid>
              <a:tr h="503238">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bg1"/>
                          </a:solidFill>
                          <a:effectLst/>
                          <a:latin typeface="ＭＳ ゴシック" pitchFamily="49" charset="-128"/>
                          <a:ea typeface="ＭＳ ゴシック" pitchFamily="49" charset="-128"/>
                        </a:rPr>
                        <a:t>(1)</a:t>
                      </a:r>
                    </a:p>
                  </a:txBody>
                  <a:tcPr marL="36000" marR="36000" marT="36000" marB="36000" horzOverflow="overflow">
                    <a:lnL w="12700" cap="flat" cmpd="sng" algn="ctr">
                      <a:solidFill>
                        <a:srgbClr val="6600CC"/>
                      </a:solidFill>
                      <a:prstDash val="solid"/>
                      <a:round/>
                      <a:headEnd type="none" w="med" len="med"/>
                      <a:tailEnd type="none" w="med" len="med"/>
                    </a:lnL>
                    <a:lnR w="12700" cap="flat" cmpd="sng" algn="ctr">
                      <a:solidFill>
                        <a:srgbClr val="6600CC"/>
                      </a:solidFill>
                      <a:prstDash val="solid"/>
                      <a:round/>
                      <a:headEnd type="none" w="med" len="med"/>
                      <a:tailEnd type="none" w="med" len="med"/>
                    </a:lnR>
                    <a:lnT w="12700" cap="flat" cmpd="sng" algn="ctr">
                      <a:solidFill>
                        <a:srgbClr val="6600CC"/>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ja-JP" altLang="en-US" dirty="0" smtClean="0">
                          <a:solidFill>
                            <a:srgbClr val="0099FF"/>
                          </a:solidFill>
                          <a:effectLst/>
                          <a:ea typeface="ＭＳ ゴシック" pitchFamily="49" charset="-128"/>
                        </a:rPr>
                        <a:t>　オ　元々の課題</a:t>
                      </a:r>
                      <a:r>
                        <a:rPr lang="ja-JP" altLang="en-US" sz="2000" dirty="0" smtClean="0">
                          <a:solidFill>
                            <a:srgbClr val="0099FF"/>
                          </a:solidFill>
                          <a:effectLst/>
                          <a:ea typeface="ＭＳ ゴシック" pitchFamily="49" charset="-128"/>
                        </a:rPr>
                        <a:t>（発生前からの課題など）</a:t>
                      </a:r>
                      <a:endParaRPr lang="ja-JP" altLang="en-US" dirty="0" smtClean="0">
                        <a:solidFill>
                          <a:srgbClr val="CCCC00"/>
                        </a:solidFill>
                        <a:effectLst/>
                        <a:ea typeface="ＭＳ ゴシック" pitchFamily="49" charset="-128"/>
                      </a:endParaRPr>
                    </a:p>
                  </a:txBody>
                  <a:tcPr marL="36000" marR="36000" marT="36000" marB="36000" horzOverflow="overflow">
                    <a:lnL w="12700" cap="flat" cmpd="sng" algn="ctr">
                      <a:solidFill>
                        <a:srgbClr val="6600CC"/>
                      </a:solidFill>
                      <a:prstDash val="solid"/>
                      <a:round/>
                      <a:headEnd type="none" w="med" len="med"/>
                      <a:tailEnd type="none" w="med" len="med"/>
                    </a:lnL>
                    <a:lnR w="12700" cap="flat" cmpd="sng" algn="ctr">
                      <a:solidFill>
                        <a:srgbClr val="6600CC"/>
                      </a:solidFill>
                      <a:prstDash val="solid"/>
                      <a:round/>
                      <a:headEnd type="none" w="med" len="med"/>
                      <a:tailEnd type="none" w="med" len="med"/>
                    </a:lnR>
                    <a:lnT w="12700" cap="flat" cmpd="sng" algn="ctr">
                      <a:solidFill>
                        <a:srgbClr val="6600CC"/>
                      </a:solidFill>
                      <a:prstDash val="solid"/>
                      <a:round/>
                      <a:headEnd type="none" w="med" len="med"/>
                      <a:tailEnd type="none" w="med" len="med"/>
                    </a:lnT>
                    <a:lnB w="12700" cap="flat" cmpd="sng" algn="ctr">
                      <a:solidFill>
                        <a:srgbClr val="6600CC"/>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0484"/>
                                        </p:tgtEl>
                                        <p:attrNameLst>
                                          <p:attrName>style.visibility</p:attrName>
                                        </p:attrNameLst>
                                      </p:cBhvr>
                                      <p:to>
                                        <p:strVal val="visible"/>
                                      </p:to>
                                    </p:set>
                                    <p:animEffect transition="in" filter="fade">
                                      <p:cBhvr>
                                        <p:cTn id="11" dur="500"/>
                                        <p:tgtEl>
                                          <p:spTgt spid="2048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80898"/>
                                        </p:tgtEl>
                                        <p:attrNameLst>
                                          <p:attrName>style.visibility</p:attrName>
                                        </p:attrNameLst>
                                      </p:cBhvr>
                                      <p:to>
                                        <p:strVal val="visible"/>
                                      </p:to>
                                    </p:set>
                                    <p:animEffect transition="in" filter="wipe(up)">
                                      <p:cBhvr>
                                        <p:cTn id="16" dur="500"/>
                                        <p:tgtEl>
                                          <p:spTgt spid="80898"/>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80901"/>
                                        </p:tgtEl>
                                        <p:attrNameLst>
                                          <p:attrName>style.visibility</p:attrName>
                                        </p:attrNameLst>
                                      </p:cBhvr>
                                      <p:to>
                                        <p:strVal val="visible"/>
                                      </p:to>
                                    </p:set>
                                    <p:animEffect transition="in" filter="wipe(left)">
                                      <p:cBhvr>
                                        <p:cTn id="20" dur="1000"/>
                                        <p:tgtEl>
                                          <p:spTgt spid="80901"/>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80902"/>
                                        </p:tgtEl>
                                        <p:attrNameLst>
                                          <p:attrName>style.visibility</p:attrName>
                                        </p:attrNameLst>
                                      </p:cBhvr>
                                      <p:to>
                                        <p:strVal val="visible"/>
                                      </p:to>
                                    </p:set>
                                    <p:animEffect transition="in" filter="wipe(left)">
                                      <p:cBhvr>
                                        <p:cTn id="25" dur="1000"/>
                                        <p:tgtEl>
                                          <p:spTgt spid="80902"/>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80903"/>
                                        </p:tgtEl>
                                        <p:attrNameLst>
                                          <p:attrName>style.visibility</p:attrName>
                                        </p:attrNameLst>
                                      </p:cBhvr>
                                      <p:to>
                                        <p:strVal val="visible"/>
                                      </p:to>
                                    </p:set>
                                    <p:animEffect transition="in" filter="wipe(left)">
                                      <p:cBhvr>
                                        <p:cTn id="30" dur="1000"/>
                                        <p:tgtEl>
                                          <p:spTgt spid="80903"/>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80906"/>
                                        </p:tgtEl>
                                        <p:attrNameLst>
                                          <p:attrName>style.visibility</p:attrName>
                                        </p:attrNameLst>
                                      </p:cBhvr>
                                      <p:to>
                                        <p:strVal val="visible"/>
                                      </p:to>
                                    </p:set>
                                    <p:animEffect transition="in" filter="wipe(left)">
                                      <p:cBhvr>
                                        <p:cTn id="35" dur="1000"/>
                                        <p:tgtEl>
                                          <p:spTgt spid="80906"/>
                                        </p:tgtEl>
                                      </p:cBhvr>
                                    </p:animEffec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80904"/>
                                        </p:tgtEl>
                                        <p:attrNameLst>
                                          <p:attrName>style.visibility</p:attrName>
                                        </p:attrNameLst>
                                      </p:cBhvr>
                                      <p:to>
                                        <p:strVal val="visible"/>
                                      </p:to>
                                    </p:set>
                                    <p:anim calcmode="lin" valueType="num">
                                      <p:cBhvr additive="base">
                                        <p:cTn id="40" dur="500" fill="hold"/>
                                        <p:tgtEl>
                                          <p:spTgt spid="80904"/>
                                        </p:tgtEl>
                                        <p:attrNameLst>
                                          <p:attrName>ppt_x</p:attrName>
                                        </p:attrNameLst>
                                      </p:cBhvr>
                                      <p:tavLst>
                                        <p:tav tm="0">
                                          <p:val>
                                            <p:strVal val="#ppt_x"/>
                                          </p:val>
                                        </p:tav>
                                        <p:tav tm="100000">
                                          <p:val>
                                            <p:strVal val="#ppt_x"/>
                                          </p:val>
                                        </p:tav>
                                      </p:tavLst>
                                    </p:anim>
                                    <p:anim calcmode="lin" valueType="num">
                                      <p:cBhvr additive="base">
                                        <p:cTn id="41" dur="500" fill="hold"/>
                                        <p:tgtEl>
                                          <p:spTgt spid="80904"/>
                                        </p:tgtEl>
                                        <p:attrNameLst>
                                          <p:attrName>ppt_y</p:attrName>
                                        </p:attrNameLst>
                                      </p:cBhvr>
                                      <p:tavLst>
                                        <p:tav tm="0">
                                          <p:val>
                                            <p:strVal val="1+#ppt_h/2"/>
                                          </p:val>
                                        </p:tav>
                                        <p:tav tm="100000">
                                          <p:val>
                                            <p:strVal val="#ppt_y"/>
                                          </p:val>
                                        </p:tav>
                                      </p:tavLst>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80907"/>
                                        </p:tgtEl>
                                        <p:attrNameLst>
                                          <p:attrName>style.visibility</p:attrName>
                                        </p:attrNameLst>
                                      </p:cBhvr>
                                      <p:to>
                                        <p:strVal val="visible"/>
                                      </p:to>
                                    </p:set>
                                    <p:anim calcmode="lin" valueType="num">
                                      <p:cBhvr additive="base">
                                        <p:cTn id="46" dur="500" fill="hold"/>
                                        <p:tgtEl>
                                          <p:spTgt spid="80907"/>
                                        </p:tgtEl>
                                        <p:attrNameLst>
                                          <p:attrName>ppt_x</p:attrName>
                                        </p:attrNameLst>
                                      </p:cBhvr>
                                      <p:tavLst>
                                        <p:tav tm="0">
                                          <p:val>
                                            <p:strVal val="#ppt_x"/>
                                          </p:val>
                                        </p:tav>
                                        <p:tav tm="100000">
                                          <p:val>
                                            <p:strVal val="#ppt_x"/>
                                          </p:val>
                                        </p:tav>
                                      </p:tavLst>
                                    </p:anim>
                                    <p:anim calcmode="lin" valueType="num">
                                      <p:cBhvr additive="base">
                                        <p:cTn id="47" dur="500" fill="hold"/>
                                        <p:tgtEl>
                                          <p:spTgt spid="80907"/>
                                        </p:tgtEl>
                                        <p:attrNameLst>
                                          <p:attrName>ppt_y</p:attrName>
                                        </p:attrNameLst>
                                      </p:cBhvr>
                                      <p:tavLst>
                                        <p:tav tm="0">
                                          <p:val>
                                            <p:strVal val="1+#ppt_h/2"/>
                                          </p:val>
                                        </p:tav>
                                        <p:tav tm="100000">
                                          <p:val>
                                            <p:strVal val="#ppt_y"/>
                                          </p:val>
                                        </p:tav>
                                      </p:tavLst>
                                    </p:anim>
                                  </p:childTnLst>
                                </p:cTn>
                              </p:par>
                            </p:childTnLst>
                          </p:cTn>
                        </p:par>
                      </p:childTnLst>
                    </p:cTn>
                  </p:par>
                  <p:par>
                    <p:cTn id="48" fill="hold" nodeType="clickPar">
                      <p:stCondLst>
                        <p:cond delay="indefinite"/>
                      </p:stCondLst>
                      <p:childTnLst>
                        <p:par>
                          <p:cTn id="49" fill="hold" nodeType="withGroup">
                            <p:stCondLst>
                              <p:cond delay="0"/>
                            </p:stCondLst>
                            <p:childTnLst>
                              <p:par>
                                <p:cTn id="50" presetID="2" presetClass="entr" presetSubtype="4" fill="hold" grpId="0" nodeType="clickEffect">
                                  <p:stCondLst>
                                    <p:cond delay="0"/>
                                  </p:stCondLst>
                                  <p:childTnLst>
                                    <p:set>
                                      <p:cBhvr>
                                        <p:cTn id="51" dur="1" fill="hold">
                                          <p:stCondLst>
                                            <p:cond delay="0"/>
                                          </p:stCondLst>
                                        </p:cTn>
                                        <p:tgtEl>
                                          <p:spTgt spid="80905"/>
                                        </p:tgtEl>
                                        <p:attrNameLst>
                                          <p:attrName>style.visibility</p:attrName>
                                        </p:attrNameLst>
                                      </p:cBhvr>
                                      <p:to>
                                        <p:strVal val="visible"/>
                                      </p:to>
                                    </p:set>
                                    <p:anim calcmode="lin" valueType="num">
                                      <p:cBhvr additive="base">
                                        <p:cTn id="52" dur="500" fill="hold"/>
                                        <p:tgtEl>
                                          <p:spTgt spid="80905"/>
                                        </p:tgtEl>
                                        <p:attrNameLst>
                                          <p:attrName>ppt_x</p:attrName>
                                        </p:attrNameLst>
                                      </p:cBhvr>
                                      <p:tavLst>
                                        <p:tav tm="0">
                                          <p:val>
                                            <p:strVal val="#ppt_x"/>
                                          </p:val>
                                        </p:tav>
                                        <p:tav tm="100000">
                                          <p:val>
                                            <p:strVal val="#ppt_x"/>
                                          </p:val>
                                        </p:tav>
                                      </p:tavLst>
                                    </p:anim>
                                    <p:anim calcmode="lin" valueType="num">
                                      <p:cBhvr additive="base">
                                        <p:cTn id="53" dur="500" fill="hold"/>
                                        <p:tgtEl>
                                          <p:spTgt spid="8090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8" grpId="0" animBg="1"/>
      <p:bldP spid="20484" grpId="0"/>
      <p:bldP spid="80901" grpId="0"/>
      <p:bldP spid="80902" grpId="0"/>
      <p:bldP spid="80903" grpId="0"/>
      <p:bldP spid="80904" grpId="0"/>
      <p:bldP spid="80905" grpId="0"/>
      <p:bldP spid="80906" grpId="0"/>
      <p:bldP spid="80907"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1044575" y="1988840"/>
            <a:ext cx="7200900" cy="4278313"/>
          </a:xfrm>
          <a:prstGeom prst="rect">
            <a:avLst/>
          </a:prstGeom>
          <a:solidFill>
            <a:srgbClr val="000080"/>
          </a:solidFill>
          <a:ln w="317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defRPr/>
            </a:pPr>
            <a:r>
              <a:rPr lang="ja-JP" altLang="en-US" b="1" dirty="0">
                <a:solidFill>
                  <a:srgbClr val="FFFF00"/>
                </a:solidFill>
                <a:effectLst/>
                <a:latin typeface="ＭＳ ゴシック" pitchFamily="49" charset="-128"/>
              </a:rPr>
              <a:t>　</a:t>
            </a:r>
            <a:r>
              <a:rPr lang="ja-JP" altLang="en-US" dirty="0">
                <a:effectLst>
                  <a:outerShdw blurRad="38100" dist="38100" dir="2700000" algn="tl">
                    <a:srgbClr val="FFFFFF"/>
                  </a:outerShdw>
                </a:effectLst>
                <a:latin typeface="ＭＳ ゴシック" pitchFamily="49" charset="-128"/>
              </a:rPr>
              <a:t>喪失による反応</a:t>
            </a:r>
          </a:p>
          <a:p>
            <a:pPr>
              <a:defRPr/>
            </a:pPr>
            <a:r>
              <a:rPr lang="ja-JP" altLang="en-US" sz="2400" b="1" dirty="0">
                <a:solidFill>
                  <a:schemeClr val="bg1"/>
                </a:solidFill>
                <a:effectLst/>
                <a:latin typeface="ＭＳ ゴシック" pitchFamily="49" charset="-128"/>
              </a:rPr>
              <a:t>　　・ショック、否認、自責、怒り、悲嘆、うつ</a:t>
            </a:r>
          </a:p>
          <a:p>
            <a:pPr>
              <a:defRPr/>
            </a:pPr>
            <a:r>
              <a:rPr lang="ja-JP" altLang="en-US" b="1" dirty="0">
                <a:solidFill>
                  <a:srgbClr val="FFFF00"/>
                </a:solidFill>
                <a:effectLst/>
                <a:latin typeface="Times New Roman" pitchFamily="18" charset="0"/>
              </a:rPr>
              <a:t>　</a:t>
            </a:r>
            <a:r>
              <a:rPr lang="ja-JP" altLang="en-US" dirty="0">
                <a:solidFill>
                  <a:srgbClr val="FF0066"/>
                </a:solidFill>
                <a:effectLst/>
                <a:latin typeface="Times New Roman" pitchFamily="18" charset="0"/>
              </a:rPr>
              <a:t>トラウマによる症状（狭義）</a:t>
            </a:r>
          </a:p>
          <a:p>
            <a:pPr>
              <a:defRPr/>
            </a:pPr>
            <a:r>
              <a:rPr lang="ja-JP" altLang="en-US" sz="2400" b="1" dirty="0">
                <a:solidFill>
                  <a:schemeClr val="bg1"/>
                </a:solidFill>
                <a:effectLst/>
                <a:latin typeface="Times New Roman" pitchFamily="18" charset="0"/>
              </a:rPr>
              <a:t>　　・侵入と再体験</a:t>
            </a:r>
          </a:p>
          <a:p>
            <a:pPr>
              <a:defRPr/>
            </a:pPr>
            <a:r>
              <a:rPr lang="ja-JP" altLang="en-US" sz="2400" b="1" dirty="0">
                <a:solidFill>
                  <a:schemeClr val="bg1"/>
                </a:solidFill>
                <a:effectLst/>
                <a:latin typeface="Times New Roman" pitchFamily="18" charset="0"/>
              </a:rPr>
              <a:t>　　・回避とひきこもり</a:t>
            </a:r>
          </a:p>
          <a:p>
            <a:pPr>
              <a:defRPr/>
            </a:pPr>
            <a:r>
              <a:rPr lang="ja-JP" altLang="en-US" sz="2400" b="1" dirty="0">
                <a:solidFill>
                  <a:schemeClr val="bg1"/>
                </a:solidFill>
                <a:effectLst/>
                <a:latin typeface="Times New Roman" pitchFamily="18" charset="0"/>
              </a:rPr>
              <a:t>　　・過覚醒と強い不安</a:t>
            </a:r>
          </a:p>
          <a:p>
            <a:pPr>
              <a:defRPr/>
            </a:pPr>
            <a:r>
              <a:rPr lang="ja-JP" altLang="en-US" b="1" dirty="0">
                <a:solidFill>
                  <a:srgbClr val="FFFF00"/>
                </a:solidFill>
                <a:effectLst/>
                <a:latin typeface="Times New Roman" pitchFamily="18" charset="0"/>
              </a:rPr>
              <a:t>　</a:t>
            </a:r>
            <a:r>
              <a:rPr lang="ja-JP" altLang="en-US" dirty="0">
                <a:solidFill>
                  <a:srgbClr val="FFFF00"/>
                </a:solidFill>
                <a:effectLst/>
                <a:latin typeface="Times New Roman" pitchFamily="18" charset="0"/>
              </a:rPr>
              <a:t>その他の症状・行動</a:t>
            </a:r>
          </a:p>
          <a:p>
            <a:pPr>
              <a:defRPr/>
            </a:pPr>
            <a:r>
              <a:rPr lang="ja-JP" altLang="en-US" sz="2400" b="1" dirty="0">
                <a:solidFill>
                  <a:schemeClr val="bg1"/>
                </a:solidFill>
                <a:effectLst/>
                <a:latin typeface="Times New Roman" pitchFamily="18" charset="0"/>
              </a:rPr>
              <a:t>　　・赤ちゃん返り（子ども）</a:t>
            </a:r>
          </a:p>
          <a:p>
            <a:pPr>
              <a:defRPr/>
            </a:pPr>
            <a:r>
              <a:rPr lang="ja-JP" altLang="en-US" sz="2400" b="1" dirty="0">
                <a:solidFill>
                  <a:schemeClr val="bg1"/>
                </a:solidFill>
                <a:effectLst/>
                <a:latin typeface="Times New Roman" pitchFamily="18" charset="0"/>
              </a:rPr>
              <a:t>　　・体の症状</a:t>
            </a:r>
          </a:p>
          <a:p>
            <a:pPr>
              <a:defRPr/>
            </a:pPr>
            <a:r>
              <a:rPr lang="ja-JP" altLang="en-US" sz="2400" b="1" dirty="0">
                <a:solidFill>
                  <a:schemeClr val="bg1"/>
                </a:solidFill>
                <a:effectLst/>
                <a:latin typeface="Times New Roman" pitchFamily="18" charset="0"/>
              </a:rPr>
              <a:t>　　・うつ症状</a:t>
            </a:r>
          </a:p>
          <a:p>
            <a:pPr>
              <a:defRPr/>
            </a:pPr>
            <a:r>
              <a:rPr lang="ja-JP" altLang="en-US" sz="2400" b="1" dirty="0">
                <a:solidFill>
                  <a:schemeClr val="bg1"/>
                </a:solidFill>
                <a:effectLst/>
                <a:latin typeface="Times New Roman" pitchFamily="18" charset="0"/>
              </a:rPr>
              <a:t>　　・薬物アルコール依存（大人）など</a:t>
            </a:r>
          </a:p>
        </p:txBody>
      </p:sp>
      <p:sp>
        <p:nvSpPr>
          <p:cNvPr id="21508" name="Rectangle 5"/>
          <p:cNvSpPr>
            <a:spLocks noChangeArrowheads="1"/>
          </p:cNvSpPr>
          <p:nvPr/>
        </p:nvSpPr>
        <p:spPr bwMode="auto">
          <a:xfrm>
            <a:off x="1448216" y="1124744"/>
            <a:ext cx="63373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effectLst/>
                <a:latin typeface="ＭＳ ゴシック" pitchFamily="49" charset="-128"/>
                <a:ea typeface="ＭＳ ゴシック" pitchFamily="49" charset="-128"/>
              </a:rPr>
              <a:t>症状、反応のまとめ</a:t>
            </a:r>
          </a:p>
        </p:txBody>
      </p:sp>
      <p:graphicFrame>
        <p:nvGraphicFramePr>
          <p:cNvPr id="6" name="Group 35"/>
          <p:cNvGraphicFramePr>
            <a:graphicFrameLocks noGrp="1"/>
          </p:cNvGraphicFramePr>
          <p:nvPr>
            <p:extLst>
              <p:ext uri="{D42A27DB-BD31-4B8C-83A1-F6EECF244321}">
                <p14:modId xmlns:p14="http://schemas.microsoft.com/office/powerpoint/2010/main" val="903089006"/>
              </p:ext>
            </p:extLst>
          </p:nvPr>
        </p:nvGraphicFramePr>
        <p:xfrm>
          <a:off x="1228504" y="620688"/>
          <a:ext cx="6983412" cy="503238"/>
        </p:xfrm>
        <a:graphic>
          <a:graphicData uri="http://schemas.openxmlformats.org/drawingml/2006/table">
            <a:tbl>
              <a:tblPr/>
              <a:tblGrid>
                <a:gridCol w="647700"/>
                <a:gridCol w="6335712"/>
              </a:tblGrid>
              <a:tr h="503238">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bg1"/>
                          </a:solidFill>
                          <a:effectLst/>
                          <a:latin typeface="ＭＳ ゴシック" pitchFamily="49" charset="-128"/>
                          <a:ea typeface="ＭＳ ゴシック" pitchFamily="49" charset="-128"/>
                        </a:rPr>
                        <a:t>(1)</a:t>
                      </a:r>
                    </a:p>
                  </a:txBody>
                  <a:tcPr marL="36000" marR="36000" marT="36000" marB="36000" horzOverflow="overflow">
                    <a:lnL w="12700" cap="flat" cmpd="sng" algn="ctr">
                      <a:solidFill>
                        <a:srgbClr val="6600CC"/>
                      </a:solidFill>
                      <a:prstDash val="solid"/>
                      <a:round/>
                      <a:headEnd type="none" w="med" len="med"/>
                      <a:tailEnd type="none" w="med" len="med"/>
                    </a:lnL>
                    <a:lnR w="12700" cap="flat" cmpd="sng" algn="ctr">
                      <a:solidFill>
                        <a:srgbClr val="6600CC"/>
                      </a:solidFill>
                      <a:prstDash val="solid"/>
                      <a:round/>
                      <a:headEnd type="none" w="med" len="med"/>
                      <a:tailEnd type="none" w="med" len="med"/>
                    </a:lnR>
                    <a:lnT w="12700" cap="flat" cmpd="sng" algn="ctr">
                      <a:solidFill>
                        <a:srgbClr val="6600CC"/>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ja-JP" altLang="en-US" dirty="0" smtClean="0">
                          <a:effectLst/>
                        </a:rPr>
                        <a:t>　カ　心と体に起こること</a:t>
                      </a:r>
                    </a:p>
                  </a:txBody>
                  <a:tcPr marL="36000" marR="36000" marT="36000" marB="36000" horzOverflow="overflow">
                    <a:lnL w="12700" cap="flat" cmpd="sng" algn="ctr">
                      <a:solidFill>
                        <a:srgbClr val="6600CC"/>
                      </a:solidFill>
                      <a:prstDash val="solid"/>
                      <a:round/>
                      <a:headEnd type="none" w="med" len="med"/>
                      <a:tailEnd type="none" w="med" len="med"/>
                    </a:lnL>
                    <a:lnR w="12700" cap="flat" cmpd="sng" algn="ctr">
                      <a:solidFill>
                        <a:srgbClr val="6600CC"/>
                      </a:solidFill>
                      <a:prstDash val="solid"/>
                      <a:round/>
                      <a:headEnd type="none" w="med" len="med"/>
                      <a:tailEnd type="none" w="med" len="med"/>
                    </a:lnR>
                    <a:lnT w="12700" cap="flat" cmpd="sng" algn="ctr">
                      <a:solidFill>
                        <a:srgbClr val="6600CC"/>
                      </a:solidFill>
                      <a:prstDash val="solid"/>
                      <a:round/>
                      <a:headEnd type="none" w="med" len="med"/>
                      <a:tailEnd type="none" w="med" len="med"/>
                    </a:lnT>
                    <a:lnB w="12700" cap="flat" cmpd="sng" algn="ctr">
                      <a:solidFill>
                        <a:srgbClr val="6600CC"/>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1508"/>
                                        </p:tgtEl>
                                        <p:attrNameLst>
                                          <p:attrName>style.visibility</p:attrName>
                                        </p:attrNameLst>
                                      </p:cBhvr>
                                      <p:to>
                                        <p:strVal val="visible"/>
                                      </p:to>
                                    </p:set>
                                    <p:animEffect transition="in" filter="fade">
                                      <p:cBhvr>
                                        <p:cTn id="11" dur="500"/>
                                        <p:tgtEl>
                                          <p:spTgt spid="21508"/>
                                        </p:tgtEl>
                                      </p:cBhvr>
                                    </p:animEffect>
                                  </p:childTnLst>
                                </p:cTn>
                              </p:par>
                            </p:childTnLst>
                          </p:cTn>
                        </p:par>
                        <p:par>
                          <p:cTn id="12" fill="hold">
                            <p:stCondLst>
                              <p:cond delay="1000"/>
                            </p:stCondLst>
                            <p:childTnLst>
                              <p:par>
                                <p:cTn id="13" presetID="22" presetClass="entr" presetSubtype="1" fill="hold" grpId="0" nodeType="afterEffect">
                                  <p:stCondLst>
                                    <p:cond delay="0"/>
                                  </p:stCondLst>
                                  <p:childTnLst>
                                    <p:set>
                                      <p:cBhvr>
                                        <p:cTn id="14" dur="1" fill="hold">
                                          <p:stCondLst>
                                            <p:cond delay="0"/>
                                          </p:stCondLst>
                                        </p:cTn>
                                        <p:tgtEl>
                                          <p:spTgt spid="18434"/>
                                        </p:tgtEl>
                                        <p:attrNameLst>
                                          <p:attrName>style.visibility</p:attrName>
                                        </p:attrNameLst>
                                      </p:cBhvr>
                                      <p:to>
                                        <p:strVal val="visible"/>
                                      </p:to>
                                    </p:set>
                                    <p:animEffect transition="in" filter="wipe(up)">
                                      <p:cBhvr>
                                        <p:cTn id="15" dur="2000"/>
                                        <p:tgtEl>
                                          <p:spTgt spid="18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nimBg="1"/>
      <p:bldP spid="2150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1331913" y="188913"/>
            <a:ext cx="6551612"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a:effectLst/>
              </a:rPr>
              <a:t>心と体におこること（学校危機）</a:t>
            </a:r>
          </a:p>
        </p:txBody>
      </p:sp>
      <p:sp>
        <p:nvSpPr>
          <p:cNvPr id="81923" name="AutoShape 3"/>
          <p:cNvSpPr>
            <a:spLocks noChangeArrowheads="1"/>
          </p:cNvSpPr>
          <p:nvPr/>
        </p:nvSpPr>
        <p:spPr bwMode="auto">
          <a:xfrm>
            <a:off x="250825" y="1052513"/>
            <a:ext cx="3457575" cy="1101725"/>
          </a:xfrm>
          <a:prstGeom prst="roundRect">
            <a:avLst>
              <a:gd name="adj" fmla="val 16667"/>
            </a:avLst>
          </a:prstGeom>
          <a:solidFill>
            <a:srgbClr val="FF00FF"/>
          </a:solidFill>
          <a:ln w="12700" algn="ctr">
            <a:solidFill>
              <a:srgbClr val="FFCC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lgn="ctr">
              <a:defRPr/>
            </a:pPr>
            <a:r>
              <a:rPr lang="ja-JP" altLang="en-US" sz="2000" b="1" dirty="0">
                <a:solidFill>
                  <a:schemeClr val="accent2"/>
                </a:solidFill>
                <a:effectLst/>
                <a:latin typeface="ＭＳ ゴシック" pitchFamily="49" charset="-128"/>
              </a:rPr>
              <a:t>遊び・勉強</a:t>
            </a:r>
          </a:p>
          <a:p>
            <a:pPr>
              <a:defRPr/>
            </a:pPr>
            <a:r>
              <a:rPr lang="ja-JP" altLang="en-US" sz="2000" b="1" dirty="0">
                <a:solidFill>
                  <a:schemeClr val="bg1"/>
                </a:solidFill>
                <a:effectLst>
                  <a:outerShdw blurRad="38100" dist="38100" dir="2700000" algn="tl">
                    <a:srgbClr val="000000"/>
                  </a:outerShdw>
                </a:effectLst>
                <a:latin typeface="ＭＳ ゴシック" pitchFamily="49" charset="-128"/>
              </a:rPr>
              <a:t>遊びや勉強</a:t>
            </a:r>
            <a:r>
              <a:rPr lang="en-US" altLang="ja-JP" sz="2000" b="1" dirty="0">
                <a:solidFill>
                  <a:schemeClr val="bg1"/>
                </a:solidFill>
                <a:effectLst>
                  <a:outerShdw blurRad="38100" dist="38100" dir="2700000" algn="tl">
                    <a:srgbClr val="000000"/>
                  </a:outerShdw>
                </a:effectLst>
                <a:latin typeface="ＭＳ ゴシック" pitchFamily="49" charset="-128"/>
              </a:rPr>
              <a:t>｡</a:t>
            </a:r>
            <a:r>
              <a:rPr lang="ja-JP" altLang="en-US" sz="2000" b="1" dirty="0">
                <a:solidFill>
                  <a:schemeClr val="bg1"/>
                </a:solidFill>
                <a:effectLst>
                  <a:outerShdw blurRad="38100" dist="38100" dir="2700000" algn="tl">
                    <a:srgbClr val="000000"/>
                  </a:outerShdw>
                </a:effectLst>
                <a:latin typeface="ＭＳ ゴシック" pitchFamily="49" charset="-128"/>
              </a:rPr>
              <a:t>好きだったことをするのに集中できない</a:t>
            </a:r>
            <a:r>
              <a:rPr lang="en-US" altLang="ja-JP" sz="2000" b="1" dirty="0">
                <a:solidFill>
                  <a:schemeClr val="bg1"/>
                </a:solidFill>
                <a:effectLst>
                  <a:outerShdw blurRad="38100" dist="38100" dir="2700000" algn="tl">
                    <a:srgbClr val="000000"/>
                  </a:outerShdw>
                </a:effectLst>
                <a:latin typeface="ＭＳ ゴシック" pitchFamily="49" charset="-128"/>
              </a:rPr>
              <a:t>｡</a:t>
            </a:r>
            <a:endParaRPr lang="ja-JP" altLang="en-US" sz="2000" b="1" dirty="0">
              <a:solidFill>
                <a:schemeClr val="bg1"/>
              </a:solidFill>
              <a:effectLst>
                <a:outerShdw blurRad="38100" dist="38100" dir="2700000" algn="tl">
                  <a:srgbClr val="000000"/>
                </a:outerShdw>
              </a:effectLst>
              <a:latin typeface="ＭＳ ゴシック" pitchFamily="49" charset="-128"/>
            </a:endParaRPr>
          </a:p>
        </p:txBody>
      </p:sp>
      <p:sp>
        <p:nvSpPr>
          <p:cNvPr id="81924" name="AutoShape 4"/>
          <p:cNvSpPr>
            <a:spLocks noChangeArrowheads="1"/>
          </p:cNvSpPr>
          <p:nvPr/>
        </p:nvSpPr>
        <p:spPr bwMode="auto">
          <a:xfrm>
            <a:off x="250825" y="2420938"/>
            <a:ext cx="3357563" cy="1101725"/>
          </a:xfrm>
          <a:prstGeom prst="roundRect">
            <a:avLst>
              <a:gd name="adj" fmla="val 16667"/>
            </a:avLst>
          </a:prstGeom>
          <a:solidFill>
            <a:srgbClr val="FF00FF"/>
          </a:solidFill>
          <a:ln w="12700" algn="ctr">
            <a:solidFill>
              <a:srgbClr val="FFCC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lgn="ctr">
              <a:defRPr/>
            </a:pPr>
            <a:r>
              <a:rPr lang="ja-JP" altLang="en-US" sz="2000" b="1" dirty="0">
                <a:solidFill>
                  <a:schemeClr val="accent2"/>
                </a:solidFill>
                <a:effectLst/>
                <a:latin typeface="ＭＳ ゴシック" pitchFamily="49" charset="-128"/>
              </a:rPr>
              <a:t>ピリピリ</a:t>
            </a:r>
          </a:p>
          <a:p>
            <a:pPr>
              <a:defRPr/>
            </a:pPr>
            <a:r>
              <a:rPr lang="ja-JP" altLang="en-US" sz="2000" b="1" dirty="0">
                <a:solidFill>
                  <a:schemeClr val="bg1"/>
                </a:solidFill>
                <a:effectLst>
                  <a:outerShdw blurRad="38100" dist="38100" dir="2700000" algn="tl">
                    <a:srgbClr val="000000"/>
                  </a:outerShdw>
                </a:effectLst>
                <a:latin typeface="ＭＳ ゴシック" pitchFamily="49" charset="-128"/>
              </a:rPr>
              <a:t>物音にビクつく</a:t>
            </a:r>
            <a:r>
              <a:rPr lang="en-US" altLang="ja-JP" sz="2000" b="1" dirty="0">
                <a:solidFill>
                  <a:schemeClr val="bg1"/>
                </a:solidFill>
                <a:effectLst>
                  <a:outerShdw blurRad="38100" dist="38100" dir="2700000" algn="tl">
                    <a:srgbClr val="000000"/>
                  </a:outerShdw>
                </a:effectLst>
                <a:latin typeface="ＭＳ ゴシック" pitchFamily="49" charset="-128"/>
              </a:rPr>
              <a:t>｡</a:t>
            </a:r>
            <a:r>
              <a:rPr lang="ja-JP" altLang="en-US" sz="2000" b="1" dirty="0">
                <a:solidFill>
                  <a:schemeClr val="bg1"/>
                </a:solidFill>
                <a:effectLst>
                  <a:outerShdw blurRad="38100" dist="38100" dir="2700000" algn="tl">
                    <a:srgbClr val="000000"/>
                  </a:outerShdw>
                </a:effectLst>
                <a:latin typeface="ＭＳ ゴシック" pitchFamily="49" charset="-128"/>
              </a:rPr>
              <a:t>イライラする</a:t>
            </a:r>
            <a:r>
              <a:rPr lang="en-US" altLang="ja-JP" sz="2000" b="1" dirty="0">
                <a:solidFill>
                  <a:schemeClr val="bg1"/>
                </a:solidFill>
                <a:effectLst>
                  <a:outerShdw blurRad="38100" dist="38100" dir="2700000" algn="tl">
                    <a:srgbClr val="000000"/>
                  </a:outerShdw>
                </a:effectLst>
                <a:latin typeface="ＭＳ ゴシック" pitchFamily="49" charset="-128"/>
              </a:rPr>
              <a:t>｡</a:t>
            </a:r>
            <a:r>
              <a:rPr lang="ja-JP" altLang="en-US" sz="2000" b="1" dirty="0">
                <a:solidFill>
                  <a:schemeClr val="bg1"/>
                </a:solidFill>
                <a:effectLst>
                  <a:outerShdw blurRad="38100" dist="38100" dir="2700000" algn="tl">
                    <a:srgbClr val="000000"/>
                  </a:outerShdw>
                </a:effectLst>
                <a:latin typeface="ＭＳ ゴシック" pitchFamily="49" charset="-128"/>
              </a:rPr>
              <a:t>すぐに腹を立てる</a:t>
            </a:r>
            <a:r>
              <a:rPr lang="en-US" altLang="ja-JP" sz="2000" b="1" dirty="0">
                <a:solidFill>
                  <a:schemeClr val="bg1"/>
                </a:solidFill>
                <a:effectLst>
                  <a:outerShdw blurRad="38100" dist="38100" dir="2700000" algn="tl">
                    <a:srgbClr val="000000"/>
                  </a:outerShdw>
                </a:effectLst>
                <a:latin typeface="ＭＳ ゴシック" pitchFamily="49" charset="-128"/>
              </a:rPr>
              <a:t>｡</a:t>
            </a:r>
            <a:endParaRPr lang="ja-JP" altLang="en-US" sz="2000" b="1" dirty="0">
              <a:solidFill>
                <a:schemeClr val="bg1"/>
              </a:solidFill>
              <a:effectLst>
                <a:outerShdw blurRad="38100" dist="38100" dir="2700000" algn="tl">
                  <a:srgbClr val="000000"/>
                </a:outerShdw>
              </a:effectLst>
              <a:latin typeface="ＭＳ ゴシック" pitchFamily="49" charset="-128"/>
            </a:endParaRPr>
          </a:p>
        </p:txBody>
      </p:sp>
      <p:sp>
        <p:nvSpPr>
          <p:cNvPr id="81925" name="AutoShape 5"/>
          <p:cNvSpPr>
            <a:spLocks noChangeArrowheads="1"/>
          </p:cNvSpPr>
          <p:nvPr/>
        </p:nvSpPr>
        <p:spPr bwMode="auto">
          <a:xfrm>
            <a:off x="250825" y="3789363"/>
            <a:ext cx="2365375" cy="1098550"/>
          </a:xfrm>
          <a:prstGeom prst="roundRect">
            <a:avLst>
              <a:gd name="adj" fmla="val 16667"/>
            </a:avLst>
          </a:prstGeom>
          <a:solidFill>
            <a:srgbClr val="FF00FF"/>
          </a:solidFill>
          <a:ln w="12700" algn="ctr">
            <a:solidFill>
              <a:srgbClr val="FFCC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lgn="ctr">
              <a:defRPr/>
            </a:pPr>
            <a:r>
              <a:rPr lang="ja-JP" altLang="en-US" sz="2000" b="1" dirty="0">
                <a:solidFill>
                  <a:schemeClr val="accent2"/>
                </a:solidFill>
                <a:effectLst/>
                <a:latin typeface="ＭＳ ゴシック" pitchFamily="49" charset="-128"/>
              </a:rPr>
              <a:t>ぼーっ</a:t>
            </a:r>
          </a:p>
          <a:p>
            <a:pPr>
              <a:defRPr/>
            </a:pPr>
            <a:r>
              <a:rPr lang="ja-JP" altLang="en-US" sz="2000" b="1" dirty="0">
                <a:solidFill>
                  <a:schemeClr val="bg1"/>
                </a:solidFill>
                <a:effectLst>
                  <a:outerShdw blurRad="38100" dist="38100" dir="2700000" algn="tl">
                    <a:srgbClr val="000000"/>
                  </a:outerShdw>
                </a:effectLst>
                <a:latin typeface="ＭＳ ゴシック" pitchFamily="49" charset="-128"/>
              </a:rPr>
              <a:t>ぼーっとしている</a:t>
            </a:r>
            <a:r>
              <a:rPr lang="en-US" altLang="ja-JP" sz="2000" b="1" dirty="0">
                <a:solidFill>
                  <a:schemeClr val="bg1"/>
                </a:solidFill>
                <a:effectLst>
                  <a:outerShdw blurRad="38100" dist="38100" dir="2700000" algn="tl">
                    <a:srgbClr val="000000"/>
                  </a:outerShdw>
                </a:effectLst>
                <a:latin typeface="ＭＳ ゴシック" pitchFamily="49" charset="-128"/>
              </a:rPr>
              <a:t>｡</a:t>
            </a:r>
            <a:r>
              <a:rPr lang="ja-JP" altLang="en-US" sz="2000" b="1" dirty="0">
                <a:solidFill>
                  <a:schemeClr val="bg1"/>
                </a:solidFill>
                <a:effectLst>
                  <a:outerShdw blurRad="38100" dist="38100" dir="2700000" algn="tl">
                    <a:srgbClr val="000000"/>
                  </a:outerShdw>
                </a:effectLst>
                <a:latin typeface="ＭＳ ゴシック" pitchFamily="49" charset="-128"/>
              </a:rPr>
              <a:t>話をしなくなる</a:t>
            </a:r>
            <a:r>
              <a:rPr lang="en-US" altLang="ja-JP" sz="2000" b="1" dirty="0">
                <a:solidFill>
                  <a:schemeClr val="bg1"/>
                </a:solidFill>
                <a:effectLst>
                  <a:outerShdw blurRad="38100" dist="38100" dir="2700000" algn="tl">
                    <a:srgbClr val="000000"/>
                  </a:outerShdw>
                </a:effectLst>
                <a:latin typeface="ＭＳ ゴシック" pitchFamily="49" charset="-128"/>
              </a:rPr>
              <a:t>｡</a:t>
            </a:r>
            <a:endParaRPr lang="ja-JP" altLang="en-US" sz="2000" b="1" dirty="0">
              <a:solidFill>
                <a:schemeClr val="bg1"/>
              </a:solidFill>
              <a:effectLst>
                <a:outerShdw blurRad="38100" dist="38100" dir="2700000" algn="tl">
                  <a:srgbClr val="000000"/>
                </a:outerShdw>
              </a:effectLst>
              <a:latin typeface="ＭＳ ゴシック" pitchFamily="49" charset="-128"/>
            </a:endParaRPr>
          </a:p>
        </p:txBody>
      </p:sp>
      <p:sp>
        <p:nvSpPr>
          <p:cNvPr id="81926" name="AutoShape 6"/>
          <p:cNvSpPr>
            <a:spLocks noChangeArrowheads="1"/>
          </p:cNvSpPr>
          <p:nvPr/>
        </p:nvSpPr>
        <p:spPr bwMode="auto">
          <a:xfrm>
            <a:off x="250825" y="5157788"/>
            <a:ext cx="4597400" cy="1098550"/>
          </a:xfrm>
          <a:prstGeom prst="roundRect">
            <a:avLst>
              <a:gd name="adj" fmla="val 16667"/>
            </a:avLst>
          </a:prstGeom>
          <a:solidFill>
            <a:srgbClr val="FF00FF"/>
          </a:solidFill>
          <a:ln w="12700" algn="ctr">
            <a:solidFill>
              <a:srgbClr val="FFCC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lgn="ctr">
              <a:defRPr/>
            </a:pPr>
            <a:r>
              <a:rPr lang="ja-JP" altLang="en-US" sz="2000" b="1" dirty="0">
                <a:solidFill>
                  <a:schemeClr val="accent2"/>
                </a:solidFill>
                <a:effectLst/>
                <a:latin typeface="ＭＳ ゴシック" pitchFamily="49" charset="-128"/>
              </a:rPr>
              <a:t>こわい・不安</a:t>
            </a:r>
          </a:p>
          <a:p>
            <a:pPr>
              <a:defRPr/>
            </a:pPr>
            <a:r>
              <a:rPr lang="ja-JP" altLang="en-US" sz="2000" b="1" dirty="0">
                <a:solidFill>
                  <a:schemeClr val="bg1"/>
                </a:solidFill>
                <a:effectLst>
                  <a:outerShdw blurRad="38100" dist="38100" dir="2700000" algn="tl">
                    <a:srgbClr val="000000"/>
                  </a:outerShdw>
                </a:effectLst>
                <a:latin typeface="ＭＳ ゴシック" pitchFamily="49" charset="-128"/>
              </a:rPr>
              <a:t>こわがりになる</a:t>
            </a:r>
            <a:r>
              <a:rPr lang="en-US" altLang="ja-JP" sz="2000" b="1" dirty="0">
                <a:solidFill>
                  <a:schemeClr val="bg1"/>
                </a:solidFill>
                <a:effectLst>
                  <a:outerShdw blurRad="38100" dist="38100" dir="2700000" algn="tl">
                    <a:srgbClr val="000000"/>
                  </a:outerShdw>
                </a:effectLst>
                <a:latin typeface="ＭＳ ゴシック" pitchFamily="49" charset="-128"/>
              </a:rPr>
              <a:t>｡</a:t>
            </a:r>
            <a:r>
              <a:rPr lang="ja-JP" altLang="en-US" sz="2000" b="1" dirty="0">
                <a:solidFill>
                  <a:schemeClr val="bg1"/>
                </a:solidFill>
                <a:effectLst>
                  <a:outerShdw blurRad="38100" dist="38100" dir="2700000" algn="tl">
                    <a:srgbClr val="000000"/>
                  </a:outerShdw>
                </a:effectLst>
                <a:latin typeface="ＭＳ ゴシック" pitchFamily="49" charset="-128"/>
              </a:rPr>
              <a:t>寝ているときにうなされる</a:t>
            </a:r>
            <a:r>
              <a:rPr lang="en-US" altLang="ja-JP" sz="2000" b="1" dirty="0">
                <a:solidFill>
                  <a:schemeClr val="bg1"/>
                </a:solidFill>
                <a:effectLst>
                  <a:outerShdw blurRad="38100" dist="38100" dir="2700000" algn="tl">
                    <a:srgbClr val="000000"/>
                  </a:outerShdw>
                </a:effectLst>
                <a:latin typeface="ＭＳ ゴシック" pitchFamily="49" charset="-128"/>
              </a:rPr>
              <a:t>｡</a:t>
            </a:r>
            <a:r>
              <a:rPr lang="ja-JP" altLang="en-US" sz="2000" b="1" dirty="0">
                <a:solidFill>
                  <a:schemeClr val="bg1"/>
                </a:solidFill>
                <a:effectLst>
                  <a:outerShdw blurRad="38100" dist="38100" dir="2700000" algn="tl">
                    <a:srgbClr val="000000"/>
                  </a:outerShdw>
                </a:effectLst>
                <a:latin typeface="ＭＳ ゴシック" pitchFamily="49" charset="-128"/>
              </a:rPr>
              <a:t>こわい夢を見てとび起きる</a:t>
            </a:r>
            <a:r>
              <a:rPr lang="en-US" altLang="ja-JP" sz="2000" b="1" dirty="0">
                <a:solidFill>
                  <a:schemeClr val="bg1"/>
                </a:solidFill>
                <a:effectLst>
                  <a:outerShdw blurRad="38100" dist="38100" dir="2700000" algn="tl">
                    <a:srgbClr val="000000"/>
                  </a:outerShdw>
                </a:effectLst>
                <a:latin typeface="ＭＳ ゴシック" pitchFamily="49" charset="-128"/>
              </a:rPr>
              <a:t>｡</a:t>
            </a:r>
            <a:endParaRPr lang="ja-JP" altLang="en-US" sz="2000" b="1" dirty="0">
              <a:solidFill>
                <a:schemeClr val="bg1"/>
              </a:solidFill>
              <a:effectLst>
                <a:outerShdw blurRad="38100" dist="38100" dir="2700000" algn="tl">
                  <a:srgbClr val="000000"/>
                </a:outerShdw>
              </a:effectLst>
              <a:latin typeface="ＭＳ ゴシック" pitchFamily="49" charset="-128"/>
            </a:endParaRPr>
          </a:p>
        </p:txBody>
      </p:sp>
      <p:sp>
        <p:nvSpPr>
          <p:cNvPr id="81927" name="AutoShape 7"/>
          <p:cNvSpPr>
            <a:spLocks noChangeArrowheads="1"/>
          </p:cNvSpPr>
          <p:nvPr/>
        </p:nvSpPr>
        <p:spPr bwMode="auto">
          <a:xfrm>
            <a:off x="3995738" y="1052513"/>
            <a:ext cx="2147887" cy="1098550"/>
          </a:xfrm>
          <a:prstGeom prst="roundRect">
            <a:avLst>
              <a:gd name="adj" fmla="val 16667"/>
            </a:avLst>
          </a:prstGeom>
          <a:solidFill>
            <a:srgbClr val="FF00FF"/>
          </a:solidFill>
          <a:ln w="12700" algn="ctr">
            <a:solidFill>
              <a:srgbClr val="FFCC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lgn="ctr">
              <a:defRPr/>
            </a:pPr>
            <a:r>
              <a:rPr lang="ja-JP" altLang="en-US" sz="2000" b="1" dirty="0">
                <a:solidFill>
                  <a:schemeClr val="accent2"/>
                </a:solidFill>
                <a:effectLst/>
                <a:latin typeface="ＭＳ ゴシック" pitchFamily="49" charset="-128"/>
              </a:rPr>
              <a:t>食べる・寝る</a:t>
            </a:r>
          </a:p>
          <a:p>
            <a:pPr>
              <a:defRPr/>
            </a:pPr>
            <a:r>
              <a:rPr lang="ja-JP" altLang="en-US" sz="2000" b="1" dirty="0">
                <a:solidFill>
                  <a:schemeClr val="bg1"/>
                </a:solidFill>
                <a:effectLst>
                  <a:outerShdw blurRad="38100" dist="38100" dir="2700000" algn="tl">
                    <a:srgbClr val="000000"/>
                  </a:outerShdw>
                </a:effectLst>
                <a:latin typeface="ＭＳ ゴシック" pitchFamily="49" charset="-128"/>
              </a:rPr>
              <a:t>食欲がない</a:t>
            </a:r>
            <a:r>
              <a:rPr lang="en-US" altLang="ja-JP" sz="2000" b="1" dirty="0">
                <a:solidFill>
                  <a:schemeClr val="bg1"/>
                </a:solidFill>
                <a:effectLst>
                  <a:outerShdw blurRad="38100" dist="38100" dir="2700000" algn="tl">
                    <a:srgbClr val="000000"/>
                  </a:outerShdw>
                </a:effectLst>
                <a:latin typeface="ＭＳ ゴシック" pitchFamily="49" charset="-128"/>
              </a:rPr>
              <a:t>｡</a:t>
            </a:r>
            <a:r>
              <a:rPr lang="ja-JP" altLang="en-US" sz="2000" b="1" dirty="0">
                <a:solidFill>
                  <a:schemeClr val="bg1"/>
                </a:solidFill>
                <a:effectLst>
                  <a:outerShdw blurRad="38100" dist="38100" dir="2700000" algn="tl">
                    <a:srgbClr val="000000"/>
                  </a:outerShdw>
                </a:effectLst>
                <a:latin typeface="ＭＳ ゴシック" pitchFamily="49" charset="-128"/>
              </a:rPr>
              <a:t>なかなか眠れない</a:t>
            </a:r>
            <a:r>
              <a:rPr lang="en-US" altLang="ja-JP" sz="2000" b="1" dirty="0">
                <a:solidFill>
                  <a:schemeClr val="bg1"/>
                </a:solidFill>
                <a:effectLst>
                  <a:outerShdw blurRad="38100" dist="38100" dir="2700000" algn="tl">
                    <a:srgbClr val="000000"/>
                  </a:outerShdw>
                </a:effectLst>
                <a:latin typeface="ＭＳ ゴシック" pitchFamily="49" charset="-128"/>
              </a:rPr>
              <a:t>｡</a:t>
            </a:r>
            <a:endParaRPr lang="ja-JP" altLang="en-US" sz="2000" b="1" dirty="0">
              <a:solidFill>
                <a:schemeClr val="bg1"/>
              </a:solidFill>
              <a:effectLst>
                <a:outerShdw blurRad="38100" dist="38100" dir="2700000" algn="tl">
                  <a:srgbClr val="000000"/>
                </a:outerShdw>
              </a:effectLst>
              <a:latin typeface="ＭＳ ゴシック" pitchFamily="49" charset="-128"/>
            </a:endParaRPr>
          </a:p>
        </p:txBody>
      </p:sp>
      <p:sp>
        <p:nvSpPr>
          <p:cNvPr id="81928" name="AutoShape 8"/>
          <p:cNvSpPr>
            <a:spLocks noChangeArrowheads="1"/>
          </p:cNvSpPr>
          <p:nvPr/>
        </p:nvSpPr>
        <p:spPr bwMode="auto">
          <a:xfrm>
            <a:off x="6372225" y="1052513"/>
            <a:ext cx="2508250" cy="1098550"/>
          </a:xfrm>
          <a:prstGeom prst="roundRect">
            <a:avLst>
              <a:gd name="adj" fmla="val 16667"/>
            </a:avLst>
          </a:prstGeom>
          <a:solidFill>
            <a:srgbClr val="FF00FF"/>
          </a:solidFill>
          <a:ln w="12700" algn="ctr">
            <a:solidFill>
              <a:srgbClr val="FFCC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lgn="ctr">
              <a:defRPr/>
            </a:pPr>
            <a:r>
              <a:rPr lang="ja-JP" altLang="en-US" sz="2000" b="1" dirty="0">
                <a:solidFill>
                  <a:schemeClr val="accent2"/>
                </a:solidFill>
                <a:effectLst/>
                <a:latin typeface="ＭＳ ゴシック" pitchFamily="49" charset="-128"/>
              </a:rPr>
              <a:t>からだ</a:t>
            </a:r>
          </a:p>
          <a:p>
            <a:pPr>
              <a:defRPr/>
            </a:pPr>
            <a:r>
              <a:rPr lang="ja-JP" altLang="en-US" sz="2000" b="1" dirty="0">
                <a:solidFill>
                  <a:schemeClr val="bg1"/>
                </a:solidFill>
                <a:effectLst>
                  <a:outerShdw blurRad="38100" dist="38100" dir="2700000" algn="tl">
                    <a:srgbClr val="000000"/>
                  </a:outerShdw>
                </a:effectLst>
                <a:latin typeface="ＭＳ ゴシック" pitchFamily="49" charset="-128"/>
              </a:rPr>
              <a:t>頭が痛い</a:t>
            </a:r>
            <a:r>
              <a:rPr lang="en-US" altLang="ja-JP" sz="2000" b="1" dirty="0">
                <a:solidFill>
                  <a:schemeClr val="bg1"/>
                </a:solidFill>
                <a:effectLst>
                  <a:outerShdw blurRad="38100" dist="38100" dir="2700000" algn="tl">
                    <a:srgbClr val="000000"/>
                  </a:outerShdw>
                </a:effectLst>
                <a:latin typeface="ＭＳ ゴシック" pitchFamily="49" charset="-128"/>
              </a:rPr>
              <a:t>｡</a:t>
            </a:r>
            <a:r>
              <a:rPr lang="ja-JP" altLang="en-US" sz="2000" b="1" dirty="0">
                <a:solidFill>
                  <a:schemeClr val="bg1"/>
                </a:solidFill>
                <a:effectLst>
                  <a:outerShdw blurRad="38100" dist="38100" dir="2700000" algn="tl">
                    <a:srgbClr val="000000"/>
                  </a:outerShdw>
                </a:effectLst>
                <a:latin typeface="ＭＳ ゴシック" pitchFamily="49" charset="-128"/>
              </a:rPr>
              <a:t>お腹が痛い</a:t>
            </a:r>
            <a:r>
              <a:rPr lang="en-US" altLang="ja-JP" sz="2000" b="1" dirty="0">
                <a:solidFill>
                  <a:schemeClr val="bg1"/>
                </a:solidFill>
                <a:effectLst>
                  <a:outerShdw blurRad="38100" dist="38100" dir="2700000" algn="tl">
                    <a:srgbClr val="000000"/>
                  </a:outerShdw>
                </a:effectLst>
                <a:latin typeface="ＭＳ ゴシック" pitchFamily="49" charset="-128"/>
              </a:rPr>
              <a:t>｡</a:t>
            </a:r>
            <a:r>
              <a:rPr lang="ja-JP" altLang="en-US" sz="2000" b="1" dirty="0">
                <a:solidFill>
                  <a:schemeClr val="bg1"/>
                </a:solidFill>
                <a:effectLst>
                  <a:outerShdw blurRad="38100" dist="38100" dir="2700000" algn="tl">
                    <a:srgbClr val="000000"/>
                  </a:outerShdw>
                </a:effectLst>
                <a:latin typeface="ＭＳ ゴシック" pitchFamily="49" charset="-128"/>
              </a:rPr>
              <a:t>体がしんどい</a:t>
            </a:r>
            <a:r>
              <a:rPr lang="en-US" altLang="ja-JP" sz="2000" b="1" dirty="0">
                <a:solidFill>
                  <a:schemeClr val="bg1"/>
                </a:solidFill>
                <a:effectLst>
                  <a:outerShdw blurRad="38100" dist="38100" dir="2700000" algn="tl">
                    <a:srgbClr val="000000"/>
                  </a:outerShdw>
                </a:effectLst>
                <a:latin typeface="ＭＳ ゴシック" pitchFamily="49" charset="-128"/>
              </a:rPr>
              <a:t>｡</a:t>
            </a:r>
            <a:endParaRPr lang="ja-JP" altLang="en-US" sz="2000" b="1" dirty="0">
              <a:solidFill>
                <a:schemeClr val="bg1"/>
              </a:solidFill>
              <a:effectLst>
                <a:outerShdw blurRad="38100" dist="38100" dir="2700000" algn="tl">
                  <a:srgbClr val="000000"/>
                </a:outerShdw>
              </a:effectLst>
              <a:latin typeface="ＭＳ ゴシック" pitchFamily="49" charset="-128"/>
            </a:endParaRPr>
          </a:p>
        </p:txBody>
      </p:sp>
      <p:sp>
        <p:nvSpPr>
          <p:cNvPr id="81929" name="AutoShape 9"/>
          <p:cNvSpPr>
            <a:spLocks noChangeArrowheads="1"/>
          </p:cNvSpPr>
          <p:nvPr/>
        </p:nvSpPr>
        <p:spPr bwMode="auto">
          <a:xfrm>
            <a:off x="4787900" y="2420938"/>
            <a:ext cx="4087813" cy="1098550"/>
          </a:xfrm>
          <a:prstGeom prst="roundRect">
            <a:avLst>
              <a:gd name="adj" fmla="val 16667"/>
            </a:avLst>
          </a:prstGeom>
          <a:solidFill>
            <a:srgbClr val="FF00FF"/>
          </a:solidFill>
          <a:ln w="12700" algn="ctr">
            <a:solidFill>
              <a:srgbClr val="FFCC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lgn="ctr">
              <a:defRPr/>
            </a:pPr>
            <a:r>
              <a:rPr lang="ja-JP" altLang="en-US" sz="2000" b="1" dirty="0">
                <a:solidFill>
                  <a:schemeClr val="accent2"/>
                </a:solidFill>
                <a:effectLst/>
                <a:latin typeface="ＭＳ ゴシック" pitchFamily="49" charset="-128"/>
              </a:rPr>
              <a:t>赤ちゃん返り</a:t>
            </a:r>
          </a:p>
          <a:p>
            <a:pPr>
              <a:defRPr/>
            </a:pPr>
            <a:r>
              <a:rPr lang="ja-JP" altLang="en-US" sz="2000" b="1" dirty="0">
                <a:solidFill>
                  <a:schemeClr val="bg1"/>
                </a:solidFill>
                <a:effectLst>
                  <a:outerShdw blurRad="38100" dist="38100" dir="2700000" algn="tl">
                    <a:srgbClr val="000000"/>
                  </a:outerShdw>
                </a:effectLst>
                <a:latin typeface="ＭＳ ゴシック" pitchFamily="49" charset="-128"/>
              </a:rPr>
              <a:t>一人でいるのをこわがる</a:t>
            </a:r>
            <a:r>
              <a:rPr lang="en-US" altLang="ja-JP" sz="2000" b="1" dirty="0">
                <a:solidFill>
                  <a:schemeClr val="bg1"/>
                </a:solidFill>
                <a:effectLst>
                  <a:outerShdw blurRad="38100" dist="38100" dir="2700000" algn="tl">
                    <a:srgbClr val="000000"/>
                  </a:outerShdw>
                </a:effectLst>
                <a:latin typeface="ＭＳ ゴシック" pitchFamily="49" charset="-128"/>
              </a:rPr>
              <a:t>｡</a:t>
            </a:r>
            <a:r>
              <a:rPr lang="ja-JP" altLang="en-US" sz="2000" b="1" dirty="0">
                <a:solidFill>
                  <a:schemeClr val="bg1"/>
                </a:solidFill>
                <a:effectLst>
                  <a:outerShdw blurRad="38100" dist="38100" dir="2700000" algn="tl">
                    <a:srgbClr val="000000"/>
                  </a:outerShdw>
                </a:effectLst>
                <a:latin typeface="ＭＳ ゴシック" pitchFamily="49" charset="-128"/>
              </a:rPr>
              <a:t>幼い子のように甘える</a:t>
            </a:r>
            <a:r>
              <a:rPr lang="en-US" altLang="ja-JP" sz="2000" b="1" dirty="0">
                <a:solidFill>
                  <a:schemeClr val="bg1"/>
                </a:solidFill>
                <a:effectLst>
                  <a:outerShdw blurRad="38100" dist="38100" dir="2700000" algn="tl">
                    <a:srgbClr val="000000"/>
                  </a:outerShdw>
                </a:effectLst>
                <a:latin typeface="ＭＳ ゴシック" pitchFamily="49" charset="-128"/>
              </a:rPr>
              <a:t>｡</a:t>
            </a:r>
            <a:r>
              <a:rPr lang="ja-JP" altLang="en-US" sz="2000" b="1" dirty="0">
                <a:solidFill>
                  <a:schemeClr val="bg1"/>
                </a:solidFill>
                <a:effectLst>
                  <a:outerShdw blurRad="38100" dist="38100" dir="2700000" algn="tl">
                    <a:srgbClr val="000000"/>
                  </a:outerShdw>
                </a:effectLst>
                <a:latin typeface="ＭＳ ゴシック" pitchFamily="49" charset="-128"/>
              </a:rPr>
              <a:t>一緒に寝たがる</a:t>
            </a:r>
            <a:r>
              <a:rPr lang="en-US" altLang="ja-JP" sz="2000" b="1" dirty="0">
                <a:solidFill>
                  <a:schemeClr val="bg1"/>
                </a:solidFill>
                <a:effectLst>
                  <a:outerShdw blurRad="38100" dist="38100" dir="2700000" algn="tl">
                    <a:srgbClr val="000000"/>
                  </a:outerShdw>
                </a:effectLst>
                <a:latin typeface="ＭＳ ゴシック" pitchFamily="49" charset="-128"/>
              </a:rPr>
              <a:t>｡</a:t>
            </a:r>
            <a:endParaRPr lang="ja-JP" altLang="en-US" sz="2000" b="1" dirty="0">
              <a:solidFill>
                <a:schemeClr val="bg1"/>
              </a:solidFill>
              <a:effectLst>
                <a:outerShdw blurRad="38100" dist="38100" dir="2700000" algn="tl">
                  <a:srgbClr val="000000"/>
                </a:outerShdw>
              </a:effectLst>
              <a:latin typeface="ＭＳ ゴシック" pitchFamily="49" charset="-128"/>
            </a:endParaRPr>
          </a:p>
        </p:txBody>
      </p:sp>
      <p:sp>
        <p:nvSpPr>
          <p:cNvPr id="81930" name="AutoShape 10"/>
          <p:cNvSpPr>
            <a:spLocks noChangeArrowheads="1"/>
          </p:cNvSpPr>
          <p:nvPr/>
        </p:nvSpPr>
        <p:spPr bwMode="auto">
          <a:xfrm>
            <a:off x="4787900" y="3789363"/>
            <a:ext cx="4070350" cy="1098550"/>
          </a:xfrm>
          <a:prstGeom prst="roundRect">
            <a:avLst>
              <a:gd name="adj" fmla="val 16667"/>
            </a:avLst>
          </a:prstGeom>
          <a:solidFill>
            <a:srgbClr val="FF00FF"/>
          </a:solidFill>
          <a:ln w="12700" algn="ctr">
            <a:solidFill>
              <a:srgbClr val="FFCC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lgn="ctr">
              <a:defRPr/>
            </a:pPr>
            <a:r>
              <a:rPr lang="ja-JP" altLang="en-US" sz="2000" b="1" dirty="0">
                <a:solidFill>
                  <a:schemeClr val="accent2"/>
                </a:solidFill>
                <a:effectLst/>
                <a:latin typeface="ＭＳ ゴシック" pitchFamily="49" charset="-128"/>
              </a:rPr>
              <a:t>強がり</a:t>
            </a:r>
          </a:p>
          <a:p>
            <a:pPr>
              <a:defRPr/>
            </a:pPr>
            <a:r>
              <a:rPr lang="ja-JP" altLang="en-US" sz="2000" b="1" dirty="0">
                <a:solidFill>
                  <a:schemeClr val="bg1"/>
                </a:solidFill>
                <a:effectLst>
                  <a:outerShdw blurRad="38100" dist="38100" dir="2700000" algn="tl">
                    <a:srgbClr val="000000"/>
                  </a:outerShdw>
                </a:effectLst>
                <a:latin typeface="ＭＳ ゴシック" pitchFamily="49" charset="-128"/>
              </a:rPr>
              <a:t>まるで何もなかったかのように普通にふるまう</a:t>
            </a:r>
            <a:r>
              <a:rPr lang="en-US" altLang="ja-JP" sz="2000" b="1" dirty="0">
                <a:solidFill>
                  <a:schemeClr val="bg1"/>
                </a:solidFill>
                <a:effectLst>
                  <a:outerShdw blurRad="38100" dist="38100" dir="2700000" algn="tl">
                    <a:srgbClr val="000000"/>
                  </a:outerShdw>
                </a:effectLst>
                <a:latin typeface="ＭＳ ゴシック" pitchFamily="49" charset="-128"/>
              </a:rPr>
              <a:t>｡</a:t>
            </a:r>
            <a:r>
              <a:rPr lang="ja-JP" altLang="en-US" sz="2000" b="1" dirty="0">
                <a:solidFill>
                  <a:schemeClr val="bg1"/>
                </a:solidFill>
                <a:effectLst>
                  <a:outerShdw blurRad="38100" dist="38100" dir="2700000" algn="tl">
                    <a:srgbClr val="000000"/>
                  </a:outerShdw>
                </a:effectLst>
                <a:latin typeface="ＭＳ ゴシック" pitchFamily="49" charset="-128"/>
              </a:rPr>
              <a:t>急にはしゃぎだす</a:t>
            </a:r>
            <a:r>
              <a:rPr lang="en-US" altLang="ja-JP" sz="2000" b="1" dirty="0">
                <a:solidFill>
                  <a:schemeClr val="bg1"/>
                </a:solidFill>
                <a:effectLst>
                  <a:outerShdw blurRad="38100" dist="38100" dir="2700000" algn="tl">
                    <a:srgbClr val="000000"/>
                  </a:outerShdw>
                </a:effectLst>
                <a:latin typeface="ＭＳ ゴシック" pitchFamily="49" charset="-128"/>
              </a:rPr>
              <a:t>｡</a:t>
            </a:r>
            <a:endParaRPr lang="ja-JP" altLang="en-US" sz="2000" b="1" dirty="0">
              <a:solidFill>
                <a:schemeClr val="bg1"/>
              </a:solidFill>
              <a:effectLst>
                <a:outerShdw blurRad="38100" dist="38100" dir="2700000" algn="tl">
                  <a:srgbClr val="000000"/>
                </a:outerShdw>
              </a:effectLst>
              <a:latin typeface="ＭＳ ゴシック" pitchFamily="49" charset="-128"/>
            </a:endParaRPr>
          </a:p>
        </p:txBody>
      </p:sp>
      <p:sp>
        <p:nvSpPr>
          <p:cNvPr id="81931" name="AutoShape 11"/>
          <p:cNvSpPr>
            <a:spLocks noChangeArrowheads="1"/>
          </p:cNvSpPr>
          <p:nvPr/>
        </p:nvSpPr>
        <p:spPr bwMode="auto">
          <a:xfrm>
            <a:off x="6948488" y="5157788"/>
            <a:ext cx="1855787" cy="1101725"/>
          </a:xfrm>
          <a:prstGeom prst="roundRect">
            <a:avLst>
              <a:gd name="adj" fmla="val 16667"/>
            </a:avLst>
          </a:prstGeom>
          <a:solidFill>
            <a:srgbClr val="FF00FF"/>
          </a:solidFill>
          <a:ln w="12700" algn="ctr">
            <a:solidFill>
              <a:srgbClr val="FFCC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lgn="ctr">
              <a:defRPr/>
            </a:pPr>
            <a:r>
              <a:rPr lang="ja-JP" altLang="en-US" sz="2000" b="1" dirty="0">
                <a:solidFill>
                  <a:schemeClr val="accent2"/>
                </a:solidFill>
                <a:effectLst/>
                <a:latin typeface="ＭＳ ゴシック" pitchFamily="49" charset="-128"/>
              </a:rPr>
              <a:t>怒りと悲しみ</a:t>
            </a:r>
          </a:p>
          <a:p>
            <a:pPr>
              <a:defRPr/>
            </a:pPr>
            <a:r>
              <a:rPr lang="ja-JP" altLang="en-US" sz="2000" b="1" dirty="0">
                <a:solidFill>
                  <a:schemeClr val="bg1"/>
                </a:solidFill>
                <a:effectLst>
                  <a:outerShdw blurRad="38100" dist="38100" dir="2700000" algn="tl">
                    <a:srgbClr val="000000"/>
                  </a:outerShdw>
                </a:effectLst>
                <a:latin typeface="ＭＳ ゴシック" pitchFamily="49" charset="-128"/>
              </a:rPr>
              <a:t>自分を責める</a:t>
            </a:r>
            <a:r>
              <a:rPr lang="en-US" altLang="ja-JP" sz="2000" b="1" dirty="0">
                <a:solidFill>
                  <a:schemeClr val="bg1"/>
                </a:solidFill>
                <a:effectLst>
                  <a:outerShdw blurRad="38100" dist="38100" dir="2700000" algn="tl">
                    <a:srgbClr val="000000"/>
                  </a:outerShdw>
                </a:effectLst>
                <a:latin typeface="ＭＳ ゴシック" pitchFamily="49" charset="-128"/>
              </a:rPr>
              <a:t>｡</a:t>
            </a:r>
            <a:r>
              <a:rPr lang="ja-JP" altLang="en-US" sz="2000" b="1" dirty="0">
                <a:solidFill>
                  <a:schemeClr val="bg1"/>
                </a:solidFill>
                <a:effectLst>
                  <a:outerShdw blurRad="38100" dist="38100" dir="2700000" algn="tl">
                    <a:srgbClr val="000000"/>
                  </a:outerShdw>
                </a:effectLst>
                <a:latin typeface="ＭＳ ゴシック" pitchFamily="49" charset="-128"/>
              </a:rPr>
              <a:t>他人を責める</a:t>
            </a:r>
            <a:r>
              <a:rPr lang="en-US" altLang="ja-JP" sz="2000" b="1" dirty="0">
                <a:solidFill>
                  <a:schemeClr val="bg1"/>
                </a:solidFill>
                <a:effectLst>
                  <a:outerShdw blurRad="38100" dist="38100" dir="2700000" algn="tl">
                    <a:srgbClr val="000000"/>
                  </a:outerShdw>
                </a:effectLst>
                <a:latin typeface="ＭＳ ゴシック" pitchFamily="49" charset="-128"/>
              </a:rPr>
              <a:t>｡</a:t>
            </a:r>
            <a:endParaRPr lang="ja-JP" altLang="en-US" sz="2000" b="1" dirty="0">
              <a:solidFill>
                <a:schemeClr val="bg1"/>
              </a:solidFill>
              <a:effectLst>
                <a:outerShdw blurRad="38100" dist="38100" dir="2700000" algn="tl">
                  <a:srgbClr val="000000"/>
                </a:outerShdw>
              </a:effectLst>
              <a:latin typeface="ＭＳ ゴシック" pitchFamily="49" charset="-128"/>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250825" y="981075"/>
          <a:ext cx="8569325" cy="5113339"/>
        </p:xfrm>
        <a:graphic>
          <a:graphicData uri="http://schemas.openxmlformats.org/drawingml/2006/table">
            <a:tbl>
              <a:tblPr/>
              <a:tblGrid>
                <a:gridCol w="908050"/>
                <a:gridCol w="965200"/>
                <a:gridCol w="1889125"/>
                <a:gridCol w="2332038"/>
                <a:gridCol w="1943100"/>
                <a:gridCol w="258762"/>
                <a:gridCol w="273050"/>
              </a:tblGrid>
              <a:tr h="260350">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ctr" defTabSz="914400" rtl="0" eaLnBrk="0" fontAlgn="base" latinLnBrk="0" hangingPunct="0">
                        <a:lnSpc>
                          <a:spcPts val="1038"/>
                        </a:lnSpc>
                        <a:spcBef>
                          <a:spcPct val="0"/>
                        </a:spcBef>
                        <a:spcAft>
                          <a:spcPct val="0"/>
                        </a:spcAft>
                        <a:buClrTx/>
                        <a:buSzTx/>
                        <a:buFontTx/>
                        <a:buNone/>
                        <a:tabLst/>
                      </a:pPr>
                      <a:r>
                        <a:rPr kumimoji="1" lang="ja-JP" altLang="ja-JP" sz="1100" b="0" i="0" u="none" strike="noStrike" cap="none" normalizeH="0" baseline="0" dirty="0" smtClean="0">
                          <a:ln>
                            <a:noFill/>
                          </a:ln>
                          <a:solidFill>
                            <a:srgbClr val="000000"/>
                          </a:solidFill>
                          <a:effectLst/>
                          <a:latin typeface="ＭＳ ゴシック" pitchFamily="49" charset="-128"/>
                          <a:ea typeface="ＭＳ ゴシック" pitchFamily="49" charset="-128"/>
                        </a:rPr>
                        <a:t>総　合</a:t>
                      </a:r>
                      <a:endParaRPr kumimoji="1" lang="ja-JP" altLang="ja-JP" sz="1100" b="0" i="0" u="none" strike="noStrike" cap="none" normalizeH="0" baseline="0" dirty="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５最重度</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４重　度</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３中　度</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２軽　度</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１</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０</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r>
              <a:tr h="260350">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dirty="0" smtClean="0">
                          <a:ln>
                            <a:noFill/>
                          </a:ln>
                          <a:solidFill>
                            <a:srgbClr val="000000"/>
                          </a:solidFill>
                          <a:effectLst/>
                          <a:latin typeface="ＭＳ ゴシック" pitchFamily="49" charset="-128"/>
                          <a:ea typeface="ＭＳ ゴシック" pitchFamily="49" charset="-128"/>
                        </a:rPr>
                        <a:t>ｱ 怪我入院</a:t>
                      </a:r>
                      <a:endParaRPr kumimoji="1" lang="ja-JP" altLang="ja-JP" sz="1100" b="0" i="0" u="none" strike="noStrike" cap="none" normalizeH="0" baseline="0" dirty="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重体　重症</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入院が必要</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救急搬送</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r>
              <a:tr h="541338">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ｲ 関 係 性</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死亡児の家族</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死亡児の親友､特別な関係</a:t>
                      </a:r>
                    </a:p>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直接被害児の家族</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死亡児の同級生､ｸﾗﾌﾞ､元同級生等</a:t>
                      </a:r>
                    </a:p>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未遂･直接対応児の家族</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その他小さな関係性</a:t>
                      </a:r>
                    </a:p>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目撃児の家族　事情聴取</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endParaRP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endParaRP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r>
              <a:tr h="822325">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ｳ トラウマ</a:t>
                      </a: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刺された</a:t>
                      </a:r>
                    </a:p>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レイプ被害</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不審者に殴られた</a:t>
                      </a:r>
                    </a:p>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被害未遂　直接対応</a:t>
                      </a:r>
                    </a:p>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知人の惨劇に遭遇</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他人の惨劇に遭遇</a:t>
                      </a:r>
                    </a:p>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知人の惨劇を離れて目撃</a:t>
                      </a: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他人の惨劇を離れて目撃</a:t>
                      </a: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endParaRP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endParaRP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endParaRP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endParaRP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endParaRP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r>
              <a:tr h="260350">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ｴ ストレス</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加熱取材の子ども</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事情聴取の子ども（関係大）</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r>
              <a:tr h="812800">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ｵ 元　　々</a:t>
                      </a: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endParaRP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いじめられている</a:t>
                      </a:r>
                    </a:p>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自殺未遂歴　頻回の自傷</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不登校　発達障害　精神疾患</a:t>
                      </a:r>
                    </a:p>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自傷行為歴　</a:t>
                      </a: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2</a:t>
                      </a: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カ月以内の死別</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時に保健室</a:t>
                      </a: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1</a:t>
                      </a: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年以内の死別</a:t>
                      </a:r>
                    </a:p>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援助資源不足</a:t>
                      </a:r>
                    </a:p>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他軽微な問題</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endParaRP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endParaRP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r>
              <a:tr h="812800">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ｶ 事 件 後</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自殺未遂</a:t>
                      </a: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「死にたい」という</a:t>
                      </a:r>
                    </a:p>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自傷行為</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事件に関係した欠席　同受診</a:t>
                      </a: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3</a:t>
                      </a: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日以上の睡眠不足や体重減少</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早退　保健室利用　</a:t>
                      </a:r>
                    </a:p>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体調不良</a:t>
                      </a:r>
                    </a:p>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カウンセリング希望</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endParaRP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endParaRP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r>
              <a:tr h="541338">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ｷ 教</a:t>
                      </a: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師</a:t>
                      </a: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の 印 象</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endParaRP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明かに心配</a:t>
                      </a: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かなり気になる</a:t>
                      </a: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少し気になる程度</a:t>
                      </a: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endParaRP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endParaRP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r>
              <a:tr h="541338">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ｸ 専 門 家</a:t>
                      </a: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の 評 価</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即治療や保護が必要</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専門職のｹｱがすぐに必要</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専門職のフォロー望ましい</a:t>
                      </a: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教師を通してフォロー</a:t>
                      </a: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endParaRP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endParaRPr>
                    </a:p>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r>
              <a:tr h="260350">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ja-JP" altLang="ja-JP" sz="1100" b="0" i="0" u="none" strike="noStrike" cap="none" normalizeH="0" baseline="0" smtClean="0">
                          <a:ln>
                            <a:noFill/>
                          </a:ln>
                          <a:solidFill>
                            <a:srgbClr val="000000"/>
                          </a:solidFill>
                          <a:effectLst/>
                          <a:latin typeface="ＭＳ ゴシック" pitchFamily="49" charset="-128"/>
                          <a:ea typeface="ＭＳ ゴシック" pitchFamily="49" charset="-128"/>
                        </a:rPr>
                        <a:t>ｹ 他の情報</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c>
                  <a:txBody>
                    <a:bodyPr/>
                    <a:lstStyle>
                      <a:lvl1pPr eaLnBrk="0" hangingPunct="0">
                        <a:spcBef>
                          <a:spcPct val="20000"/>
                        </a:spcBef>
                        <a:defRPr kumimoji="1" sz="2800">
                          <a:solidFill>
                            <a:schemeClr val="tx1"/>
                          </a:solidFill>
                          <a:latin typeface="Arial" charset="0"/>
                          <a:ea typeface="ＭＳ Ｐゴシック" pitchFamily="50" charset="-128"/>
                        </a:defRPr>
                      </a:lvl1pPr>
                      <a:lvl2pPr marL="742950" indent="-285750" eaLnBrk="0" hangingPunct="0">
                        <a:spcBef>
                          <a:spcPct val="20000"/>
                        </a:spcBef>
                        <a:defRPr kumimoji="1" sz="2400">
                          <a:solidFill>
                            <a:schemeClr val="tx1"/>
                          </a:solidFill>
                          <a:latin typeface="Arial" charset="0"/>
                          <a:ea typeface="ＭＳ Ｐゴシック" pitchFamily="50" charset="-128"/>
                        </a:defRPr>
                      </a:lvl2pPr>
                      <a:lvl3pPr marL="1143000" indent="-228600" eaLnBrk="0" hangingPunct="0">
                        <a:spcBef>
                          <a:spcPct val="20000"/>
                        </a:spcBef>
                        <a:defRPr kumimoji="1" sz="2000">
                          <a:solidFill>
                            <a:schemeClr val="tx1"/>
                          </a:solidFill>
                          <a:latin typeface="Arial" charset="0"/>
                          <a:ea typeface="ＭＳ Ｐゴシック" pitchFamily="50" charset="-128"/>
                        </a:defRPr>
                      </a:lvl3pPr>
                      <a:lvl4pPr marL="1600200" indent="-228600" eaLnBrk="0" hangingPunct="0">
                        <a:spcBef>
                          <a:spcPct val="20000"/>
                        </a:spcBef>
                        <a:defRPr kumimoji="1">
                          <a:solidFill>
                            <a:schemeClr val="tx1"/>
                          </a:solidFill>
                          <a:latin typeface="Arial" charset="0"/>
                          <a:ea typeface="ＭＳ Ｐゴシック" pitchFamily="50" charset="-128"/>
                        </a:defRPr>
                      </a:lvl4pPr>
                      <a:lvl5pPr marL="2057400" indent="-228600" eaLnBrk="0" hangingPunct="0">
                        <a:spcBef>
                          <a:spcPct val="20000"/>
                        </a:spcBef>
                        <a:defRPr kumimoji="1">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defRPr kumimoji="1">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defRPr kumimoji="1">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defRPr kumimoji="1">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defRPr kumimoji="1">
                          <a:solidFill>
                            <a:schemeClr val="tx1"/>
                          </a:solidFill>
                          <a:latin typeface="Arial" charset="0"/>
                          <a:ea typeface="ＭＳ Ｐゴシック" pitchFamily="50" charset="-128"/>
                        </a:defRPr>
                      </a:lvl9pPr>
                    </a:lstStyle>
                    <a:p>
                      <a:pPr marL="0" marR="0" lvl="0" indent="0" algn="l" defTabSz="914400" rtl="0" eaLnBrk="0" fontAlgn="base" latinLnBrk="1" hangingPunct="0">
                        <a:lnSpc>
                          <a:spcPts val="1038"/>
                        </a:lnSpc>
                        <a:spcBef>
                          <a:spcPct val="0"/>
                        </a:spcBef>
                        <a:spcAft>
                          <a:spcPct val="0"/>
                        </a:spcAft>
                        <a:buClrTx/>
                        <a:buSzTx/>
                        <a:buFontTx/>
                        <a:buNone/>
                        <a:tabLst/>
                      </a:pPr>
                      <a:r>
                        <a:rPr kumimoji="1" lang="en-US" altLang="ja-JP" sz="1100" b="0" i="0" u="none" strike="noStrike" cap="none" normalizeH="0" baseline="0" smtClean="0">
                          <a:ln>
                            <a:noFill/>
                          </a:ln>
                          <a:solidFill>
                            <a:srgbClr val="000000"/>
                          </a:solidFill>
                          <a:effectLst/>
                          <a:latin typeface="ＭＳ ゴシック" pitchFamily="49" charset="-128"/>
                          <a:ea typeface="ＭＳ ゴシック" pitchFamily="49" charset="-128"/>
                        </a:rPr>
                        <a:t> </a:t>
                      </a:r>
                      <a:endParaRPr kumimoji="1" lang="ja-JP" altLang="ja-JP" sz="1100" b="0" i="0" u="none" strike="noStrike" cap="none" normalizeH="0" baseline="0" smtClean="0">
                        <a:ln>
                          <a:noFill/>
                        </a:ln>
                        <a:solidFill>
                          <a:srgbClr val="000000"/>
                        </a:solidFill>
                        <a:effectLst/>
                        <a:latin typeface="ＭＳ ゴシック" pitchFamily="49" charset="-128"/>
                        <a:ea typeface="HG丸ｺﾞｼｯｸM-PRO" pitchFamily="50" charset="-128"/>
                      </a:endParaRPr>
                    </a:p>
                  </a:txBody>
                  <a:tcPr marL="33020" marR="3302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2F2F2"/>
                    </a:solidFill>
                  </a:tcPr>
                </a:tc>
              </a:tr>
            </a:tbl>
          </a:graphicData>
        </a:graphic>
      </p:graphicFrame>
      <p:sp>
        <p:nvSpPr>
          <p:cNvPr id="5" name="正方形/長方形 4"/>
          <p:cNvSpPr/>
          <p:nvPr/>
        </p:nvSpPr>
        <p:spPr>
          <a:xfrm>
            <a:off x="250825" y="6237288"/>
            <a:ext cx="8642350" cy="261937"/>
          </a:xfrm>
          <a:prstGeom prst="rect">
            <a:avLst/>
          </a:prstGeom>
        </p:spPr>
        <p:txBody>
          <a:bodyPr>
            <a:spAutoFit/>
          </a:bodyPr>
          <a:lstStyle/>
          <a:p>
            <a:pPr>
              <a:defRPr/>
            </a:pPr>
            <a:r>
              <a:rPr lang="ja-JP" altLang="ja-JP" sz="1100" dirty="0">
                <a:effectLst/>
              </a:rPr>
              <a:t>＊１「問題なし」は、問題が無いと確信ができた場合のみ。＊０「不明」は、情報不足その他の場合</a:t>
            </a:r>
            <a:endParaRPr lang="ja-JP" altLang="en-US" sz="1100" dirty="0"/>
          </a:p>
        </p:txBody>
      </p:sp>
      <p:graphicFrame>
        <p:nvGraphicFramePr>
          <p:cNvPr id="6" name="Group 35"/>
          <p:cNvGraphicFramePr>
            <a:graphicFrameLocks noGrp="1"/>
          </p:cNvGraphicFramePr>
          <p:nvPr>
            <p:extLst>
              <p:ext uri="{D42A27DB-BD31-4B8C-83A1-F6EECF244321}">
                <p14:modId xmlns:p14="http://schemas.microsoft.com/office/powerpoint/2010/main" val="276620062"/>
              </p:ext>
            </p:extLst>
          </p:nvPr>
        </p:nvGraphicFramePr>
        <p:xfrm>
          <a:off x="1259632" y="260648"/>
          <a:ext cx="6983412" cy="503238"/>
        </p:xfrm>
        <a:graphic>
          <a:graphicData uri="http://schemas.openxmlformats.org/drawingml/2006/table">
            <a:tbl>
              <a:tblPr/>
              <a:tblGrid>
                <a:gridCol w="647700"/>
                <a:gridCol w="6335712"/>
              </a:tblGrid>
              <a:tr h="503238">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bg1"/>
                          </a:solidFill>
                          <a:effectLst/>
                          <a:latin typeface="ＭＳ ゴシック" pitchFamily="49" charset="-128"/>
                          <a:ea typeface="ＭＳ ゴシック" pitchFamily="49" charset="-128"/>
                        </a:rPr>
                        <a:t>(1)</a:t>
                      </a:r>
                    </a:p>
                  </a:txBody>
                  <a:tcPr marL="36000" marR="36000" marT="36000" marB="36000" horzOverflow="overflow">
                    <a:lnL w="12700" cap="flat" cmpd="sng" algn="ctr">
                      <a:solidFill>
                        <a:srgbClr val="6600CC"/>
                      </a:solidFill>
                      <a:prstDash val="solid"/>
                      <a:round/>
                      <a:headEnd type="none" w="med" len="med"/>
                      <a:tailEnd type="none" w="med" len="med"/>
                    </a:lnL>
                    <a:lnR w="12700" cap="flat" cmpd="sng" algn="ctr">
                      <a:solidFill>
                        <a:srgbClr val="6600CC"/>
                      </a:solidFill>
                      <a:prstDash val="solid"/>
                      <a:round/>
                      <a:headEnd type="none" w="med" len="med"/>
                      <a:tailEnd type="none" w="med" len="med"/>
                    </a:lnR>
                    <a:lnT w="12700" cap="flat" cmpd="sng" algn="ctr">
                      <a:solidFill>
                        <a:srgbClr val="6600CC"/>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lang="ja-JP" altLang="en-US" dirty="0" smtClean="0">
                          <a:effectLst/>
                        </a:rPr>
                        <a:t>　キ　評価</a:t>
                      </a:r>
                    </a:p>
                  </a:txBody>
                  <a:tcPr marL="36000" marR="36000" marT="36000" marB="36000" horzOverflow="overflow">
                    <a:lnL w="12700" cap="flat" cmpd="sng" algn="ctr">
                      <a:solidFill>
                        <a:srgbClr val="6600CC"/>
                      </a:solidFill>
                      <a:prstDash val="solid"/>
                      <a:round/>
                      <a:headEnd type="none" w="med" len="med"/>
                      <a:tailEnd type="none" w="med" len="med"/>
                    </a:lnL>
                    <a:lnR w="12700" cap="flat" cmpd="sng" algn="ctr">
                      <a:solidFill>
                        <a:srgbClr val="6600CC"/>
                      </a:solidFill>
                      <a:prstDash val="solid"/>
                      <a:round/>
                      <a:headEnd type="none" w="med" len="med"/>
                      <a:tailEnd type="none" w="med" len="med"/>
                    </a:lnR>
                    <a:lnT w="12700" cap="flat" cmpd="sng" algn="ctr">
                      <a:solidFill>
                        <a:srgbClr val="6600CC"/>
                      </a:solidFill>
                      <a:prstDash val="solid"/>
                      <a:round/>
                      <a:headEnd type="none" w="med" len="med"/>
                      <a:tailEnd type="none" w="med" len="med"/>
                    </a:lnT>
                    <a:lnB w="12700" cap="flat" cmpd="sng" algn="ctr">
                      <a:solidFill>
                        <a:srgbClr val="6600CC"/>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up)">
                                      <p:cBhvr>
                                        <p:cTn id="11" dur="2000"/>
                                        <p:tgtEl>
                                          <p:spTgt spid="4"/>
                                        </p:tgtEl>
                                      </p:cBhvr>
                                    </p:animEffect>
                                  </p:childTnLst>
                                </p:cTn>
                              </p:par>
                            </p:childTnLst>
                          </p:cTn>
                        </p:par>
                        <p:par>
                          <p:cTn id="12" fill="hold">
                            <p:stCondLst>
                              <p:cond delay="2500"/>
                            </p:stCondLst>
                            <p:childTnLst>
                              <p:par>
                                <p:cTn id="13" presetID="22" presetClass="entr" presetSubtype="8"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wipe(left)">
                                      <p:cBhvr>
                                        <p:cTn id="15"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3"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682999"/>
            <a:ext cx="6743088" cy="48393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4" name="Group 37"/>
          <p:cNvGraphicFramePr>
            <a:graphicFrameLocks noGrp="1"/>
          </p:cNvGraphicFramePr>
          <p:nvPr>
            <p:extLst>
              <p:ext uri="{D42A27DB-BD31-4B8C-83A1-F6EECF244321}">
                <p14:modId xmlns:p14="http://schemas.microsoft.com/office/powerpoint/2010/main" val="2601582041"/>
              </p:ext>
            </p:extLst>
          </p:nvPr>
        </p:nvGraphicFramePr>
        <p:xfrm>
          <a:off x="418745" y="332656"/>
          <a:ext cx="8424862" cy="560387"/>
        </p:xfrm>
        <a:graphic>
          <a:graphicData uri="http://schemas.openxmlformats.org/drawingml/2006/table">
            <a:tbl>
              <a:tblPr/>
              <a:tblGrid>
                <a:gridCol w="935037"/>
                <a:gridCol w="7489825"/>
              </a:tblGrid>
              <a:tr h="560387">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3200" b="0" i="0" u="none" strike="noStrike" cap="none" normalizeH="0" baseline="0" dirty="0" smtClean="0">
                          <a:ln>
                            <a:noFill/>
                          </a:ln>
                          <a:solidFill>
                            <a:schemeClr val="bg1"/>
                          </a:solidFill>
                          <a:effectLst>
                            <a:outerShdw blurRad="38100" dist="38100" dir="2700000" algn="tl">
                              <a:srgbClr val="000000"/>
                            </a:outerShdw>
                          </a:effectLst>
                          <a:latin typeface="ＭＳ ゴシック" pitchFamily="49" charset="-128"/>
                          <a:ea typeface="ＭＳ ゴシック" pitchFamily="49" charset="-128"/>
                        </a:rPr>
                        <a:t>(</a:t>
                      </a:r>
                      <a:r>
                        <a:rPr kumimoji="1" lang="ja-JP" altLang="en-US" sz="3200" b="0" i="0" u="none" strike="noStrike" cap="none" normalizeH="0" baseline="0" dirty="0" smtClean="0">
                          <a:ln>
                            <a:noFill/>
                          </a:ln>
                          <a:solidFill>
                            <a:schemeClr val="bg1"/>
                          </a:solidFill>
                          <a:effectLst>
                            <a:outerShdw blurRad="38100" dist="38100" dir="2700000" algn="tl">
                              <a:srgbClr val="000000"/>
                            </a:outerShdw>
                          </a:effectLst>
                          <a:latin typeface="ＭＳ ゴシック" pitchFamily="49" charset="-128"/>
                          <a:ea typeface="ＭＳ ゴシック" pitchFamily="49" charset="-128"/>
                        </a:rPr>
                        <a:t>２</a:t>
                      </a:r>
                      <a:r>
                        <a:rPr kumimoji="1" lang="en-US" altLang="ja-JP" sz="3200" b="0" i="0" u="none" strike="noStrike" cap="none" normalizeH="0" baseline="0" dirty="0" smtClean="0">
                          <a:ln>
                            <a:noFill/>
                          </a:ln>
                          <a:solidFill>
                            <a:schemeClr val="bg1"/>
                          </a:solidFill>
                          <a:effectLst>
                            <a:outerShdw blurRad="38100" dist="38100" dir="2700000" algn="tl">
                              <a:srgbClr val="000000"/>
                            </a:outerShdw>
                          </a:effectLst>
                          <a:latin typeface="ＭＳ ゴシック" pitchFamily="49" charset="-128"/>
                          <a:ea typeface="ＭＳ ゴシック" pitchFamily="49" charset="-128"/>
                        </a:rPr>
                        <a:t>)</a:t>
                      </a:r>
                    </a:p>
                  </a:txBody>
                  <a:tcPr marL="36000" marR="36000" marT="36045" marB="36045" horzOverflow="overflow">
                    <a:lnL w="28575" cap="flat" cmpd="sng" algn="ctr">
                      <a:solidFill>
                        <a:srgbClr val="6600CC"/>
                      </a:solidFill>
                      <a:prstDash val="solid"/>
                      <a:round/>
                      <a:headEnd type="none" w="med" len="med"/>
                      <a:tailEnd type="none" w="med" len="med"/>
                    </a:lnL>
                    <a:lnR w="28575" cap="flat" cmpd="sng" algn="ctr">
                      <a:solidFill>
                        <a:srgbClr val="6600CC"/>
                      </a:solidFill>
                      <a:prstDash val="solid"/>
                      <a:round/>
                      <a:headEnd type="none" w="med" len="med"/>
                      <a:tailEnd type="none" w="med" len="med"/>
                    </a:lnR>
                    <a:lnT w="28575" cap="flat" cmpd="sng" algn="ctr">
                      <a:solidFill>
                        <a:srgbClr val="6600CC"/>
                      </a:solidFill>
                      <a:prstDash val="solid"/>
                      <a:round/>
                      <a:headEnd type="none" w="med" len="med"/>
                      <a:tailEnd type="none" w="med" len="med"/>
                    </a:lnT>
                    <a:lnB w="28575" cap="flat" cmpd="sng" algn="ctr">
                      <a:solidFill>
                        <a:srgbClr val="6600CC"/>
                      </a:solidFill>
                      <a:prstDash val="solid"/>
                      <a:round/>
                      <a:headEnd type="none" w="med" len="med"/>
                      <a:tailEnd type="none" w="med" len="med"/>
                    </a:lnB>
                    <a:lnTlToBr>
                      <a:noFill/>
                    </a:lnTlToBr>
                    <a:lnBlToTr>
                      <a:noFill/>
                    </a:lnBlToTr>
                    <a:solidFill>
                      <a:srgbClr val="6600CC"/>
                    </a:solidFill>
                  </a:tcPr>
                </a:tc>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3200" b="0" i="0" u="none" strike="noStrike" cap="none" normalizeH="0" baseline="0" dirty="0" smtClean="0">
                          <a:ln>
                            <a:noFill/>
                          </a:ln>
                          <a:solidFill>
                            <a:schemeClr val="tx1"/>
                          </a:solidFill>
                          <a:effectLst/>
                          <a:latin typeface="ＭＳ ゴシック" pitchFamily="49" charset="-128"/>
                          <a:ea typeface="ＭＳ ゴシック" pitchFamily="49" charset="-128"/>
                        </a:rPr>
                        <a:t>　子どもへの対応</a:t>
                      </a:r>
                    </a:p>
                  </a:txBody>
                  <a:tcPr marL="36000" marR="36000" marT="36045" marB="36045" horzOverflow="overflow">
                    <a:lnL w="28575" cap="flat" cmpd="sng" algn="ctr">
                      <a:solidFill>
                        <a:srgbClr val="6600CC"/>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rgbClr val="6600CC"/>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bg1"/>
                    </a:solidFill>
                  </a:tcPr>
                </a:tc>
              </a:tr>
            </a:tbl>
          </a:graphicData>
        </a:graphic>
      </p:graphicFrame>
      <p:graphicFrame>
        <p:nvGraphicFramePr>
          <p:cNvPr id="5" name="Group 35"/>
          <p:cNvGraphicFramePr>
            <a:graphicFrameLocks noGrp="1"/>
          </p:cNvGraphicFramePr>
          <p:nvPr>
            <p:extLst>
              <p:ext uri="{D42A27DB-BD31-4B8C-83A1-F6EECF244321}">
                <p14:modId xmlns:p14="http://schemas.microsoft.com/office/powerpoint/2010/main" val="3422098957"/>
              </p:ext>
            </p:extLst>
          </p:nvPr>
        </p:nvGraphicFramePr>
        <p:xfrm>
          <a:off x="1139470" y="1052736"/>
          <a:ext cx="6983412" cy="503238"/>
        </p:xfrm>
        <a:graphic>
          <a:graphicData uri="http://schemas.openxmlformats.org/drawingml/2006/table">
            <a:tbl>
              <a:tblPr/>
              <a:tblGrid>
                <a:gridCol w="647700"/>
                <a:gridCol w="6335712"/>
              </a:tblGrid>
              <a:tr h="503238">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bg1"/>
                          </a:solidFill>
                          <a:effectLst/>
                          <a:latin typeface="ＭＳ ゴシック" pitchFamily="49" charset="-128"/>
                          <a:ea typeface="ＭＳ ゴシック" pitchFamily="49" charset="-128"/>
                        </a:rPr>
                        <a:t>(2)</a:t>
                      </a:r>
                    </a:p>
                  </a:txBody>
                  <a:tcPr marL="36000" marR="36000" marT="36000" marB="36000" horzOverflow="overflow">
                    <a:lnL w="12700" cap="flat" cmpd="sng" algn="ctr">
                      <a:solidFill>
                        <a:srgbClr val="6600CC"/>
                      </a:solidFill>
                      <a:prstDash val="solid"/>
                      <a:round/>
                      <a:headEnd type="none" w="med" len="med"/>
                      <a:tailEnd type="none" w="med" len="med"/>
                    </a:lnL>
                    <a:lnR w="12700" cap="flat" cmpd="sng" algn="ctr">
                      <a:solidFill>
                        <a:srgbClr val="6600CC"/>
                      </a:solidFill>
                      <a:prstDash val="solid"/>
                      <a:round/>
                      <a:headEnd type="none" w="med" len="med"/>
                      <a:tailEnd type="none" w="med" len="med"/>
                    </a:lnR>
                    <a:lnT w="12700" cap="flat" cmpd="sng" algn="ctr">
                      <a:solidFill>
                        <a:srgbClr val="6600CC"/>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1" i="0" u="none" strike="noStrike" cap="none" normalizeH="0" baseline="0" dirty="0" smtClean="0">
                          <a:ln>
                            <a:noFill/>
                          </a:ln>
                          <a:solidFill>
                            <a:schemeClr val="tx1"/>
                          </a:solidFill>
                          <a:effectLst/>
                          <a:latin typeface="ＭＳ ゴシック" pitchFamily="49" charset="-128"/>
                          <a:ea typeface="ＭＳ ゴシック" pitchFamily="49" charset="-128"/>
                        </a:rPr>
                        <a:t> </a:t>
                      </a:r>
                      <a:r>
                        <a:rPr kumimoji="1" lang="ja-JP" altLang="en-US" sz="2800" b="1" i="0" u="none" strike="noStrike" cap="none" normalizeH="0" baseline="0" dirty="0" smtClean="0">
                          <a:ln>
                            <a:noFill/>
                          </a:ln>
                          <a:solidFill>
                            <a:schemeClr val="tx1"/>
                          </a:solidFill>
                          <a:effectLst/>
                          <a:latin typeface="ＭＳ ゴシック" pitchFamily="49" charset="-128"/>
                          <a:ea typeface="ＭＳ ゴシック" pitchFamily="49" charset="-128"/>
                        </a:rPr>
                        <a:t>ア 周りの大人への注意点</a:t>
                      </a:r>
                    </a:p>
                  </a:txBody>
                  <a:tcPr marL="36000" marR="36000" marT="36000" marB="36000" horzOverflow="overflow">
                    <a:lnL w="12700" cap="flat" cmpd="sng" algn="ctr">
                      <a:solidFill>
                        <a:srgbClr val="6600CC"/>
                      </a:solidFill>
                      <a:prstDash val="solid"/>
                      <a:round/>
                      <a:headEnd type="none" w="med" len="med"/>
                      <a:tailEnd type="none" w="med" len="med"/>
                    </a:lnL>
                    <a:lnR w="12700" cap="flat" cmpd="sng" algn="ctr">
                      <a:solidFill>
                        <a:srgbClr val="6600CC"/>
                      </a:solidFill>
                      <a:prstDash val="solid"/>
                      <a:round/>
                      <a:headEnd type="none" w="med" len="med"/>
                      <a:tailEnd type="none" w="med" len="med"/>
                    </a:lnR>
                    <a:lnT w="12700" cap="flat" cmpd="sng" algn="ctr">
                      <a:solidFill>
                        <a:srgbClr val="6600CC"/>
                      </a:solidFill>
                      <a:prstDash val="solid"/>
                      <a:round/>
                      <a:headEnd type="none" w="med" len="med"/>
                      <a:tailEnd type="none" w="med" len="med"/>
                    </a:lnT>
                    <a:lnB w="12700" cap="flat" cmpd="sng" algn="ctr">
                      <a:solidFill>
                        <a:srgbClr val="6600CC"/>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25603"/>
                                        </p:tgtEl>
                                        <p:attrNameLst>
                                          <p:attrName>style.visibility</p:attrName>
                                        </p:attrNameLst>
                                      </p:cBhvr>
                                      <p:to>
                                        <p:strVal val="visible"/>
                                      </p:to>
                                    </p:set>
                                    <p:animEffect transition="in" filter="wipe(up)">
                                      <p:cBhvr>
                                        <p:cTn id="15" dur="2000"/>
                                        <p:tgtEl>
                                          <p:spTgt spid="256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95288" y="549275"/>
            <a:ext cx="8424862"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effectLst/>
                <a:latin typeface="ＭＳ ゴシック" pitchFamily="49" charset="-128"/>
                <a:ea typeface="ＭＳ ゴシック" pitchFamily="49" charset="-128"/>
              </a:rPr>
              <a:t>子どもの心のダメージを過小評価しないこと</a:t>
            </a:r>
          </a:p>
        </p:txBody>
      </p:sp>
      <p:sp>
        <p:nvSpPr>
          <p:cNvPr id="84995" name="Rectangle 3"/>
          <p:cNvSpPr>
            <a:spLocks noChangeArrowheads="1"/>
          </p:cNvSpPr>
          <p:nvPr/>
        </p:nvSpPr>
        <p:spPr bwMode="auto">
          <a:xfrm>
            <a:off x="395288" y="1484313"/>
            <a:ext cx="8280400"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2800" dirty="0">
                <a:effectLst/>
                <a:latin typeface="ＭＳ ゴシック" panose="020B0609070205080204" pitchFamily="49" charset="-128"/>
                <a:ea typeface="ＭＳ ゴシック" panose="020B0609070205080204" pitchFamily="49" charset="-128"/>
              </a:rPr>
              <a:t>○</a:t>
            </a:r>
            <a:r>
              <a:rPr lang="ja-JP" altLang="en-US" sz="2800" dirty="0">
                <a:effectLst/>
                <a:latin typeface="ＭＳ ゴシック" panose="020B0609070205080204" pitchFamily="49" charset="-128"/>
                <a:ea typeface="ＭＳ ゴシック" panose="020B0609070205080204" pitchFamily="49" charset="-128"/>
              </a:rPr>
              <a:t>「これくらいは誰だって経験する。心のケアなんて必要ない」と考える。</a:t>
            </a:r>
          </a:p>
        </p:txBody>
      </p:sp>
      <p:sp>
        <p:nvSpPr>
          <p:cNvPr id="84996" name="Rectangle 4"/>
          <p:cNvSpPr>
            <a:spLocks noChangeArrowheads="1"/>
          </p:cNvSpPr>
          <p:nvPr/>
        </p:nvSpPr>
        <p:spPr bwMode="auto">
          <a:xfrm>
            <a:off x="431006" y="2924944"/>
            <a:ext cx="835342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2800" dirty="0">
                <a:effectLst/>
                <a:latin typeface="ＭＳ ゴシック" panose="020B0609070205080204" pitchFamily="49" charset="-128"/>
                <a:ea typeface="ＭＳ ゴシック" panose="020B0609070205080204" pitchFamily="49" charset="-128"/>
              </a:rPr>
              <a:t>○</a:t>
            </a:r>
            <a:r>
              <a:rPr lang="ja-JP" altLang="en-US" sz="2800" dirty="0">
                <a:effectLst/>
                <a:latin typeface="ＭＳ ゴシック" panose="020B0609070205080204" pitchFamily="49" charset="-128"/>
                <a:ea typeface="ＭＳ ゴシック" panose="020B0609070205080204" pitchFamily="49" charset="-128"/>
              </a:rPr>
              <a:t>トラウマ</a:t>
            </a:r>
            <a:r>
              <a:rPr lang="ja-JP" altLang="en-US" sz="2800" dirty="0" smtClean="0">
                <a:effectLst/>
                <a:latin typeface="ＭＳ ゴシック" panose="020B0609070205080204" pitchFamily="49" charset="-128"/>
                <a:ea typeface="ＭＳ ゴシック" panose="020B0609070205080204" pitchFamily="49" charset="-128"/>
              </a:rPr>
              <a:t>症状（侵入、回避、麻痺、過覚醒）を症状と気づかない。</a:t>
            </a:r>
            <a:endParaRPr lang="ja-JP" altLang="en-US" sz="2800" dirty="0">
              <a:effectLst/>
              <a:latin typeface="ＭＳ ゴシック" panose="020B0609070205080204" pitchFamily="49" charset="-128"/>
              <a:ea typeface="ＭＳ ゴシック" panose="020B0609070205080204" pitchFamily="49" charset="-128"/>
            </a:endParaRPr>
          </a:p>
        </p:txBody>
      </p:sp>
      <p:sp>
        <p:nvSpPr>
          <p:cNvPr id="84999" name="Rectangle 7"/>
          <p:cNvSpPr>
            <a:spLocks noChangeArrowheads="1"/>
          </p:cNvSpPr>
          <p:nvPr/>
        </p:nvSpPr>
        <p:spPr bwMode="auto">
          <a:xfrm>
            <a:off x="431006" y="4365104"/>
            <a:ext cx="8280400" cy="13849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2800" dirty="0">
                <a:effectLst/>
                <a:latin typeface="ＭＳ ゴシック" panose="020B0609070205080204" pitchFamily="49" charset="-128"/>
                <a:ea typeface="ＭＳ ゴシック" panose="020B0609070205080204" pitchFamily="49" charset="-128"/>
              </a:rPr>
              <a:t>○</a:t>
            </a:r>
            <a:r>
              <a:rPr lang="ja-JP" altLang="en-US" sz="2800" dirty="0">
                <a:effectLst/>
                <a:latin typeface="ＭＳ ゴシック" panose="020B0609070205080204" pitchFamily="49" charset="-128"/>
                <a:ea typeface="ＭＳ ゴシック" panose="020B0609070205080204" pitchFamily="49" charset="-128"/>
              </a:rPr>
              <a:t>子どもの現実に向き合う心の準備が大人に出来ていないと</a:t>
            </a:r>
            <a:r>
              <a:rPr lang="ja-JP" altLang="en-US" sz="2800" dirty="0" smtClean="0">
                <a:effectLst/>
                <a:latin typeface="ＭＳ ゴシック" panose="020B0609070205080204" pitchFamily="49" charset="-128"/>
                <a:ea typeface="ＭＳ ゴシック" panose="020B0609070205080204" pitchFamily="49" charset="-128"/>
              </a:rPr>
              <a:t>、子どもは「</a:t>
            </a:r>
            <a:r>
              <a:rPr lang="ja-JP" altLang="en-US" sz="2800" dirty="0">
                <a:effectLst/>
                <a:latin typeface="ＭＳ ゴシック" panose="020B0609070205080204" pitchFamily="49" charset="-128"/>
                <a:ea typeface="ＭＳ ゴシック" panose="020B0609070205080204" pitchFamily="49" charset="-128"/>
              </a:rPr>
              <a:t>親や先生に心配させたくない」と考えて、自分のつらさを隠してしまう。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6626"/>
                                        </p:tgtEl>
                                        <p:attrNameLst>
                                          <p:attrName>style.visibility</p:attrName>
                                        </p:attrNameLst>
                                      </p:cBhvr>
                                      <p:to>
                                        <p:strVal val="visible"/>
                                      </p:to>
                                    </p:set>
                                    <p:animEffect transition="in" filter="fade">
                                      <p:cBhvr>
                                        <p:cTn id="7" dur="500"/>
                                        <p:tgtEl>
                                          <p:spTgt spid="266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4995"/>
                                        </p:tgtEl>
                                        <p:attrNameLst>
                                          <p:attrName>style.visibility</p:attrName>
                                        </p:attrNameLst>
                                      </p:cBhvr>
                                      <p:to>
                                        <p:strVal val="visible"/>
                                      </p:to>
                                    </p:set>
                                    <p:animEffect transition="in" filter="wipe(up)">
                                      <p:cBhvr>
                                        <p:cTn id="12" dur="1000"/>
                                        <p:tgtEl>
                                          <p:spTgt spid="8499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4996"/>
                                        </p:tgtEl>
                                        <p:attrNameLst>
                                          <p:attrName>style.visibility</p:attrName>
                                        </p:attrNameLst>
                                      </p:cBhvr>
                                      <p:to>
                                        <p:strVal val="visible"/>
                                      </p:to>
                                    </p:set>
                                    <p:animEffect transition="in" filter="wipe(up)">
                                      <p:cBhvr>
                                        <p:cTn id="17" dur="1000"/>
                                        <p:tgtEl>
                                          <p:spTgt spid="8499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4999"/>
                                        </p:tgtEl>
                                        <p:attrNameLst>
                                          <p:attrName>style.visibility</p:attrName>
                                        </p:attrNameLst>
                                      </p:cBhvr>
                                      <p:to>
                                        <p:strVal val="visible"/>
                                      </p:to>
                                    </p:set>
                                    <p:animEffect transition="in" filter="wipe(up)">
                                      <p:cBhvr>
                                        <p:cTn id="22" dur="1000"/>
                                        <p:tgtEl>
                                          <p:spTgt spid="849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84995" grpId="0"/>
      <p:bldP spid="84996" grpId="0"/>
      <p:bldP spid="8499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1331913" y="981075"/>
            <a:ext cx="6697662"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a:effectLst/>
                <a:ea typeface="ＭＳ ゴシック" pitchFamily="49" charset="-128"/>
              </a:rPr>
              <a:t>被害者を傷つける言葉</a:t>
            </a:r>
          </a:p>
        </p:txBody>
      </p:sp>
      <p:sp>
        <p:nvSpPr>
          <p:cNvPr id="86019" name="AutoShape 3"/>
          <p:cNvSpPr>
            <a:spLocks noChangeArrowheads="1"/>
          </p:cNvSpPr>
          <p:nvPr/>
        </p:nvSpPr>
        <p:spPr bwMode="auto">
          <a:xfrm>
            <a:off x="539750" y="1989138"/>
            <a:ext cx="8064500" cy="4103687"/>
          </a:xfrm>
          <a:prstGeom prst="roundRect">
            <a:avLst>
              <a:gd name="adj" fmla="val 16667"/>
            </a:avLst>
          </a:prstGeom>
          <a:solidFill>
            <a:srgbClr val="FFFF99"/>
          </a:solidFill>
          <a:ln w="6350">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86020" name="Text Box 4"/>
          <p:cNvSpPr txBox="1">
            <a:spLocks noChangeArrowheads="1"/>
          </p:cNvSpPr>
          <p:nvPr/>
        </p:nvSpPr>
        <p:spPr bwMode="auto">
          <a:xfrm>
            <a:off x="755650" y="2276475"/>
            <a:ext cx="7127875" cy="4381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dirty="0">
                <a:effectLst/>
                <a:latin typeface="ＭＳ ゴシック" pitchFamily="49" charset="-128"/>
                <a:ea typeface="ＭＳ ゴシック" pitchFamily="49" charset="-128"/>
              </a:rPr>
              <a:t>×</a:t>
            </a:r>
            <a:r>
              <a:rPr lang="ja-JP" altLang="en-US" sz="2400" dirty="0">
                <a:effectLst/>
                <a:latin typeface="ＭＳ ゴシック" pitchFamily="49" charset="-128"/>
                <a:ea typeface="ＭＳ ゴシック" pitchFamily="49" charset="-128"/>
              </a:rPr>
              <a:t>命が助かったのだから良かったじゃないですか。</a:t>
            </a:r>
          </a:p>
        </p:txBody>
      </p:sp>
      <p:sp>
        <p:nvSpPr>
          <p:cNvPr id="86021" name="Text Box 5"/>
          <p:cNvSpPr txBox="1">
            <a:spLocks noChangeArrowheads="1"/>
          </p:cNvSpPr>
          <p:nvPr/>
        </p:nvSpPr>
        <p:spPr bwMode="auto">
          <a:xfrm>
            <a:off x="755650" y="2924175"/>
            <a:ext cx="7127875" cy="4381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a:effectLst/>
                <a:latin typeface="ＭＳ ゴシック" pitchFamily="49" charset="-128"/>
                <a:ea typeface="ＭＳ ゴシック" pitchFamily="49" charset="-128"/>
              </a:rPr>
              <a:t>×</a:t>
            </a:r>
            <a:r>
              <a:rPr lang="ja-JP" altLang="en-US" sz="2400">
                <a:effectLst/>
                <a:latin typeface="ＭＳ ゴシック" pitchFamily="49" charset="-128"/>
                <a:ea typeface="ＭＳ ゴシック" pitchFamily="49" charset="-128"/>
              </a:rPr>
              <a:t>どうして本気で逃げなかったの。</a:t>
            </a:r>
          </a:p>
        </p:txBody>
      </p:sp>
      <p:sp>
        <p:nvSpPr>
          <p:cNvPr id="86022" name="Text Box 6"/>
          <p:cNvSpPr txBox="1">
            <a:spLocks noChangeArrowheads="1"/>
          </p:cNvSpPr>
          <p:nvPr/>
        </p:nvSpPr>
        <p:spPr bwMode="auto">
          <a:xfrm>
            <a:off x="755650" y="3500438"/>
            <a:ext cx="7127875" cy="4381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a:effectLst/>
                <a:latin typeface="ＭＳ ゴシック" pitchFamily="49" charset="-128"/>
                <a:ea typeface="ＭＳ ゴシック" pitchFamily="49" charset="-128"/>
              </a:rPr>
              <a:t>×</a:t>
            </a:r>
            <a:r>
              <a:rPr lang="ja-JP" altLang="en-US" sz="2400">
                <a:effectLst/>
                <a:latin typeface="ＭＳ ゴシック" pitchFamily="49" charset="-128"/>
                <a:ea typeface="ＭＳ ゴシック" pitchFamily="49" charset="-128"/>
              </a:rPr>
              <a:t>あなたよりもっと大変な人がいるのですよ。</a:t>
            </a:r>
          </a:p>
        </p:txBody>
      </p:sp>
      <p:sp>
        <p:nvSpPr>
          <p:cNvPr id="86023" name="Text Box 7"/>
          <p:cNvSpPr txBox="1">
            <a:spLocks noChangeArrowheads="1"/>
          </p:cNvSpPr>
          <p:nvPr/>
        </p:nvSpPr>
        <p:spPr bwMode="auto">
          <a:xfrm>
            <a:off x="755650" y="4149725"/>
            <a:ext cx="7920038" cy="4381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a:effectLst/>
                <a:latin typeface="ＭＳ ゴシック" pitchFamily="49" charset="-128"/>
                <a:ea typeface="ＭＳ ゴシック" pitchFamily="49" charset="-128"/>
              </a:rPr>
              <a:t>×</a:t>
            </a:r>
            <a:r>
              <a:rPr lang="ja-JP" altLang="en-US" sz="2400">
                <a:effectLst/>
                <a:latin typeface="ＭＳ ゴシック" pitchFamily="49" charset="-128"/>
                <a:ea typeface="ＭＳ ゴシック" pitchFamily="49" charset="-128"/>
              </a:rPr>
              <a:t>済んだことは忘れて、これからのことを考えましょう。</a:t>
            </a:r>
          </a:p>
        </p:txBody>
      </p:sp>
      <p:sp>
        <p:nvSpPr>
          <p:cNvPr id="86024" name="Text Box 8"/>
          <p:cNvSpPr txBox="1">
            <a:spLocks noChangeArrowheads="1"/>
          </p:cNvSpPr>
          <p:nvPr/>
        </p:nvSpPr>
        <p:spPr bwMode="auto">
          <a:xfrm>
            <a:off x="755650" y="4797425"/>
            <a:ext cx="7345363" cy="4381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a:effectLst/>
                <a:latin typeface="ＭＳ ゴシック" pitchFamily="49" charset="-128"/>
                <a:ea typeface="ＭＳ ゴシック" pitchFamily="49" charset="-128"/>
              </a:rPr>
              <a:t>×</a:t>
            </a:r>
            <a:r>
              <a:rPr lang="ja-JP" altLang="en-US" sz="2400">
                <a:effectLst/>
                <a:latin typeface="ＭＳ ゴシック" pitchFamily="49" charset="-128"/>
                <a:ea typeface="ＭＳ ゴシック" pitchFamily="49" charset="-128"/>
              </a:rPr>
              <a:t>元気を出さないと、亡くなった人が悲しみますよ。</a:t>
            </a:r>
          </a:p>
        </p:txBody>
      </p:sp>
      <p:sp>
        <p:nvSpPr>
          <p:cNvPr id="86025" name="Text Box 9"/>
          <p:cNvSpPr txBox="1">
            <a:spLocks noChangeArrowheads="1"/>
          </p:cNvSpPr>
          <p:nvPr/>
        </p:nvSpPr>
        <p:spPr bwMode="auto">
          <a:xfrm>
            <a:off x="755650" y="5373688"/>
            <a:ext cx="7345363" cy="4381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a:effectLst/>
                <a:latin typeface="ＭＳ ゴシック" pitchFamily="49" charset="-128"/>
                <a:ea typeface="ＭＳ ゴシック" pitchFamily="49" charset="-128"/>
              </a:rPr>
              <a:t>×</a:t>
            </a:r>
            <a:r>
              <a:rPr lang="ja-JP" altLang="en-US" sz="2400">
                <a:effectLst/>
                <a:latin typeface="ＭＳ ゴシック" pitchFamily="49" charset="-128"/>
                <a:ea typeface="ＭＳ ゴシック" pitchFamily="49" charset="-128"/>
              </a:rPr>
              <a:t>思ったより元気なので、安心しました。</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7650"/>
                                        </p:tgtEl>
                                        <p:attrNameLst>
                                          <p:attrName>style.visibility</p:attrName>
                                        </p:attrNameLst>
                                      </p:cBhvr>
                                      <p:to>
                                        <p:strVal val="visible"/>
                                      </p:to>
                                    </p:set>
                                    <p:animEffect transition="in" filter="fade">
                                      <p:cBhvr>
                                        <p:cTn id="7" dur="500"/>
                                        <p:tgtEl>
                                          <p:spTgt spid="2765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6019"/>
                                        </p:tgtEl>
                                        <p:attrNameLst>
                                          <p:attrName>style.visibility</p:attrName>
                                        </p:attrNameLst>
                                      </p:cBhvr>
                                      <p:to>
                                        <p:strVal val="visible"/>
                                      </p:to>
                                    </p:set>
                                    <p:animEffect transition="in" filter="wipe(up)">
                                      <p:cBhvr>
                                        <p:cTn id="12" dur="500"/>
                                        <p:tgtEl>
                                          <p:spTgt spid="86019"/>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86020"/>
                                        </p:tgtEl>
                                        <p:attrNameLst>
                                          <p:attrName>style.visibility</p:attrName>
                                        </p:attrNameLst>
                                      </p:cBhvr>
                                      <p:to>
                                        <p:strVal val="visible"/>
                                      </p:to>
                                    </p:set>
                                    <p:animEffect transition="in" filter="wipe(left)">
                                      <p:cBhvr>
                                        <p:cTn id="16" dur="1000"/>
                                        <p:tgtEl>
                                          <p:spTgt spid="86020"/>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86021"/>
                                        </p:tgtEl>
                                        <p:attrNameLst>
                                          <p:attrName>style.visibility</p:attrName>
                                        </p:attrNameLst>
                                      </p:cBhvr>
                                      <p:to>
                                        <p:strVal val="visible"/>
                                      </p:to>
                                    </p:set>
                                    <p:animEffect transition="in" filter="wipe(left)">
                                      <p:cBhvr>
                                        <p:cTn id="21" dur="1000"/>
                                        <p:tgtEl>
                                          <p:spTgt spid="86021"/>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86022"/>
                                        </p:tgtEl>
                                        <p:attrNameLst>
                                          <p:attrName>style.visibility</p:attrName>
                                        </p:attrNameLst>
                                      </p:cBhvr>
                                      <p:to>
                                        <p:strVal val="visible"/>
                                      </p:to>
                                    </p:set>
                                    <p:animEffect transition="in" filter="wipe(left)">
                                      <p:cBhvr>
                                        <p:cTn id="26" dur="1000"/>
                                        <p:tgtEl>
                                          <p:spTgt spid="86022"/>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86023"/>
                                        </p:tgtEl>
                                        <p:attrNameLst>
                                          <p:attrName>style.visibility</p:attrName>
                                        </p:attrNameLst>
                                      </p:cBhvr>
                                      <p:to>
                                        <p:strVal val="visible"/>
                                      </p:to>
                                    </p:set>
                                    <p:animEffect transition="in" filter="wipe(left)">
                                      <p:cBhvr>
                                        <p:cTn id="31" dur="1000"/>
                                        <p:tgtEl>
                                          <p:spTgt spid="86023"/>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86024"/>
                                        </p:tgtEl>
                                        <p:attrNameLst>
                                          <p:attrName>style.visibility</p:attrName>
                                        </p:attrNameLst>
                                      </p:cBhvr>
                                      <p:to>
                                        <p:strVal val="visible"/>
                                      </p:to>
                                    </p:set>
                                    <p:animEffect transition="in" filter="wipe(left)">
                                      <p:cBhvr>
                                        <p:cTn id="36" dur="1000"/>
                                        <p:tgtEl>
                                          <p:spTgt spid="86024"/>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86025"/>
                                        </p:tgtEl>
                                        <p:attrNameLst>
                                          <p:attrName>style.visibility</p:attrName>
                                        </p:attrNameLst>
                                      </p:cBhvr>
                                      <p:to>
                                        <p:strVal val="visible"/>
                                      </p:to>
                                    </p:set>
                                    <p:animEffect transition="in" filter="wipe(left)">
                                      <p:cBhvr>
                                        <p:cTn id="41" dur="1000"/>
                                        <p:tgtEl>
                                          <p:spTgt spid="860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0" grpId="0"/>
      <p:bldP spid="86019" grpId="0" animBg="1"/>
      <p:bldP spid="86020" grpId="0"/>
      <p:bldP spid="86021" grpId="0"/>
      <p:bldP spid="86022" grpId="0"/>
      <p:bldP spid="86023" grpId="0"/>
      <p:bldP spid="86024" grpId="0"/>
      <p:bldP spid="8602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9" name="Rectangle 11"/>
          <p:cNvSpPr>
            <a:spLocks noChangeArrowheads="1"/>
          </p:cNvSpPr>
          <p:nvPr/>
        </p:nvSpPr>
        <p:spPr bwMode="auto">
          <a:xfrm>
            <a:off x="611188" y="2133600"/>
            <a:ext cx="8137525" cy="3240088"/>
          </a:xfrm>
          <a:prstGeom prst="rect">
            <a:avLst/>
          </a:prstGeom>
          <a:solidFill>
            <a:srgbClr val="FF9999"/>
          </a:solidFill>
          <a:ln w="6350">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defRPr/>
            </a:pPr>
            <a:endParaRPr lang="ja-JP" altLang="en-US"/>
          </a:p>
        </p:txBody>
      </p:sp>
      <p:sp>
        <p:nvSpPr>
          <p:cNvPr id="28675" name="Text Box 2"/>
          <p:cNvSpPr txBox="1">
            <a:spLocks noChangeArrowheads="1"/>
          </p:cNvSpPr>
          <p:nvPr/>
        </p:nvSpPr>
        <p:spPr bwMode="auto">
          <a:xfrm>
            <a:off x="1331913" y="981075"/>
            <a:ext cx="6697662"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a:effectLst/>
                <a:ea typeface="ＭＳ ゴシック" pitchFamily="49" charset="-128"/>
              </a:rPr>
              <a:t>つらい体験についてたずねる時</a:t>
            </a:r>
          </a:p>
        </p:txBody>
      </p:sp>
      <p:sp>
        <p:nvSpPr>
          <p:cNvPr id="48133" name="Text Box 5"/>
          <p:cNvSpPr txBox="1">
            <a:spLocks noChangeArrowheads="1"/>
          </p:cNvSpPr>
          <p:nvPr/>
        </p:nvSpPr>
        <p:spPr bwMode="auto">
          <a:xfrm>
            <a:off x="755650" y="2276475"/>
            <a:ext cx="7127875" cy="4381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400" dirty="0">
                <a:effectLst/>
                <a:latin typeface="ＭＳ ゴシック" pitchFamily="49" charset="-128"/>
                <a:ea typeface="ＭＳ ゴシック" pitchFamily="49" charset="-128"/>
              </a:rPr>
              <a:t>・可能な限りプライバシーの保たれる場所で聴く。</a:t>
            </a:r>
          </a:p>
        </p:txBody>
      </p:sp>
      <p:sp>
        <p:nvSpPr>
          <p:cNvPr id="48134" name="Text Box 6"/>
          <p:cNvSpPr txBox="1">
            <a:spLocks noChangeArrowheads="1"/>
          </p:cNvSpPr>
          <p:nvPr/>
        </p:nvSpPr>
        <p:spPr bwMode="auto">
          <a:xfrm>
            <a:off x="755650" y="2924175"/>
            <a:ext cx="7127875" cy="4381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400" dirty="0">
                <a:effectLst/>
                <a:latin typeface="ＭＳ ゴシック" pitchFamily="49" charset="-128"/>
                <a:ea typeface="ＭＳ ゴシック" pitchFamily="49" charset="-128"/>
              </a:rPr>
              <a:t>・子どもの場合、安心できる大人の同席を考える。</a:t>
            </a:r>
          </a:p>
        </p:txBody>
      </p:sp>
      <p:sp>
        <p:nvSpPr>
          <p:cNvPr id="48135" name="Text Box 7"/>
          <p:cNvSpPr txBox="1">
            <a:spLocks noChangeArrowheads="1"/>
          </p:cNvSpPr>
          <p:nvPr/>
        </p:nvSpPr>
        <p:spPr bwMode="auto">
          <a:xfrm>
            <a:off x="755650" y="3500438"/>
            <a:ext cx="8064500" cy="8032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2400">
                <a:effectLst/>
                <a:latin typeface="ＭＳ ゴシック" pitchFamily="49" charset="-128"/>
                <a:ea typeface="ＭＳ ゴシック" pitchFamily="49" charset="-128"/>
              </a:rPr>
              <a:t>・途中で、「このままお話しを続けても大丈夫ですか？」</a:t>
            </a:r>
          </a:p>
          <a:p>
            <a:pPr eaLnBrk="1" hangingPunct="1">
              <a:spcBef>
                <a:spcPct val="0"/>
              </a:spcBef>
              <a:buFontTx/>
              <a:buNone/>
            </a:pPr>
            <a:r>
              <a:rPr lang="ja-JP" altLang="en-US" sz="2400">
                <a:effectLst/>
                <a:latin typeface="ＭＳ ゴシック" pitchFamily="49" charset="-128"/>
                <a:ea typeface="ＭＳ ゴシック" pitchFamily="49" charset="-128"/>
              </a:rPr>
              <a:t>　と確認する。</a:t>
            </a:r>
          </a:p>
        </p:txBody>
      </p:sp>
      <p:sp>
        <p:nvSpPr>
          <p:cNvPr id="48137" name="Text Box 9"/>
          <p:cNvSpPr txBox="1">
            <a:spLocks noChangeArrowheads="1"/>
          </p:cNvSpPr>
          <p:nvPr/>
        </p:nvSpPr>
        <p:spPr bwMode="auto">
          <a:xfrm>
            <a:off x="755650" y="4437063"/>
            <a:ext cx="7561263" cy="80327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2400">
                <a:effectLst/>
                <a:latin typeface="ＭＳ ゴシック" pitchFamily="49" charset="-128"/>
                <a:ea typeface="ＭＳ ゴシック" pitchFamily="49" charset="-128"/>
              </a:rPr>
              <a:t>・同じ質問を今後何度も訊かれなくてすむように工夫</a:t>
            </a:r>
          </a:p>
          <a:p>
            <a:pPr eaLnBrk="1" hangingPunct="1">
              <a:spcBef>
                <a:spcPct val="0"/>
              </a:spcBef>
              <a:buFontTx/>
              <a:buNone/>
            </a:pPr>
            <a:r>
              <a:rPr lang="ja-JP" altLang="en-US" sz="2400">
                <a:effectLst/>
                <a:latin typeface="ＭＳ ゴシック" pitchFamily="49" charset="-128"/>
                <a:ea typeface="ＭＳ ゴシック" pitchFamily="49" charset="-128"/>
              </a:rPr>
              <a:t>　する。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8675"/>
                                        </p:tgtEl>
                                        <p:attrNameLst>
                                          <p:attrName>style.visibility</p:attrName>
                                        </p:attrNameLst>
                                      </p:cBhvr>
                                      <p:to>
                                        <p:strVal val="visible"/>
                                      </p:to>
                                    </p:set>
                                    <p:animEffect transition="in" filter="fade">
                                      <p:cBhvr>
                                        <p:cTn id="7" dur="500"/>
                                        <p:tgtEl>
                                          <p:spTgt spid="2867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8139"/>
                                        </p:tgtEl>
                                        <p:attrNameLst>
                                          <p:attrName>style.visibility</p:attrName>
                                        </p:attrNameLst>
                                      </p:cBhvr>
                                      <p:to>
                                        <p:strVal val="visible"/>
                                      </p:to>
                                    </p:set>
                                    <p:animEffect transition="in" filter="wipe(up)">
                                      <p:cBhvr>
                                        <p:cTn id="12" dur="500"/>
                                        <p:tgtEl>
                                          <p:spTgt spid="48139"/>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48133"/>
                                        </p:tgtEl>
                                        <p:attrNameLst>
                                          <p:attrName>style.visibility</p:attrName>
                                        </p:attrNameLst>
                                      </p:cBhvr>
                                      <p:to>
                                        <p:strVal val="visible"/>
                                      </p:to>
                                    </p:set>
                                    <p:animEffect transition="in" filter="wipe(left)">
                                      <p:cBhvr>
                                        <p:cTn id="16" dur="1000"/>
                                        <p:tgtEl>
                                          <p:spTgt spid="48133"/>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48134"/>
                                        </p:tgtEl>
                                        <p:attrNameLst>
                                          <p:attrName>style.visibility</p:attrName>
                                        </p:attrNameLst>
                                      </p:cBhvr>
                                      <p:to>
                                        <p:strVal val="visible"/>
                                      </p:to>
                                    </p:set>
                                    <p:animEffect transition="in" filter="wipe(left)">
                                      <p:cBhvr>
                                        <p:cTn id="21" dur="1000"/>
                                        <p:tgtEl>
                                          <p:spTgt spid="48134"/>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48135"/>
                                        </p:tgtEl>
                                        <p:attrNameLst>
                                          <p:attrName>style.visibility</p:attrName>
                                        </p:attrNameLst>
                                      </p:cBhvr>
                                      <p:to>
                                        <p:strVal val="visible"/>
                                      </p:to>
                                    </p:set>
                                    <p:animEffect transition="in" filter="wipe(left)">
                                      <p:cBhvr>
                                        <p:cTn id="26" dur="1000"/>
                                        <p:tgtEl>
                                          <p:spTgt spid="48135"/>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48137"/>
                                        </p:tgtEl>
                                        <p:attrNameLst>
                                          <p:attrName>style.visibility</p:attrName>
                                        </p:attrNameLst>
                                      </p:cBhvr>
                                      <p:to>
                                        <p:strVal val="visible"/>
                                      </p:to>
                                    </p:set>
                                    <p:animEffect transition="in" filter="wipe(left)">
                                      <p:cBhvr>
                                        <p:cTn id="31" dur="1000"/>
                                        <p:tgtEl>
                                          <p:spTgt spid="48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9" grpId="0" animBg="1"/>
      <p:bldP spid="28675" grpId="0"/>
      <p:bldP spid="48133" grpId="0"/>
      <p:bldP spid="48134" grpId="0"/>
      <p:bldP spid="48135" grpId="0"/>
      <p:bldP spid="4813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1116013" y="404813"/>
            <a:ext cx="7010400" cy="57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effectLst/>
              </a:rPr>
              <a:t>心のケアのポイント</a:t>
            </a:r>
          </a:p>
        </p:txBody>
      </p:sp>
      <p:sp>
        <p:nvSpPr>
          <p:cNvPr id="29699" name="Rectangle 3"/>
          <p:cNvSpPr>
            <a:spLocks noChangeArrowheads="1"/>
          </p:cNvSpPr>
          <p:nvPr/>
        </p:nvSpPr>
        <p:spPr bwMode="auto">
          <a:xfrm>
            <a:off x="1116013" y="1196975"/>
            <a:ext cx="7272337" cy="5058683"/>
          </a:xfrm>
          <a:prstGeom prst="rect">
            <a:avLst/>
          </a:prstGeom>
          <a:solidFill>
            <a:schemeClr val="accent2"/>
          </a:solidFill>
          <a:ln w="317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nchorCtr="1">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2800" dirty="0">
                <a:solidFill>
                  <a:srgbClr val="FFFF00"/>
                </a:solidFill>
                <a:effectLst/>
                <a:latin typeface="Times New Roman" pitchFamily="18" charset="0"/>
                <a:ea typeface="ＭＳ ゴシック" pitchFamily="49" charset="-128"/>
              </a:rPr>
              <a:t>１．安心・安全の保証</a:t>
            </a:r>
          </a:p>
          <a:p>
            <a:pPr eaLnBrk="1" hangingPunct="1">
              <a:spcBef>
                <a:spcPct val="0"/>
              </a:spcBef>
              <a:buFontTx/>
              <a:buNone/>
            </a:pPr>
            <a:r>
              <a:rPr lang="ja-JP" altLang="en-US" sz="2400" dirty="0">
                <a:solidFill>
                  <a:schemeClr val="bg1"/>
                </a:solidFill>
                <a:effectLst/>
                <a:latin typeface="Times New Roman" pitchFamily="18" charset="0"/>
                <a:ea typeface="ＭＳ ゴシック" pitchFamily="49" charset="-128"/>
              </a:rPr>
              <a:t>　・安全の確保</a:t>
            </a:r>
          </a:p>
          <a:p>
            <a:pPr eaLnBrk="1" hangingPunct="1">
              <a:spcBef>
                <a:spcPct val="0"/>
              </a:spcBef>
              <a:buFontTx/>
              <a:buNone/>
            </a:pPr>
            <a:r>
              <a:rPr lang="ja-JP" altLang="en-US" sz="2400" dirty="0">
                <a:solidFill>
                  <a:schemeClr val="bg1"/>
                </a:solidFill>
                <a:effectLst/>
                <a:latin typeface="Times New Roman" pitchFamily="18" charset="0"/>
                <a:ea typeface="ＭＳ ゴシック" pitchFamily="49" charset="-128"/>
              </a:rPr>
              <a:t>　・守られている、一人じゃない</a:t>
            </a:r>
          </a:p>
          <a:p>
            <a:pPr eaLnBrk="1" hangingPunct="1">
              <a:spcBef>
                <a:spcPct val="0"/>
              </a:spcBef>
              <a:buFontTx/>
              <a:buNone/>
            </a:pPr>
            <a:r>
              <a:rPr lang="ja-JP" altLang="en-US" sz="2400" dirty="0">
                <a:solidFill>
                  <a:schemeClr val="bg1"/>
                </a:solidFill>
                <a:effectLst/>
                <a:latin typeface="Times New Roman" pitchFamily="18" charset="0"/>
                <a:ea typeface="ＭＳ ゴシック" pitchFamily="49" charset="-128"/>
              </a:rPr>
              <a:t>　・学校と家庭が落ち着いている</a:t>
            </a:r>
          </a:p>
          <a:p>
            <a:pPr eaLnBrk="1" hangingPunct="1">
              <a:spcBef>
                <a:spcPct val="0"/>
              </a:spcBef>
              <a:buFontTx/>
              <a:buNone/>
            </a:pPr>
            <a:r>
              <a:rPr lang="ja-JP" altLang="en-US" sz="2400" dirty="0">
                <a:solidFill>
                  <a:schemeClr val="bg1"/>
                </a:solidFill>
                <a:effectLst/>
                <a:latin typeface="Times New Roman" pitchFamily="18" charset="0"/>
                <a:ea typeface="ＭＳ ゴシック" pitchFamily="49" charset="-128"/>
              </a:rPr>
              <a:t>　・危ない、恐いところには近づかなくてよい</a:t>
            </a:r>
          </a:p>
          <a:p>
            <a:pPr eaLnBrk="1" hangingPunct="1">
              <a:spcBef>
                <a:spcPct val="0"/>
              </a:spcBef>
              <a:buFontTx/>
              <a:buNone/>
            </a:pPr>
            <a:r>
              <a:rPr lang="ja-JP" altLang="en-US" sz="2400" dirty="0">
                <a:solidFill>
                  <a:schemeClr val="bg1"/>
                </a:solidFill>
                <a:effectLst/>
                <a:latin typeface="Times New Roman" pitchFamily="18" charset="0"/>
                <a:ea typeface="ＭＳ ゴシック" pitchFamily="49" charset="-128"/>
              </a:rPr>
              <a:t>　・無理の無い範囲で日常生活を維持</a:t>
            </a:r>
          </a:p>
          <a:p>
            <a:pPr eaLnBrk="1" hangingPunct="1">
              <a:spcBef>
                <a:spcPct val="0"/>
              </a:spcBef>
              <a:buFontTx/>
              <a:buNone/>
            </a:pPr>
            <a:r>
              <a:rPr lang="ja-JP" altLang="en-US" sz="2800" dirty="0">
                <a:solidFill>
                  <a:srgbClr val="FFFF00"/>
                </a:solidFill>
                <a:effectLst/>
                <a:latin typeface="Times New Roman" pitchFamily="18" charset="0"/>
                <a:ea typeface="ＭＳ ゴシック" pitchFamily="49" charset="-128"/>
              </a:rPr>
              <a:t>２．正しい知識と対処法</a:t>
            </a:r>
          </a:p>
          <a:p>
            <a:pPr eaLnBrk="1" hangingPunct="1">
              <a:spcBef>
                <a:spcPct val="0"/>
              </a:spcBef>
              <a:buFontTx/>
              <a:buNone/>
            </a:pPr>
            <a:r>
              <a:rPr lang="ja-JP" altLang="en-US" sz="2400" dirty="0">
                <a:solidFill>
                  <a:schemeClr val="bg1"/>
                </a:solidFill>
                <a:effectLst/>
                <a:latin typeface="Times New Roman" pitchFamily="18" charset="0"/>
                <a:ea typeface="ＭＳ ゴシック" pitchFamily="49" charset="-128"/>
              </a:rPr>
              <a:t>　・予測される反応と対処法</a:t>
            </a:r>
          </a:p>
          <a:p>
            <a:pPr eaLnBrk="1" hangingPunct="1">
              <a:spcBef>
                <a:spcPct val="0"/>
              </a:spcBef>
              <a:buFontTx/>
              <a:buNone/>
            </a:pPr>
            <a:r>
              <a:rPr lang="ja-JP" altLang="en-US" sz="2400" dirty="0">
                <a:solidFill>
                  <a:schemeClr val="bg1"/>
                </a:solidFill>
                <a:effectLst/>
                <a:latin typeface="Times New Roman" pitchFamily="18" charset="0"/>
                <a:ea typeface="ＭＳ ゴシック" pitchFamily="49" charset="-128"/>
              </a:rPr>
              <a:t>　・異常な事態への正常な反応という</a:t>
            </a:r>
            <a:r>
              <a:rPr lang="ja-JP" altLang="en-US" sz="2400" dirty="0" smtClean="0">
                <a:solidFill>
                  <a:schemeClr val="bg1"/>
                </a:solidFill>
                <a:effectLst/>
                <a:latin typeface="Times New Roman" pitchFamily="18" charset="0"/>
                <a:ea typeface="ＭＳ ゴシック" pitchFamily="49" charset="-128"/>
              </a:rPr>
              <a:t>理解</a:t>
            </a:r>
            <a:r>
              <a:rPr lang="en-US" altLang="ja-JP" sz="2400" dirty="0" smtClean="0">
                <a:solidFill>
                  <a:schemeClr val="bg1"/>
                </a:solidFill>
                <a:effectLst/>
                <a:latin typeface="Times New Roman" pitchFamily="18" charset="0"/>
                <a:ea typeface="ＭＳ ゴシック" pitchFamily="49" charset="-128"/>
              </a:rPr>
              <a:t>※</a:t>
            </a:r>
            <a:endParaRPr lang="ja-JP" altLang="en-US" sz="2400" dirty="0">
              <a:solidFill>
                <a:schemeClr val="bg1"/>
              </a:solidFill>
              <a:effectLst/>
              <a:latin typeface="Times New Roman" pitchFamily="18" charset="0"/>
              <a:ea typeface="ＭＳ ゴシック" pitchFamily="49" charset="-128"/>
            </a:endParaRPr>
          </a:p>
          <a:p>
            <a:pPr eaLnBrk="1" hangingPunct="1">
              <a:spcBef>
                <a:spcPct val="0"/>
              </a:spcBef>
              <a:buFontTx/>
              <a:buNone/>
            </a:pPr>
            <a:r>
              <a:rPr lang="ja-JP" altLang="en-US" sz="2800" dirty="0">
                <a:solidFill>
                  <a:srgbClr val="FFFF00"/>
                </a:solidFill>
                <a:effectLst/>
                <a:latin typeface="Times New Roman" pitchFamily="18" charset="0"/>
                <a:ea typeface="ＭＳ ゴシック" pitchFamily="49" charset="-128"/>
              </a:rPr>
              <a:t>３．主体性とペースが守られること</a:t>
            </a:r>
          </a:p>
          <a:p>
            <a:pPr eaLnBrk="1" hangingPunct="1">
              <a:spcBef>
                <a:spcPct val="0"/>
              </a:spcBef>
              <a:buFontTx/>
              <a:buNone/>
            </a:pPr>
            <a:r>
              <a:rPr lang="ja-JP" altLang="en-US" sz="2400" dirty="0">
                <a:solidFill>
                  <a:schemeClr val="bg1"/>
                </a:solidFill>
                <a:effectLst/>
                <a:latin typeface="Times New Roman" pitchFamily="18" charset="0"/>
                <a:ea typeface="ＭＳ ゴシック" pitchFamily="49" charset="-128"/>
              </a:rPr>
              <a:t>　・話したいことを聞いてもらえる</a:t>
            </a:r>
          </a:p>
          <a:p>
            <a:pPr eaLnBrk="1" hangingPunct="1">
              <a:spcBef>
                <a:spcPct val="0"/>
              </a:spcBef>
              <a:buFontTx/>
              <a:buNone/>
            </a:pPr>
            <a:r>
              <a:rPr lang="ja-JP" altLang="en-US" sz="2400" dirty="0">
                <a:solidFill>
                  <a:schemeClr val="bg1"/>
                </a:solidFill>
                <a:effectLst/>
                <a:latin typeface="Times New Roman" pitchFamily="18" charset="0"/>
                <a:ea typeface="ＭＳ ゴシック" pitchFamily="49" charset="-128"/>
              </a:rPr>
              <a:t>　・話したくないのに根掘り葉掘り聞かれない</a:t>
            </a:r>
          </a:p>
          <a:p>
            <a:pPr eaLnBrk="1" hangingPunct="1">
              <a:spcBef>
                <a:spcPct val="0"/>
              </a:spcBef>
              <a:buFontTx/>
              <a:buNone/>
            </a:pPr>
            <a:r>
              <a:rPr lang="ja-JP" altLang="en-US" sz="2400" dirty="0">
                <a:solidFill>
                  <a:schemeClr val="bg1"/>
                </a:solidFill>
                <a:effectLst/>
                <a:latin typeface="Times New Roman" pitchFamily="18" charset="0"/>
                <a:ea typeface="ＭＳ ゴシック" pitchFamily="49" charset="-128"/>
              </a:rPr>
              <a:t>　・自分なりの方法とペースが尊重される</a:t>
            </a:r>
          </a:p>
        </p:txBody>
      </p:sp>
      <p:sp>
        <p:nvSpPr>
          <p:cNvPr id="29701" name="Text Box 6"/>
          <p:cNvSpPr txBox="1">
            <a:spLocks noChangeArrowheads="1"/>
          </p:cNvSpPr>
          <p:nvPr/>
        </p:nvSpPr>
        <p:spPr bwMode="auto">
          <a:xfrm>
            <a:off x="1596231" y="6237288"/>
            <a:ext cx="60499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000" dirty="0">
                <a:effectLst/>
                <a:ea typeface="ＭＳ ゴシック" pitchFamily="49" charset="-128"/>
              </a:rPr>
              <a:t>※</a:t>
            </a:r>
            <a:r>
              <a:rPr lang="ja-JP" altLang="en-US" sz="2000" dirty="0">
                <a:effectLst/>
                <a:ea typeface="ＭＳ ゴシック" pitchFamily="49" charset="-128"/>
              </a:rPr>
              <a:t>１カ月以内は「正常な反応」という理解で良い。</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9698"/>
                                        </p:tgtEl>
                                        <p:attrNameLst>
                                          <p:attrName>style.visibility</p:attrName>
                                        </p:attrNameLst>
                                      </p:cBhvr>
                                      <p:to>
                                        <p:strVal val="visible"/>
                                      </p:to>
                                    </p:set>
                                    <p:animEffect transition="in" filter="fade">
                                      <p:cBhvr>
                                        <p:cTn id="7" dur="500"/>
                                        <p:tgtEl>
                                          <p:spTgt spid="29698"/>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29699"/>
                                        </p:tgtEl>
                                        <p:attrNameLst>
                                          <p:attrName>style.visibility</p:attrName>
                                        </p:attrNameLst>
                                      </p:cBhvr>
                                      <p:to>
                                        <p:strVal val="visible"/>
                                      </p:to>
                                    </p:set>
                                    <p:animEffect transition="in" filter="wipe(up)">
                                      <p:cBhvr>
                                        <p:cTn id="11" dur="2000"/>
                                        <p:tgtEl>
                                          <p:spTgt spid="29699"/>
                                        </p:tgtEl>
                                      </p:cBhvr>
                                    </p:animEffect>
                                  </p:childTnLst>
                                </p:cTn>
                              </p:par>
                            </p:childTnLst>
                          </p:cTn>
                        </p:par>
                        <p:par>
                          <p:cTn id="12" fill="hold">
                            <p:stCondLst>
                              <p:cond delay="2500"/>
                            </p:stCondLst>
                            <p:childTnLst>
                              <p:par>
                                <p:cTn id="13" presetID="22" presetClass="entr" presetSubtype="8" fill="hold" grpId="0" nodeType="afterEffect">
                                  <p:stCondLst>
                                    <p:cond delay="0"/>
                                  </p:stCondLst>
                                  <p:childTnLst>
                                    <p:set>
                                      <p:cBhvr>
                                        <p:cTn id="14" dur="1" fill="hold">
                                          <p:stCondLst>
                                            <p:cond delay="0"/>
                                          </p:stCondLst>
                                        </p:cTn>
                                        <p:tgtEl>
                                          <p:spTgt spid="29701"/>
                                        </p:tgtEl>
                                        <p:attrNameLst>
                                          <p:attrName>style.visibility</p:attrName>
                                        </p:attrNameLst>
                                      </p:cBhvr>
                                      <p:to>
                                        <p:strVal val="visible"/>
                                      </p:to>
                                    </p:set>
                                    <p:animEffect transition="in" filter="wipe(left)">
                                      <p:cBhvr>
                                        <p:cTn id="15" dur="1000"/>
                                        <p:tgtEl>
                                          <p:spTgt spid="297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8" grpId="0"/>
      <p:bldP spid="29699" grpId="0" animBg="1"/>
      <p:bldP spid="29701"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 Box 2"/>
          <p:cNvSpPr txBox="1">
            <a:spLocks noChangeArrowheads="1"/>
          </p:cNvSpPr>
          <p:nvPr/>
        </p:nvSpPr>
        <p:spPr bwMode="auto">
          <a:xfrm>
            <a:off x="1403350" y="1125538"/>
            <a:ext cx="6481763" cy="560387"/>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dirty="0">
                <a:effectLst/>
                <a:latin typeface="ＭＳ ゴシック" pitchFamily="49" charset="-128"/>
                <a:ea typeface="ＭＳ ゴシック" pitchFamily="49" charset="-128"/>
              </a:rPr>
              <a:t>子どもの健康な力を信頼しよう</a:t>
            </a:r>
          </a:p>
        </p:txBody>
      </p:sp>
      <p:sp>
        <p:nvSpPr>
          <p:cNvPr id="30723" name="Text Box 3"/>
          <p:cNvSpPr txBox="1">
            <a:spLocks noChangeArrowheads="1"/>
          </p:cNvSpPr>
          <p:nvPr/>
        </p:nvSpPr>
        <p:spPr bwMode="auto">
          <a:xfrm>
            <a:off x="684213" y="3141663"/>
            <a:ext cx="806450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800" dirty="0">
                <a:effectLst/>
                <a:ea typeface="ＭＳ ゴシック" pitchFamily="49" charset="-128"/>
              </a:rPr>
              <a:t>子どもは一方的に助けてもらうだけの弱い存在ではない。今はショックを受け、弱っていても、他の子どもを慰めたり、時には大人を力づけてくれる力を持っている。</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0722"/>
                                        </p:tgtEl>
                                        <p:attrNameLst>
                                          <p:attrName>style.visibility</p:attrName>
                                        </p:attrNameLst>
                                      </p:cBhvr>
                                      <p:to>
                                        <p:strVal val="visible"/>
                                      </p:to>
                                    </p:set>
                                    <p:animEffect transition="in" filter="fade">
                                      <p:cBhvr>
                                        <p:cTn id="7" dur="500"/>
                                        <p:tgtEl>
                                          <p:spTgt spid="3072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0723"/>
                                        </p:tgtEl>
                                        <p:attrNameLst>
                                          <p:attrName>style.visibility</p:attrName>
                                        </p:attrNameLst>
                                      </p:cBhvr>
                                      <p:to>
                                        <p:strVal val="visible"/>
                                      </p:to>
                                    </p:set>
                                    <p:animEffect transition="in" filter="wipe(up)">
                                      <p:cBhvr>
                                        <p:cTn id="11" dur="1000"/>
                                        <p:tgtEl>
                                          <p:spTgt spid="307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2" grpId="0"/>
      <p:bldP spid="3072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 Box 2"/>
          <p:cNvSpPr txBox="1">
            <a:spLocks noChangeArrowheads="1"/>
          </p:cNvSpPr>
          <p:nvPr/>
        </p:nvSpPr>
        <p:spPr bwMode="auto">
          <a:xfrm>
            <a:off x="1331913" y="1412875"/>
            <a:ext cx="6480175" cy="500063"/>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254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spcBef>
                <a:spcPct val="50000"/>
              </a:spcBef>
              <a:defRPr/>
            </a:pPr>
            <a:r>
              <a:rPr lang="en-US" altLang="ja-JP" dirty="0">
                <a:effectLst>
                  <a:outerShdw blurRad="38100" dist="38100" dir="2700000" algn="tl">
                    <a:srgbClr val="C0C0C0"/>
                  </a:outerShdw>
                </a:effectLst>
                <a:latin typeface="ＭＳ ゴシック" pitchFamily="49" charset="-128"/>
              </a:rPr>
              <a:t>①</a:t>
            </a:r>
            <a:r>
              <a:rPr lang="ja-JP" altLang="en-US" dirty="0">
                <a:effectLst>
                  <a:outerShdw blurRad="38100" dist="38100" dir="2700000" algn="tl">
                    <a:srgbClr val="C0C0C0"/>
                  </a:outerShdw>
                </a:effectLst>
                <a:latin typeface="ＭＳ ゴシック" pitchFamily="49" charset="-128"/>
              </a:rPr>
              <a:t>喪失（大切な人を失う）と関係性</a:t>
            </a:r>
          </a:p>
        </p:txBody>
      </p:sp>
      <p:sp>
        <p:nvSpPr>
          <p:cNvPr id="6147" name="Text Box 3"/>
          <p:cNvSpPr txBox="1">
            <a:spLocks noChangeArrowheads="1"/>
          </p:cNvSpPr>
          <p:nvPr/>
        </p:nvSpPr>
        <p:spPr bwMode="auto">
          <a:xfrm>
            <a:off x="1331913" y="2420938"/>
            <a:ext cx="5975350" cy="500062"/>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254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800">
                <a:solidFill>
                  <a:srgbClr val="FF0066"/>
                </a:solidFill>
                <a:effectLst/>
                <a:latin typeface="ＭＳ ゴシック" pitchFamily="49" charset="-128"/>
                <a:ea typeface="ＭＳ ゴシック" pitchFamily="49" charset="-128"/>
              </a:rPr>
              <a:t>②</a:t>
            </a:r>
            <a:r>
              <a:rPr lang="ja-JP" altLang="en-US" sz="2800">
                <a:solidFill>
                  <a:srgbClr val="FF0066"/>
                </a:solidFill>
                <a:effectLst/>
                <a:latin typeface="ＭＳ ゴシック" pitchFamily="49" charset="-128"/>
                <a:ea typeface="ＭＳ ゴシック" pitchFamily="49" charset="-128"/>
              </a:rPr>
              <a:t>トラウマ（恐怖体験）</a:t>
            </a:r>
          </a:p>
        </p:txBody>
      </p:sp>
      <p:sp>
        <p:nvSpPr>
          <p:cNvPr id="6148" name="Text Box 4"/>
          <p:cNvSpPr txBox="1">
            <a:spLocks noChangeArrowheads="1"/>
          </p:cNvSpPr>
          <p:nvPr/>
        </p:nvSpPr>
        <p:spPr bwMode="auto">
          <a:xfrm>
            <a:off x="1331913" y="3357563"/>
            <a:ext cx="5975350" cy="500062"/>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254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800">
                <a:solidFill>
                  <a:srgbClr val="CCCC00"/>
                </a:solidFill>
                <a:effectLst/>
                <a:latin typeface="ＭＳ ゴシック" pitchFamily="49" charset="-128"/>
                <a:ea typeface="ＭＳ ゴシック" pitchFamily="49" charset="-128"/>
              </a:rPr>
              <a:t>③</a:t>
            </a:r>
            <a:r>
              <a:rPr lang="ja-JP" altLang="en-US" sz="2800">
                <a:solidFill>
                  <a:srgbClr val="CCCC00"/>
                </a:solidFill>
                <a:effectLst/>
                <a:latin typeface="ＭＳ ゴシック" pitchFamily="49" charset="-128"/>
                <a:ea typeface="ＭＳ ゴシック" pitchFamily="49" charset="-128"/>
              </a:rPr>
              <a:t>現実のストレス（環境の変化）</a:t>
            </a:r>
          </a:p>
        </p:txBody>
      </p:sp>
      <p:sp>
        <p:nvSpPr>
          <p:cNvPr id="6149" name="Text Box 5"/>
          <p:cNvSpPr txBox="1">
            <a:spLocks noChangeArrowheads="1"/>
          </p:cNvSpPr>
          <p:nvPr/>
        </p:nvSpPr>
        <p:spPr bwMode="auto">
          <a:xfrm>
            <a:off x="1331913" y="4292600"/>
            <a:ext cx="6480175" cy="500063"/>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254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800">
                <a:solidFill>
                  <a:srgbClr val="0099FF"/>
                </a:solidFill>
                <a:effectLst/>
                <a:latin typeface="ＭＳ ゴシック" pitchFamily="49" charset="-128"/>
                <a:ea typeface="ＭＳ ゴシック" pitchFamily="49" charset="-128"/>
              </a:rPr>
              <a:t>④</a:t>
            </a:r>
            <a:r>
              <a:rPr lang="ja-JP" altLang="en-US" sz="2800">
                <a:solidFill>
                  <a:srgbClr val="0099FF"/>
                </a:solidFill>
                <a:effectLst/>
                <a:latin typeface="ＭＳ ゴシック" pitchFamily="49" charset="-128"/>
                <a:ea typeface="ＭＳ ゴシック" pitchFamily="49" charset="-128"/>
              </a:rPr>
              <a:t>元々の課題（発生前からの課題など）</a:t>
            </a:r>
          </a:p>
        </p:txBody>
      </p:sp>
      <p:sp>
        <p:nvSpPr>
          <p:cNvPr id="75782" name="Text Box 6"/>
          <p:cNvSpPr txBox="1">
            <a:spLocks noChangeArrowheads="1"/>
          </p:cNvSpPr>
          <p:nvPr/>
        </p:nvSpPr>
        <p:spPr bwMode="auto">
          <a:xfrm>
            <a:off x="1331913" y="5157788"/>
            <a:ext cx="626427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800">
                <a:effectLst/>
                <a:ea typeface="ＭＳ ゴシック" pitchFamily="49" charset="-128"/>
              </a:rPr>
              <a:t>援助資源と（今後の）リスク評価</a:t>
            </a:r>
          </a:p>
        </p:txBody>
      </p:sp>
      <p:sp>
        <p:nvSpPr>
          <p:cNvPr id="75783" name="Text Box 7"/>
          <p:cNvSpPr txBox="1">
            <a:spLocks noChangeArrowheads="1"/>
          </p:cNvSpPr>
          <p:nvPr/>
        </p:nvSpPr>
        <p:spPr bwMode="auto">
          <a:xfrm>
            <a:off x="1331913" y="5949950"/>
            <a:ext cx="280828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800">
                <a:effectLst/>
                <a:ea typeface="ＭＳ ゴシック" pitchFamily="49" charset="-128"/>
              </a:rPr>
              <a:t>個人差に注意</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5778"/>
                                        </p:tgtEl>
                                        <p:attrNameLst>
                                          <p:attrName>style.visibility</p:attrName>
                                        </p:attrNameLst>
                                      </p:cBhvr>
                                      <p:to>
                                        <p:strVal val="visible"/>
                                      </p:to>
                                    </p:set>
                                    <p:animEffect transition="in" filter="wipe(left)">
                                      <p:cBhvr>
                                        <p:cTn id="7" dur="1000"/>
                                        <p:tgtEl>
                                          <p:spTgt spid="75778"/>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6147"/>
                                        </p:tgtEl>
                                        <p:attrNameLst>
                                          <p:attrName>style.visibility</p:attrName>
                                        </p:attrNameLst>
                                      </p:cBhvr>
                                      <p:to>
                                        <p:strVal val="visible"/>
                                      </p:to>
                                    </p:set>
                                    <p:animEffect transition="in" filter="wipe(left)">
                                      <p:cBhvr>
                                        <p:cTn id="11" dur="1000"/>
                                        <p:tgtEl>
                                          <p:spTgt spid="6147"/>
                                        </p:tgtEl>
                                      </p:cBhvr>
                                    </p:animEffect>
                                  </p:childTnLst>
                                </p:cTn>
                              </p:par>
                            </p:childTnLst>
                          </p:cTn>
                        </p:par>
                        <p:par>
                          <p:cTn id="12" fill="hold">
                            <p:stCondLst>
                              <p:cond delay="2000"/>
                            </p:stCondLst>
                            <p:childTnLst>
                              <p:par>
                                <p:cTn id="13" presetID="22" presetClass="entr" presetSubtype="8" fill="hold" grpId="0" nodeType="afterEffect">
                                  <p:stCondLst>
                                    <p:cond delay="0"/>
                                  </p:stCondLst>
                                  <p:childTnLst>
                                    <p:set>
                                      <p:cBhvr>
                                        <p:cTn id="14" dur="1" fill="hold">
                                          <p:stCondLst>
                                            <p:cond delay="0"/>
                                          </p:stCondLst>
                                        </p:cTn>
                                        <p:tgtEl>
                                          <p:spTgt spid="6148"/>
                                        </p:tgtEl>
                                        <p:attrNameLst>
                                          <p:attrName>style.visibility</p:attrName>
                                        </p:attrNameLst>
                                      </p:cBhvr>
                                      <p:to>
                                        <p:strVal val="visible"/>
                                      </p:to>
                                    </p:set>
                                    <p:animEffect transition="in" filter="wipe(left)">
                                      <p:cBhvr>
                                        <p:cTn id="15" dur="1000"/>
                                        <p:tgtEl>
                                          <p:spTgt spid="6148"/>
                                        </p:tgtEl>
                                      </p:cBhvr>
                                    </p:animEffect>
                                  </p:childTnLst>
                                </p:cTn>
                              </p:par>
                            </p:childTnLst>
                          </p:cTn>
                        </p:par>
                        <p:par>
                          <p:cTn id="16" fill="hold">
                            <p:stCondLst>
                              <p:cond delay="3000"/>
                            </p:stCondLst>
                            <p:childTnLst>
                              <p:par>
                                <p:cTn id="17" presetID="22" presetClass="entr" presetSubtype="8" fill="hold" grpId="0" nodeType="afterEffect">
                                  <p:stCondLst>
                                    <p:cond delay="0"/>
                                  </p:stCondLst>
                                  <p:childTnLst>
                                    <p:set>
                                      <p:cBhvr>
                                        <p:cTn id="18" dur="1" fill="hold">
                                          <p:stCondLst>
                                            <p:cond delay="0"/>
                                          </p:stCondLst>
                                        </p:cTn>
                                        <p:tgtEl>
                                          <p:spTgt spid="6149"/>
                                        </p:tgtEl>
                                        <p:attrNameLst>
                                          <p:attrName>style.visibility</p:attrName>
                                        </p:attrNameLst>
                                      </p:cBhvr>
                                      <p:to>
                                        <p:strVal val="visible"/>
                                      </p:to>
                                    </p:set>
                                    <p:animEffect transition="in" filter="wipe(left)">
                                      <p:cBhvr>
                                        <p:cTn id="19" dur="1000"/>
                                        <p:tgtEl>
                                          <p:spTgt spid="6149"/>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75782"/>
                                        </p:tgtEl>
                                        <p:attrNameLst>
                                          <p:attrName>style.visibility</p:attrName>
                                        </p:attrNameLst>
                                      </p:cBhvr>
                                      <p:to>
                                        <p:strVal val="visible"/>
                                      </p:to>
                                    </p:set>
                                    <p:animEffect transition="in" filter="wipe(left)">
                                      <p:cBhvr>
                                        <p:cTn id="24" dur="1000"/>
                                        <p:tgtEl>
                                          <p:spTgt spid="75782"/>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75783"/>
                                        </p:tgtEl>
                                        <p:attrNameLst>
                                          <p:attrName>style.visibility</p:attrName>
                                        </p:attrNameLst>
                                      </p:cBhvr>
                                      <p:to>
                                        <p:strVal val="visible"/>
                                      </p:to>
                                    </p:set>
                                    <p:animEffect transition="in" filter="wipe(left)">
                                      <p:cBhvr>
                                        <p:cTn id="29" dur="500"/>
                                        <p:tgtEl>
                                          <p:spTgt spid="757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8" grpId="0"/>
      <p:bldP spid="6147" grpId="0"/>
      <p:bldP spid="6148" grpId="0"/>
      <p:bldP spid="6149" grpId="0"/>
      <p:bldP spid="75782" grpId="0"/>
      <p:bldP spid="7578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Text Box 3"/>
          <p:cNvSpPr txBox="1">
            <a:spLocks noChangeArrowheads="1"/>
          </p:cNvSpPr>
          <p:nvPr/>
        </p:nvSpPr>
        <p:spPr bwMode="auto">
          <a:xfrm>
            <a:off x="1258888" y="1340768"/>
            <a:ext cx="6697662"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a:solidFill>
                  <a:schemeClr val="bg1"/>
                </a:solidFill>
                <a:effectLst/>
                <a:latin typeface="ＭＳ ゴシック" pitchFamily="49" charset="-128"/>
                <a:ea typeface="ＭＳ ゴシック" pitchFamily="49" charset="-128"/>
              </a:rPr>
              <a:t>1)</a:t>
            </a:r>
            <a:r>
              <a:rPr lang="ja-JP" altLang="en-US">
                <a:solidFill>
                  <a:schemeClr val="bg1"/>
                </a:solidFill>
                <a:effectLst/>
                <a:latin typeface="ＭＳ ゴシック" pitchFamily="49" charset="-128"/>
                <a:ea typeface="ＭＳ ゴシック" pitchFamily="49" charset="-128"/>
              </a:rPr>
              <a:t>教職員・支援者の受けるストレス</a:t>
            </a:r>
          </a:p>
        </p:txBody>
      </p:sp>
      <p:sp>
        <p:nvSpPr>
          <p:cNvPr id="32772" name="Text Box 4"/>
          <p:cNvSpPr txBox="1">
            <a:spLocks noChangeArrowheads="1"/>
          </p:cNvSpPr>
          <p:nvPr/>
        </p:nvSpPr>
        <p:spPr bwMode="auto">
          <a:xfrm>
            <a:off x="234363" y="2126757"/>
            <a:ext cx="31686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800" dirty="0">
                <a:solidFill>
                  <a:srgbClr val="CCCC00"/>
                </a:solidFill>
                <a:effectLst/>
                <a:latin typeface="ＭＳ ゴシック" pitchFamily="49" charset="-128"/>
                <a:ea typeface="ＭＳ ゴシック" pitchFamily="49" charset="-128"/>
              </a:rPr>
              <a:t>現実のストレス</a:t>
            </a:r>
          </a:p>
        </p:txBody>
      </p:sp>
      <p:sp>
        <p:nvSpPr>
          <p:cNvPr id="90117" name="Text Box 5"/>
          <p:cNvSpPr txBox="1">
            <a:spLocks noChangeArrowheads="1"/>
          </p:cNvSpPr>
          <p:nvPr/>
        </p:nvSpPr>
        <p:spPr bwMode="auto">
          <a:xfrm>
            <a:off x="258982" y="2887034"/>
            <a:ext cx="31686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ja-JP" altLang="en-US" dirty="0">
                <a:effectLst/>
                <a:latin typeface="ＭＳ ゴシック" pitchFamily="49" charset="-128"/>
              </a:rPr>
              <a:t>喪失と関係性</a:t>
            </a:r>
          </a:p>
        </p:txBody>
      </p:sp>
      <p:sp>
        <p:nvSpPr>
          <p:cNvPr id="32774" name="Text Box 6"/>
          <p:cNvSpPr txBox="1">
            <a:spLocks noChangeArrowheads="1"/>
          </p:cNvSpPr>
          <p:nvPr/>
        </p:nvSpPr>
        <p:spPr bwMode="auto">
          <a:xfrm>
            <a:off x="192169" y="3645024"/>
            <a:ext cx="31686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800" dirty="0">
                <a:solidFill>
                  <a:srgbClr val="FF0066"/>
                </a:solidFill>
                <a:effectLst/>
                <a:latin typeface="ＭＳ ゴシック" pitchFamily="49" charset="-128"/>
                <a:ea typeface="ＭＳ ゴシック" pitchFamily="49" charset="-128"/>
              </a:rPr>
              <a:t>トラウマ</a:t>
            </a:r>
          </a:p>
        </p:txBody>
      </p:sp>
      <p:sp>
        <p:nvSpPr>
          <p:cNvPr id="32775" name="Text Box 7"/>
          <p:cNvSpPr txBox="1">
            <a:spLocks noChangeArrowheads="1"/>
          </p:cNvSpPr>
          <p:nvPr/>
        </p:nvSpPr>
        <p:spPr bwMode="auto">
          <a:xfrm>
            <a:off x="258982" y="4378324"/>
            <a:ext cx="424973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800" dirty="0">
                <a:solidFill>
                  <a:srgbClr val="FF9900"/>
                </a:solidFill>
                <a:effectLst/>
                <a:latin typeface="ＭＳ ゴシック" pitchFamily="49" charset="-128"/>
                <a:ea typeface="ＭＳ ゴシック" pitchFamily="49" charset="-128"/>
              </a:rPr>
              <a:t>代理受傷～二次的受傷</a:t>
            </a:r>
          </a:p>
        </p:txBody>
      </p:sp>
      <p:sp>
        <p:nvSpPr>
          <p:cNvPr id="32776" name="Text Box 8"/>
          <p:cNvSpPr txBox="1">
            <a:spLocks noChangeArrowheads="1"/>
          </p:cNvSpPr>
          <p:nvPr/>
        </p:nvSpPr>
        <p:spPr bwMode="auto">
          <a:xfrm>
            <a:off x="250825" y="5157192"/>
            <a:ext cx="31686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800" dirty="0">
                <a:solidFill>
                  <a:srgbClr val="0000FF"/>
                </a:solidFill>
                <a:effectLst/>
                <a:latin typeface="ＭＳ ゴシック" pitchFamily="49" charset="-128"/>
                <a:ea typeface="ＭＳ ゴシック" pitchFamily="49" charset="-128"/>
              </a:rPr>
              <a:t>元々の課題</a:t>
            </a:r>
          </a:p>
        </p:txBody>
      </p:sp>
      <p:sp>
        <p:nvSpPr>
          <p:cNvPr id="90121" name="Text Box 9"/>
          <p:cNvSpPr txBox="1">
            <a:spLocks noChangeArrowheads="1"/>
          </p:cNvSpPr>
          <p:nvPr/>
        </p:nvSpPr>
        <p:spPr bwMode="auto">
          <a:xfrm>
            <a:off x="250825" y="5805488"/>
            <a:ext cx="316865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ja-JP" altLang="en-US" dirty="0">
                <a:solidFill>
                  <a:schemeClr val="bg1">
                    <a:lumMod val="50000"/>
                  </a:schemeClr>
                </a:solidFill>
                <a:effectLst/>
                <a:latin typeface="ＭＳ ゴシック" pitchFamily="49" charset="-128"/>
              </a:rPr>
              <a:t>信頼の喪失</a:t>
            </a:r>
          </a:p>
        </p:txBody>
      </p:sp>
      <p:sp>
        <p:nvSpPr>
          <p:cNvPr id="90122" name="Text Box 10"/>
          <p:cNvSpPr txBox="1">
            <a:spLocks noChangeArrowheads="1"/>
          </p:cNvSpPr>
          <p:nvPr/>
        </p:nvSpPr>
        <p:spPr bwMode="auto">
          <a:xfrm>
            <a:off x="4135780" y="2188669"/>
            <a:ext cx="5111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dirty="0">
                <a:effectLst/>
                <a:latin typeface="ＭＳ ゴシック" pitchFamily="49" charset="-128"/>
                <a:ea typeface="ＭＳ ゴシック" pitchFamily="49" charset="-128"/>
              </a:rPr>
              <a:t>…</a:t>
            </a:r>
            <a:r>
              <a:rPr lang="ja-JP" altLang="en-US" sz="2400" dirty="0">
                <a:effectLst/>
                <a:ea typeface="ＭＳ ゴシック" pitchFamily="49" charset="-128"/>
              </a:rPr>
              <a:t>過労、矢面に立つストレス</a:t>
            </a:r>
          </a:p>
        </p:txBody>
      </p:sp>
      <p:sp>
        <p:nvSpPr>
          <p:cNvPr id="90123" name="Text Box 11"/>
          <p:cNvSpPr txBox="1">
            <a:spLocks noChangeArrowheads="1"/>
          </p:cNvSpPr>
          <p:nvPr/>
        </p:nvSpPr>
        <p:spPr bwMode="auto">
          <a:xfrm>
            <a:off x="4148972" y="3005384"/>
            <a:ext cx="41751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a:effectLst/>
                <a:latin typeface="ＭＳ ゴシック" pitchFamily="49" charset="-128"/>
                <a:ea typeface="ＭＳ ゴシック" pitchFamily="49" charset="-128"/>
              </a:rPr>
              <a:t>…</a:t>
            </a:r>
            <a:r>
              <a:rPr lang="ja-JP" altLang="en-US" sz="2400">
                <a:effectLst/>
                <a:ea typeface="ＭＳ ゴシック" pitchFamily="49" charset="-128"/>
              </a:rPr>
              <a:t>教え子の死</a:t>
            </a:r>
          </a:p>
        </p:txBody>
      </p:sp>
      <p:sp>
        <p:nvSpPr>
          <p:cNvPr id="90124" name="Text Box 12"/>
          <p:cNvSpPr txBox="1">
            <a:spLocks noChangeArrowheads="1"/>
          </p:cNvSpPr>
          <p:nvPr/>
        </p:nvSpPr>
        <p:spPr bwMode="auto">
          <a:xfrm>
            <a:off x="4140473" y="3706937"/>
            <a:ext cx="381607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dirty="0">
                <a:effectLst/>
                <a:latin typeface="ＭＳ ゴシック" pitchFamily="49" charset="-128"/>
                <a:ea typeface="ＭＳ ゴシック" pitchFamily="49" charset="-128"/>
              </a:rPr>
              <a:t>…</a:t>
            </a:r>
            <a:r>
              <a:rPr lang="ja-JP" altLang="en-US" sz="2400" dirty="0">
                <a:effectLst/>
                <a:ea typeface="ＭＳ ゴシック" pitchFamily="49" charset="-128"/>
              </a:rPr>
              <a:t>現場に遭遇</a:t>
            </a:r>
          </a:p>
        </p:txBody>
      </p:sp>
      <p:sp>
        <p:nvSpPr>
          <p:cNvPr id="90125" name="Text Box 13"/>
          <p:cNvSpPr txBox="1">
            <a:spLocks noChangeArrowheads="1"/>
          </p:cNvSpPr>
          <p:nvPr/>
        </p:nvSpPr>
        <p:spPr bwMode="auto">
          <a:xfrm>
            <a:off x="4148109" y="4409280"/>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dirty="0">
                <a:effectLst/>
                <a:latin typeface="ＭＳ ゴシック" pitchFamily="49" charset="-128"/>
                <a:ea typeface="ＭＳ ゴシック" pitchFamily="49" charset="-128"/>
              </a:rPr>
              <a:t>…</a:t>
            </a:r>
            <a:r>
              <a:rPr lang="ja-JP" altLang="en-US" sz="2400" dirty="0">
                <a:effectLst/>
                <a:ea typeface="ＭＳ ゴシック" pitchFamily="49" charset="-128"/>
              </a:rPr>
              <a:t>被害者の話を聴くことで</a:t>
            </a:r>
          </a:p>
        </p:txBody>
      </p:sp>
      <p:sp>
        <p:nvSpPr>
          <p:cNvPr id="90126" name="Text Box 14"/>
          <p:cNvSpPr txBox="1">
            <a:spLocks noChangeArrowheads="1"/>
          </p:cNvSpPr>
          <p:nvPr/>
        </p:nvSpPr>
        <p:spPr bwMode="auto">
          <a:xfrm>
            <a:off x="4175125" y="5203230"/>
            <a:ext cx="5400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dirty="0">
                <a:effectLst/>
                <a:latin typeface="ＭＳ ゴシック" pitchFamily="49" charset="-128"/>
                <a:ea typeface="ＭＳ ゴシック" pitchFamily="49" charset="-128"/>
              </a:rPr>
              <a:t>…</a:t>
            </a:r>
            <a:r>
              <a:rPr lang="ja-JP" altLang="en-US" sz="2400" dirty="0">
                <a:effectLst/>
                <a:ea typeface="ＭＳ ゴシック" pitchFamily="49" charset="-128"/>
              </a:rPr>
              <a:t>元々の持病、最近の身内の死</a:t>
            </a:r>
          </a:p>
        </p:txBody>
      </p:sp>
      <p:sp>
        <p:nvSpPr>
          <p:cNvPr id="90127" name="Text Box 15"/>
          <p:cNvSpPr txBox="1">
            <a:spLocks noChangeArrowheads="1"/>
          </p:cNvSpPr>
          <p:nvPr/>
        </p:nvSpPr>
        <p:spPr bwMode="auto">
          <a:xfrm>
            <a:off x="4175125" y="5836444"/>
            <a:ext cx="40322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dirty="0">
                <a:effectLst/>
                <a:latin typeface="ＭＳ ゴシック" pitchFamily="49" charset="-128"/>
                <a:ea typeface="ＭＳ ゴシック" pitchFamily="49" charset="-128"/>
              </a:rPr>
              <a:t>…</a:t>
            </a:r>
            <a:r>
              <a:rPr lang="ja-JP" altLang="en-US" sz="2400" dirty="0">
                <a:effectLst/>
                <a:ea typeface="ＭＳ ゴシック" pitchFamily="49" charset="-128"/>
              </a:rPr>
              <a:t>組織が信頼を失った場合</a:t>
            </a:r>
          </a:p>
        </p:txBody>
      </p:sp>
      <p:sp>
        <p:nvSpPr>
          <p:cNvPr id="18" name="Text Box 4"/>
          <p:cNvSpPr txBox="1">
            <a:spLocks noChangeArrowheads="1"/>
          </p:cNvSpPr>
          <p:nvPr/>
        </p:nvSpPr>
        <p:spPr bwMode="auto">
          <a:xfrm>
            <a:off x="1258888" y="1335430"/>
            <a:ext cx="669766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800">
                <a:solidFill>
                  <a:schemeClr val="tx1"/>
                </a:solidFill>
                <a:latin typeface="Arial" charset="0"/>
                <a:ea typeface="ＭＳ ゴシック" pitchFamily="49" charset="-128"/>
              </a:defRPr>
            </a:lvl1pPr>
            <a:lvl2pPr marL="742950" indent="-285750" eaLnBrk="0" hangingPunct="0">
              <a:defRPr kumimoji="1" sz="2800">
                <a:solidFill>
                  <a:schemeClr val="tx1"/>
                </a:solidFill>
                <a:latin typeface="Arial" charset="0"/>
                <a:ea typeface="ＭＳ ゴシック" pitchFamily="49" charset="-128"/>
              </a:defRPr>
            </a:lvl2pPr>
            <a:lvl3pPr marL="1143000" indent="-228600" eaLnBrk="0" hangingPunct="0">
              <a:defRPr kumimoji="1" sz="2800">
                <a:solidFill>
                  <a:schemeClr val="tx1"/>
                </a:solidFill>
                <a:latin typeface="Arial" charset="0"/>
                <a:ea typeface="ＭＳ ゴシック" pitchFamily="49" charset="-128"/>
              </a:defRPr>
            </a:lvl3pPr>
            <a:lvl4pPr marL="1600200" indent="-228600" eaLnBrk="0" hangingPunct="0">
              <a:defRPr kumimoji="1" sz="2800">
                <a:solidFill>
                  <a:schemeClr val="tx1"/>
                </a:solidFill>
                <a:latin typeface="Arial" charset="0"/>
                <a:ea typeface="ＭＳ ゴシック" pitchFamily="49" charset="-128"/>
              </a:defRPr>
            </a:lvl4pPr>
            <a:lvl5pPr marL="2057400" indent="-228600" eaLnBrk="0" hangingPunct="0">
              <a:defRPr kumimoji="1" sz="2800">
                <a:solidFill>
                  <a:schemeClr val="tx1"/>
                </a:solidFill>
                <a:latin typeface="Arial" charset="0"/>
                <a:ea typeface="ＭＳ ゴシック" pitchFamily="49" charset="-128"/>
              </a:defRPr>
            </a:lvl5pPr>
            <a:lvl6pPr marL="2514600" indent="-228600" eaLnBrk="0" fontAlgn="base" hangingPunct="0">
              <a:spcBef>
                <a:spcPct val="0"/>
              </a:spcBef>
              <a:spcAft>
                <a:spcPct val="0"/>
              </a:spcAft>
              <a:defRPr kumimoji="1" sz="2800">
                <a:solidFill>
                  <a:schemeClr val="tx1"/>
                </a:solidFill>
                <a:latin typeface="Arial" charset="0"/>
                <a:ea typeface="ＭＳ ゴシック" pitchFamily="49" charset="-128"/>
              </a:defRPr>
            </a:lvl6pPr>
            <a:lvl7pPr marL="2971800" indent="-228600" eaLnBrk="0" fontAlgn="base" hangingPunct="0">
              <a:spcBef>
                <a:spcPct val="0"/>
              </a:spcBef>
              <a:spcAft>
                <a:spcPct val="0"/>
              </a:spcAft>
              <a:defRPr kumimoji="1" sz="2800">
                <a:solidFill>
                  <a:schemeClr val="tx1"/>
                </a:solidFill>
                <a:latin typeface="Arial" charset="0"/>
                <a:ea typeface="ＭＳ ゴシック" pitchFamily="49" charset="-128"/>
              </a:defRPr>
            </a:lvl7pPr>
            <a:lvl8pPr marL="3429000" indent="-228600" eaLnBrk="0" fontAlgn="base" hangingPunct="0">
              <a:spcBef>
                <a:spcPct val="0"/>
              </a:spcBef>
              <a:spcAft>
                <a:spcPct val="0"/>
              </a:spcAft>
              <a:defRPr kumimoji="1" sz="2800">
                <a:solidFill>
                  <a:schemeClr val="tx1"/>
                </a:solidFill>
                <a:latin typeface="Arial" charset="0"/>
                <a:ea typeface="ＭＳ ゴシック" pitchFamily="49" charset="-128"/>
              </a:defRPr>
            </a:lvl8pPr>
            <a:lvl9pPr marL="3886200" indent="-228600" eaLnBrk="0" fontAlgn="base" hangingPunct="0">
              <a:spcBef>
                <a:spcPct val="0"/>
              </a:spcBef>
              <a:spcAft>
                <a:spcPct val="0"/>
              </a:spcAft>
              <a:defRPr kumimoji="1" sz="2800">
                <a:solidFill>
                  <a:schemeClr val="tx1"/>
                </a:solidFill>
                <a:latin typeface="Arial" charset="0"/>
                <a:ea typeface="ＭＳ ゴシック" pitchFamily="49" charset="-128"/>
              </a:defRPr>
            </a:lvl9pPr>
          </a:lstStyle>
          <a:p>
            <a:pPr algn="ctr" eaLnBrk="1" hangingPunct="1">
              <a:spcBef>
                <a:spcPct val="50000"/>
              </a:spcBef>
            </a:pPr>
            <a:r>
              <a:rPr lang="en-US" altLang="ja-JP" sz="3200" dirty="0">
                <a:effectLst/>
                <a:latin typeface="ＭＳ ゴシック" pitchFamily="49" charset="-128"/>
              </a:rPr>
              <a:t>1</a:t>
            </a:r>
            <a:r>
              <a:rPr lang="en-US" altLang="ja-JP" sz="3200" dirty="0" smtClean="0">
                <a:effectLst/>
                <a:latin typeface="ＭＳ ゴシック" pitchFamily="49" charset="-128"/>
              </a:rPr>
              <a:t>)</a:t>
            </a:r>
            <a:r>
              <a:rPr lang="ja-JP" altLang="en-US" sz="3200" dirty="0" smtClean="0">
                <a:effectLst/>
                <a:latin typeface="ＭＳ ゴシック" pitchFamily="49" charset="-128"/>
              </a:rPr>
              <a:t>教職員</a:t>
            </a:r>
            <a:r>
              <a:rPr lang="ja-JP" altLang="en-US" sz="3200" dirty="0">
                <a:effectLst/>
                <a:latin typeface="ＭＳ ゴシック" pitchFamily="49" charset="-128"/>
              </a:rPr>
              <a:t>・支援者の受けるストレス</a:t>
            </a:r>
          </a:p>
        </p:txBody>
      </p:sp>
      <p:graphicFrame>
        <p:nvGraphicFramePr>
          <p:cNvPr id="17" name="Group 35"/>
          <p:cNvGraphicFramePr>
            <a:graphicFrameLocks noGrp="1"/>
          </p:cNvGraphicFramePr>
          <p:nvPr>
            <p:extLst>
              <p:ext uri="{D42A27DB-BD31-4B8C-83A1-F6EECF244321}">
                <p14:modId xmlns:p14="http://schemas.microsoft.com/office/powerpoint/2010/main" val="2273975906"/>
              </p:ext>
            </p:extLst>
          </p:nvPr>
        </p:nvGraphicFramePr>
        <p:xfrm>
          <a:off x="1204339" y="692696"/>
          <a:ext cx="6983412" cy="503238"/>
        </p:xfrm>
        <a:graphic>
          <a:graphicData uri="http://schemas.openxmlformats.org/drawingml/2006/table">
            <a:tbl>
              <a:tblPr/>
              <a:tblGrid>
                <a:gridCol w="647700"/>
                <a:gridCol w="6335712"/>
              </a:tblGrid>
              <a:tr h="503238">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bg1"/>
                          </a:solidFill>
                          <a:effectLst/>
                          <a:latin typeface="ＭＳ ゴシック" pitchFamily="49" charset="-128"/>
                          <a:ea typeface="ＭＳ ゴシック" pitchFamily="49" charset="-128"/>
                        </a:rPr>
                        <a:t>(2)</a:t>
                      </a:r>
                    </a:p>
                  </a:txBody>
                  <a:tcPr marL="36000" marR="36000" marT="36000" marB="36000" horzOverflow="overflow">
                    <a:lnL w="12700" cap="flat" cmpd="sng" algn="ctr">
                      <a:solidFill>
                        <a:srgbClr val="6600CC"/>
                      </a:solidFill>
                      <a:prstDash val="solid"/>
                      <a:round/>
                      <a:headEnd type="none" w="med" len="med"/>
                      <a:tailEnd type="none" w="med" len="med"/>
                    </a:lnL>
                    <a:lnR w="12700" cap="flat" cmpd="sng" algn="ctr">
                      <a:solidFill>
                        <a:srgbClr val="6600CC"/>
                      </a:solidFill>
                      <a:prstDash val="solid"/>
                      <a:round/>
                      <a:headEnd type="none" w="med" len="med"/>
                      <a:tailEnd type="none" w="med" len="med"/>
                    </a:lnR>
                    <a:lnT w="12700" cap="flat" cmpd="sng" algn="ctr">
                      <a:solidFill>
                        <a:srgbClr val="6600CC"/>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1" i="0" u="none" strike="noStrike" cap="none" normalizeH="0" baseline="0" dirty="0" smtClean="0">
                          <a:ln>
                            <a:noFill/>
                          </a:ln>
                          <a:solidFill>
                            <a:schemeClr val="tx1"/>
                          </a:solidFill>
                          <a:effectLst/>
                          <a:latin typeface="ＭＳ ゴシック" pitchFamily="49" charset="-128"/>
                          <a:ea typeface="ＭＳ ゴシック" pitchFamily="49" charset="-128"/>
                        </a:rPr>
                        <a:t> </a:t>
                      </a:r>
                      <a:r>
                        <a:rPr kumimoji="1" lang="ja-JP" altLang="en-US" sz="2800" b="1" i="0" u="none" strike="noStrike" cap="none" normalizeH="0" baseline="0" dirty="0" smtClean="0">
                          <a:ln>
                            <a:noFill/>
                          </a:ln>
                          <a:solidFill>
                            <a:schemeClr val="tx1"/>
                          </a:solidFill>
                          <a:effectLst/>
                          <a:latin typeface="ＭＳ ゴシック" pitchFamily="49" charset="-128"/>
                          <a:ea typeface="ＭＳ ゴシック" pitchFamily="49" charset="-128"/>
                        </a:rPr>
                        <a:t>ア 周りの大人への注意点</a:t>
                      </a:r>
                    </a:p>
                  </a:txBody>
                  <a:tcPr marL="36000" marR="36000" marT="36000" marB="36000" horzOverflow="overflow">
                    <a:lnL w="12700" cap="flat" cmpd="sng" algn="ctr">
                      <a:solidFill>
                        <a:srgbClr val="6600CC"/>
                      </a:solidFill>
                      <a:prstDash val="solid"/>
                      <a:round/>
                      <a:headEnd type="none" w="med" len="med"/>
                      <a:tailEnd type="none" w="med" len="med"/>
                    </a:lnL>
                    <a:lnR w="12700" cap="flat" cmpd="sng" algn="ctr">
                      <a:solidFill>
                        <a:srgbClr val="6600CC"/>
                      </a:solidFill>
                      <a:prstDash val="solid"/>
                      <a:round/>
                      <a:headEnd type="none" w="med" len="med"/>
                      <a:tailEnd type="none" w="med" len="med"/>
                    </a:lnR>
                    <a:lnT w="12700" cap="flat" cmpd="sng" algn="ctr">
                      <a:solidFill>
                        <a:srgbClr val="6600CC"/>
                      </a:solidFill>
                      <a:prstDash val="solid"/>
                      <a:round/>
                      <a:headEnd type="none" w="med" len="med"/>
                      <a:tailEnd type="none" w="med" len="med"/>
                    </a:lnT>
                    <a:lnB w="12700" cap="flat" cmpd="sng" algn="ctr">
                      <a:solidFill>
                        <a:srgbClr val="6600CC"/>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500"/>
                                        <p:tgtEl>
                                          <p:spTgt spid="18"/>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32772"/>
                                        </p:tgtEl>
                                        <p:attrNameLst>
                                          <p:attrName>style.visibility</p:attrName>
                                        </p:attrNameLst>
                                      </p:cBhvr>
                                      <p:to>
                                        <p:strVal val="visible"/>
                                      </p:to>
                                    </p:set>
                                    <p:animEffect transition="in" filter="wipe(left)">
                                      <p:cBhvr>
                                        <p:cTn id="15" dur="500"/>
                                        <p:tgtEl>
                                          <p:spTgt spid="32772"/>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90117"/>
                                        </p:tgtEl>
                                        <p:attrNameLst>
                                          <p:attrName>style.visibility</p:attrName>
                                        </p:attrNameLst>
                                      </p:cBhvr>
                                      <p:to>
                                        <p:strVal val="visible"/>
                                      </p:to>
                                    </p:set>
                                    <p:animEffect transition="in" filter="wipe(left)">
                                      <p:cBhvr>
                                        <p:cTn id="19" dur="500"/>
                                        <p:tgtEl>
                                          <p:spTgt spid="90117"/>
                                        </p:tgtEl>
                                      </p:cBhvr>
                                    </p:animEffect>
                                  </p:childTnLst>
                                </p:cTn>
                              </p:par>
                            </p:childTnLst>
                          </p:cTn>
                        </p:par>
                        <p:par>
                          <p:cTn id="20" fill="hold">
                            <p:stCondLst>
                              <p:cond delay="2000"/>
                            </p:stCondLst>
                            <p:childTnLst>
                              <p:par>
                                <p:cTn id="21" presetID="22" presetClass="entr" presetSubtype="8" fill="hold" grpId="0" nodeType="afterEffect">
                                  <p:stCondLst>
                                    <p:cond delay="0"/>
                                  </p:stCondLst>
                                  <p:childTnLst>
                                    <p:set>
                                      <p:cBhvr>
                                        <p:cTn id="22" dur="1" fill="hold">
                                          <p:stCondLst>
                                            <p:cond delay="0"/>
                                          </p:stCondLst>
                                        </p:cTn>
                                        <p:tgtEl>
                                          <p:spTgt spid="32774"/>
                                        </p:tgtEl>
                                        <p:attrNameLst>
                                          <p:attrName>style.visibility</p:attrName>
                                        </p:attrNameLst>
                                      </p:cBhvr>
                                      <p:to>
                                        <p:strVal val="visible"/>
                                      </p:to>
                                    </p:set>
                                    <p:animEffect transition="in" filter="wipe(left)">
                                      <p:cBhvr>
                                        <p:cTn id="23" dur="500"/>
                                        <p:tgtEl>
                                          <p:spTgt spid="32774"/>
                                        </p:tgtEl>
                                      </p:cBhvr>
                                    </p:animEffect>
                                  </p:childTnLst>
                                </p:cTn>
                              </p:par>
                            </p:childTnLst>
                          </p:cTn>
                        </p:par>
                        <p:par>
                          <p:cTn id="24" fill="hold">
                            <p:stCondLst>
                              <p:cond delay="2500"/>
                            </p:stCondLst>
                            <p:childTnLst>
                              <p:par>
                                <p:cTn id="25" presetID="22" presetClass="entr" presetSubtype="8" fill="hold" grpId="0" nodeType="afterEffect">
                                  <p:stCondLst>
                                    <p:cond delay="0"/>
                                  </p:stCondLst>
                                  <p:childTnLst>
                                    <p:set>
                                      <p:cBhvr>
                                        <p:cTn id="26" dur="1" fill="hold">
                                          <p:stCondLst>
                                            <p:cond delay="0"/>
                                          </p:stCondLst>
                                        </p:cTn>
                                        <p:tgtEl>
                                          <p:spTgt spid="32775"/>
                                        </p:tgtEl>
                                        <p:attrNameLst>
                                          <p:attrName>style.visibility</p:attrName>
                                        </p:attrNameLst>
                                      </p:cBhvr>
                                      <p:to>
                                        <p:strVal val="visible"/>
                                      </p:to>
                                    </p:set>
                                    <p:animEffect transition="in" filter="wipe(left)">
                                      <p:cBhvr>
                                        <p:cTn id="27" dur="500"/>
                                        <p:tgtEl>
                                          <p:spTgt spid="32775"/>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32776"/>
                                        </p:tgtEl>
                                        <p:attrNameLst>
                                          <p:attrName>style.visibility</p:attrName>
                                        </p:attrNameLst>
                                      </p:cBhvr>
                                      <p:to>
                                        <p:strVal val="visible"/>
                                      </p:to>
                                    </p:set>
                                    <p:animEffect transition="in" filter="wipe(left)">
                                      <p:cBhvr>
                                        <p:cTn id="31" dur="500"/>
                                        <p:tgtEl>
                                          <p:spTgt spid="3277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90122"/>
                                        </p:tgtEl>
                                        <p:attrNameLst>
                                          <p:attrName>style.visibility</p:attrName>
                                        </p:attrNameLst>
                                      </p:cBhvr>
                                      <p:to>
                                        <p:strVal val="visible"/>
                                      </p:to>
                                    </p:set>
                                    <p:animEffect transition="in" filter="wipe(left)">
                                      <p:cBhvr>
                                        <p:cTn id="36" dur="1000"/>
                                        <p:tgtEl>
                                          <p:spTgt spid="90122"/>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90123"/>
                                        </p:tgtEl>
                                        <p:attrNameLst>
                                          <p:attrName>style.visibility</p:attrName>
                                        </p:attrNameLst>
                                      </p:cBhvr>
                                      <p:to>
                                        <p:strVal val="visible"/>
                                      </p:to>
                                    </p:set>
                                    <p:animEffect transition="in" filter="wipe(left)">
                                      <p:cBhvr>
                                        <p:cTn id="41" dur="1000"/>
                                        <p:tgtEl>
                                          <p:spTgt spid="90123"/>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90124"/>
                                        </p:tgtEl>
                                        <p:attrNameLst>
                                          <p:attrName>style.visibility</p:attrName>
                                        </p:attrNameLst>
                                      </p:cBhvr>
                                      <p:to>
                                        <p:strVal val="visible"/>
                                      </p:to>
                                    </p:set>
                                    <p:animEffect transition="in" filter="wipe(left)">
                                      <p:cBhvr>
                                        <p:cTn id="46" dur="1000"/>
                                        <p:tgtEl>
                                          <p:spTgt spid="90124"/>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8" fill="hold" grpId="0" nodeType="clickEffect">
                                  <p:stCondLst>
                                    <p:cond delay="0"/>
                                  </p:stCondLst>
                                  <p:childTnLst>
                                    <p:set>
                                      <p:cBhvr>
                                        <p:cTn id="50" dur="1" fill="hold">
                                          <p:stCondLst>
                                            <p:cond delay="0"/>
                                          </p:stCondLst>
                                        </p:cTn>
                                        <p:tgtEl>
                                          <p:spTgt spid="90125"/>
                                        </p:tgtEl>
                                        <p:attrNameLst>
                                          <p:attrName>style.visibility</p:attrName>
                                        </p:attrNameLst>
                                      </p:cBhvr>
                                      <p:to>
                                        <p:strVal val="visible"/>
                                      </p:to>
                                    </p:set>
                                    <p:animEffect transition="in" filter="wipe(left)">
                                      <p:cBhvr>
                                        <p:cTn id="51" dur="1000"/>
                                        <p:tgtEl>
                                          <p:spTgt spid="90125"/>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90126"/>
                                        </p:tgtEl>
                                        <p:attrNameLst>
                                          <p:attrName>style.visibility</p:attrName>
                                        </p:attrNameLst>
                                      </p:cBhvr>
                                      <p:to>
                                        <p:strVal val="visible"/>
                                      </p:to>
                                    </p:set>
                                    <p:animEffect transition="in" filter="wipe(left)">
                                      <p:cBhvr>
                                        <p:cTn id="56" dur="1000"/>
                                        <p:tgtEl>
                                          <p:spTgt spid="90126"/>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8" fill="hold" grpId="0" nodeType="clickEffect">
                                  <p:stCondLst>
                                    <p:cond delay="0"/>
                                  </p:stCondLst>
                                  <p:childTnLst>
                                    <p:set>
                                      <p:cBhvr>
                                        <p:cTn id="60" dur="1" fill="hold">
                                          <p:stCondLst>
                                            <p:cond delay="0"/>
                                          </p:stCondLst>
                                        </p:cTn>
                                        <p:tgtEl>
                                          <p:spTgt spid="90121"/>
                                        </p:tgtEl>
                                        <p:attrNameLst>
                                          <p:attrName>style.visibility</p:attrName>
                                        </p:attrNameLst>
                                      </p:cBhvr>
                                      <p:to>
                                        <p:strVal val="visible"/>
                                      </p:to>
                                    </p:set>
                                    <p:animEffect transition="in" filter="wipe(left)">
                                      <p:cBhvr>
                                        <p:cTn id="61" dur="500"/>
                                        <p:tgtEl>
                                          <p:spTgt spid="90121"/>
                                        </p:tgtEl>
                                      </p:cBhvr>
                                    </p:animEffect>
                                  </p:childTnLst>
                                </p:cTn>
                              </p:par>
                            </p:childTnLst>
                          </p:cTn>
                        </p:par>
                        <p:par>
                          <p:cTn id="62" fill="hold">
                            <p:stCondLst>
                              <p:cond delay="500"/>
                            </p:stCondLst>
                            <p:childTnLst>
                              <p:par>
                                <p:cTn id="63" presetID="22" presetClass="entr" presetSubtype="8" fill="hold" grpId="0" nodeType="afterEffect">
                                  <p:stCondLst>
                                    <p:cond delay="0"/>
                                  </p:stCondLst>
                                  <p:childTnLst>
                                    <p:set>
                                      <p:cBhvr>
                                        <p:cTn id="64" dur="1" fill="hold">
                                          <p:stCondLst>
                                            <p:cond delay="0"/>
                                          </p:stCondLst>
                                        </p:cTn>
                                        <p:tgtEl>
                                          <p:spTgt spid="90127"/>
                                        </p:tgtEl>
                                        <p:attrNameLst>
                                          <p:attrName>style.visibility</p:attrName>
                                        </p:attrNameLst>
                                      </p:cBhvr>
                                      <p:to>
                                        <p:strVal val="visible"/>
                                      </p:to>
                                    </p:set>
                                    <p:animEffect transition="in" filter="wipe(left)">
                                      <p:cBhvr>
                                        <p:cTn id="65" dur="1000"/>
                                        <p:tgtEl>
                                          <p:spTgt spid="901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2" grpId="0"/>
      <p:bldP spid="90117" grpId="0"/>
      <p:bldP spid="32774" grpId="0"/>
      <p:bldP spid="32775" grpId="0"/>
      <p:bldP spid="32776" grpId="0"/>
      <p:bldP spid="90121" grpId="0"/>
      <p:bldP spid="90122" grpId="0"/>
      <p:bldP spid="90123" grpId="0"/>
      <p:bldP spid="90124" grpId="0"/>
      <p:bldP spid="90125" grpId="0"/>
      <p:bldP spid="90126" grpId="0"/>
      <p:bldP spid="90127" grpId="0"/>
      <p:bldP spid="1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1258888" y="836613"/>
            <a:ext cx="6697662" cy="579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en-US" altLang="ja-JP" dirty="0">
                <a:effectLst/>
                <a:latin typeface="ＭＳ ゴシック" pitchFamily="49" charset="-128"/>
                <a:ea typeface="ＭＳ ゴシック" pitchFamily="49" charset="-128"/>
              </a:rPr>
              <a:t>2)</a:t>
            </a:r>
            <a:r>
              <a:rPr lang="ja-JP" altLang="en-US" dirty="0">
                <a:effectLst/>
                <a:latin typeface="ＭＳ ゴシック" pitchFamily="49" charset="-128"/>
                <a:ea typeface="ＭＳ ゴシック" pitchFamily="49" charset="-128"/>
              </a:rPr>
              <a:t>教職員・支援者へのアドバイス</a:t>
            </a:r>
          </a:p>
        </p:txBody>
      </p:sp>
      <p:sp>
        <p:nvSpPr>
          <p:cNvPr id="33795" name="Rectangle 3"/>
          <p:cNvSpPr>
            <a:spLocks noChangeArrowheads="1"/>
          </p:cNvSpPr>
          <p:nvPr/>
        </p:nvSpPr>
        <p:spPr bwMode="auto">
          <a:xfrm>
            <a:off x="1187450" y="2565400"/>
            <a:ext cx="6769100" cy="2803433"/>
          </a:xfrm>
          <a:prstGeom prst="rect">
            <a:avLst/>
          </a:prstGeom>
          <a:solidFill>
            <a:srgbClr val="66FFFF"/>
          </a:solidFill>
          <a:ln>
            <a:noFill/>
          </a:ln>
          <a:effectLst/>
          <a:extLst>
            <a:ext uri="{91240B29-F687-4F45-9708-019B960494DF}">
              <a14:hiddenLine xmlns:a14="http://schemas.microsoft.com/office/drawing/2010/main" w="254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108000" rIns="36000" bIns="108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25000"/>
              </a:spcBef>
              <a:buFontTx/>
              <a:buNone/>
            </a:pPr>
            <a:r>
              <a:rPr lang="ja-JP" altLang="en-US" sz="2800" dirty="0">
                <a:effectLst/>
                <a:latin typeface="ＭＳ ゴシック" pitchFamily="49" charset="-128"/>
                <a:ea typeface="ＭＳ ゴシック" pitchFamily="49" charset="-128"/>
              </a:rPr>
              <a:t>　①休憩と食事・水分を意識してとろう</a:t>
            </a:r>
          </a:p>
          <a:p>
            <a:pPr eaLnBrk="1" hangingPunct="1">
              <a:spcBef>
                <a:spcPct val="25000"/>
              </a:spcBef>
              <a:buFontTx/>
              <a:buNone/>
            </a:pPr>
            <a:r>
              <a:rPr lang="ja-JP" altLang="en-US" sz="2800" dirty="0">
                <a:effectLst/>
                <a:latin typeface="ＭＳ ゴシック" pitchFamily="49" charset="-128"/>
                <a:ea typeface="ＭＳ ゴシック" pitchFamily="49" charset="-128"/>
              </a:rPr>
              <a:t>　②睡眠時間を確保し、不眠が</a:t>
            </a:r>
            <a:r>
              <a:rPr lang="ja-JP" altLang="en-US" sz="2800" dirty="0" smtClean="0">
                <a:effectLst/>
                <a:latin typeface="ＭＳ ゴシック" pitchFamily="49" charset="-128"/>
                <a:ea typeface="ＭＳ ゴシック" pitchFamily="49" charset="-128"/>
              </a:rPr>
              <a:t>続けば　</a:t>
            </a:r>
            <a:endParaRPr lang="en-US" altLang="ja-JP" sz="2800" dirty="0" smtClean="0">
              <a:effectLst/>
              <a:latin typeface="ＭＳ ゴシック" pitchFamily="49" charset="-128"/>
              <a:ea typeface="ＭＳ ゴシック" pitchFamily="49" charset="-128"/>
            </a:endParaRPr>
          </a:p>
          <a:p>
            <a:pPr eaLnBrk="1" hangingPunct="1">
              <a:spcBef>
                <a:spcPct val="25000"/>
              </a:spcBef>
              <a:buFontTx/>
              <a:buNone/>
            </a:pPr>
            <a:r>
              <a:rPr lang="ja-JP" altLang="en-US" sz="2800" dirty="0">
                <a:effectLst/>
                <a:latin typeface="ＭＳ ゴシック" pitchFamily="49" charset="-128"/>
                <a:ea typeface="ＭＳ ゴシック" pitchFamily="49" charset="-128"/>
              </a:rPr>
              <a:t>　</a:t>
            </a:r>
            <a:r>
              <a:rPr lang="ja-JP" altLang="en-US" sz="2800" dirty="0" smtClean="0">
                <a:effectLst/>
                <a:latin typeface="ＭＳ ゴシック" pitchFamily="49" charset="-128"/>
                <a:ea typeface="ＭＳ ゴシック" pitchFamily="49" charset="-128"/>
              </a:rPr>
              <a:t>（</a:t>
            </a:r>
            <a:r>
              <a:rPr lang="ja-JP" altLang="en-US" sz="2800" dirty="0">
                <a:effectLst/>
                <a:latin typeface="ＭＳ ゴシック" pitchFamily="49" charset="-128"/>
                <a:ea typeface="ＭＳ ゴシック" pitchFamily="49" charset="-128"/>
              </a:rPr>
              <a:t>お酒に頼らずに）受診しよう</a:t>
            </a:r>
          </a:p>
          <a:p>
            <a:pPr eaLnBrk="1" hangingPunct="1">
              <a:spcBef>
                <a:spcPct val="25000"/>
              </a:spcBef>
              <a:buFontTx/>
              <a:buNone/>
            </a:pPr>
            <a:r>
              <a:rPr lang="ja-JP" altLang="en-US" sz="2800" dirty="0">
                <a:effectLst/>
                <a:latin typeface="ＭＳ ゴシック" pitchFamily="49" charset="-128"/>
                <a:ea typeface="ＭＳ ゴシック" pitchFamily="49" charset="-128"/>
              </a:rPr>
              <a:t>　③少し体を動かしてみよう</a:t>
            </a:r>
          </a:p>
          <a:p>
            <a:pPr eaLnBrk="1" hangingPunct="1">
              <a:spcBef>
                <a:spcPct val="25000"/>
              </a:spcBef>
              <a:buFontTx/>
              <a:buNone/>
            </a:pPr>
            <a:r>
              <a:rPr lang="ja-JP" altLang="en-US" sz="2800" dirty="0">
                <a:effectLst/>
                <a:latin typeface="ＭＳ ゴシック" pitchFamily="49" charset="-128"/>
                <a:ea typeface="ＭＳ ゴシック" pitchFamily="49" charset="-128"/>
              </a:rPr>
              <a:t>　④誰かに自分の話を聴いてもらおう</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3794"/>
                                        </p:tgtEl>
                                        <p:attrNameLst>
                                          <p:attrName>style.visibility</p:attrName>
                                        </p:attrNameLst>
                                      </p:cBhvr>
                                      <p:to>
                                        <p:strVal val="visible"/>
                                      </p:to>
                                    </p:set>
                                    <p:animEffect transition="in" filter="fade">
                                      <p:cBhvr>
                                        <p:cTn id="7" dur="500"/>
                                        <p:tgtEl>
                                          <p:spTgt spid="33794"/>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3795"/>
                                        </p:tgtEl>
                                        <p:attrNameLst>
                                          <p:attrName>style.visibility</p:attrName>
                                        </p:attrNameLst>
                                      </p:cBhvr>
                                      <p:to>
                                        <p:strVal val="visible"/>
                                      </p:to>
                                    </p:set>
                                    <p:animEffect transition="in" filter="wipe(up)">
                                      <p:cBhvr>
                                        <p:cTn id="11" dur="2000"/>
                                        <p:tgtEl>
                                          <p:spTgt spid="337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4" grpId="0"/>
      <p:bldP spid="3379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Text Box 3"/>
          <p:cNvSpPr txBox="1">
            <a:spLocks noChangeArrowheads="1"/>
          </p:cNvSpPr>
          <p:nvPr/>
        </p:nvSpPr>
        <p:spPr bwMode="auto">
          <a:xfrm>
            <a:off x="1403648" y="2566274"/>
            <a:ext cx="6553200" cy="2443163"/>
          </a:xfrm>
          <a:prstGeom prst="rect">
            <a:avLst/>
          </a:prstGeom>
          <a:solidFill>
            <a:srgbClr val="6600CC"/>
          </a:solidFill>
          <a:ln>
            <a:noFill/>
          </a:ln>
          <a:effec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800" dirty="0">
                <a:solidFill>
                  <a:schemeClr val="bg1"/>
                </a:solidFill>
                <a:effectLst/>
              </a:rPr>
              <a:t>ア 教師による適切な対応</a:t>
            </a:r>
          </a:p>
          <a:p>
            <a:pPr eaLnBrk="1" hangingPunct="1">
              <a:spcBef>
                <a:spcPct val="50000"/>
              </a:spcBef>
              <a:buFontTx/>
              <a:buNone/>
            </a:pPr>
            <a:r>
              <a:rPr lang="ja-JP" altLang="en-US" sz="2800" dirty="0">
                <a:solidFill>
                  <a:schemeClr val="bg1"/>
                </a:solidFill>
                <a:effectLst/>
              </a:rPr>
              <a:t>イ 校内の専門職による心のケア</a:t>
            </a:r>
          </a:p>
          <a:p>
            <a:pPr eaLnBrk="1" hangingPunct="1">
              <a:spcBef>
                <a:spcPct val="50000"/>
              </a:spcBef>
              <a:buFontTx/>
              <a:buNone/>
            </a:pPr>
            <a:r>
              <a:rPr lang="ja-JP" altLang="en-US" sz="2800" dirty="0">
                <a:solidFill>
                  <a:schemeClr val="bg1"/>
                </a:solidFill>
                <a:effectLst/>
              </a:rPr>
              <a:t>ウ 医療機関等での治療</a:t>
            </a:r>
          </a:p>
          <a:p>
            <a:pPr eaLnBrk="1" hangingPunct="1">
              <a:spcBef>
                <a:spcPct val="50000"/>
              </a:spcBef>
              <a:buFontTx/>
              <a:buNone/>
            </a:pPr>
            <a:r>
              <a:rPr lang="ja-JP" altLang="en-US" sz="2800" dirty="0">
                <a:solidFill>
                  <a:schemeClr val="bg1"/>
                </a:solidFill>
                <a:effectLst/>
              </a:rPr>
              <a:t>エ 一人ひとりができることを</a:t>
            </a:r>
          </a:p>
        </p:txBody>
      </p:sp>
      <p:graphicFrame>
        <p:nvGraphicFramePr>
          <p:cNvPr id="4" name="Group 37"/>
          <p:cNvGraphicFramePr>
            <a:graphicFrameLocks noGrp="1"/>
          </p:cNvGraphicFramePr>
          <p:nvPr>
            <p:extLst>
              <p:ext uri="{D42A27DB-BD31-4B8C-83A1-F6EECF244321}">
                <p14:modId xmlns:p14="http://schemas.microsoft.com/office/powerpoint/2010/main" val="793245817"/>
              </p:ext>
            </p:extLst>
          </p:nvPr>
        </p:nvGraphicFramePr>
        <p:xfrm>
          <a:off x="395536" y="980728"/>
          <a:ext cx="8424862" cy="560387"/>
        </p:xfrm>
        <a:graphic>
          <a:graphicData uri="http://schemas.openxmlformats.org/drawingml/2006/table">
            <a:tbl>
              <a:tblPr/>
              <a:tblGrid>
                <a:gridCol w="935037"/>
                <a:gridCol w="7489825"/>
              </a:tblGrid>
              <a:tr h="560387">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3200" b="0" i="0" u="none" strike="noStrike" cap="none" normalizeH="0" baseline="0" dirty="0" smtClean="0">
                          <a:ln>
                            <a:noFill/>
                          </a:ln>
                          <a:solidFill>
                            <a:schemeClr val="bg1"/>
                          </a:solidFill>
                          <a:effectLst>
                            <a:outerShdw blurRad="38100" dist="38100" dir="2700000" algn="tl">
                              <a:srgbClr val="000000"/>
                            </a:outerShdw>
                          </a:effectLst>
                          <a:latin typeface="ＭＳ ゴシック" pitchFamily="49" charset="-128"/>
                          <a:ea typeface="ＭＳ ゴシック" pitchFamily="49" charset="-128"/>
                        </a:rPr>
                        <a:t>(</a:t>
                      </a:r>
                      <a:r>
                        <a:rPr kumimoji="1" lang="ja-JP" altLang="en-US" sz="3200" b="0" i="0" u="none" strike="noStrike" cap="none" normalizeH="0" baseline="0" dirty="0" smtClean="0">
                          <a:ln>
                            <a:noFill/>
                          </a:ln>
                          <a:solidFill>
                            <a:schemeClr val="bg1"/>
                          </a:solidFill>
                          <a:effectLst>
                            <a:outerShdw blurRad="38100" dist="38100" dir="2700000" algn="tl">
                              <a:srgbClr val="000000"/>
                            </a:outerShdw>
                          </a:effectLst>
                          <a:latin typeface="ＭＳ ゴシック" pitchFamily="49" charset="-128"/>
                          <a:ea typeface="ＭＳ ゴシック" pitchFamily="49" charset="-128"/>
                        </a:rPr>
                        <a:t>３</a:t>
                      </a:r>
                      <a:r>
                        <a:rPr kumimoji="1" lang="en-US" altLang="ja-JP" sz="3200" b="0" i="0" u="none" strike="noStrike" cap="none" normalizeH="0" baseline="0" dirty="0" smtClean="0">
                          <a:ln>
                            <a:noFill/>
                          </a:ln>
                          <a:solidFill>
                            <a:schemeClr val="bg1"/>
                          </a:solidFill>
                          <a:effectLst>
                            <a:outerShdw blurRad="38100" dist="38100" dir="2700000" algn="tl">
                              <a:srgbClr val="000000"/>
                            </a:outerShdw>
                          </a:effectLst>
                          <a:latin typeface="ＭＳ ゴシック" pitchFamily="49" charset="-128"/>
                          <a:ea typeface="ＭＳ ゴシック" pitchFamily="49" charset="-128"/>
                        </a:rPr>
                        <a:t>)</a:t>
                      </a:r>
                    </a:p>
                  </a:txBody>
                  <a:tcPr marL="36000" marR="36000" marT="36045" marB="36045" horzOverflow="overflow">
                    <a:lnL w="28575" cap="flat" cmpd="sng" algn="ctr">
                      <a:solidFill>
                        <a:srgbClr val="6600CC"/>
                      </a:solidFill>
                      <a:prstDash val="solid"/>
                      <a:round/>
                      <a:headEnd type="none" w="med" len="med"/>
                      <a:tailEnd type="none" w="med" len="med"/>
                    </a:lnL>
                    <a:lnR w="28575" cap="flat" cmpd="sng" algn="ctr">
                      <a:solidFill>
                        <a:srgbClr val="6600CC"/>
                      </a:solidFill>
                      <a:prstDash val="solid"/>
                      <a:round/>
                      <a:headEnd type="none" w="med" len="med"/>
                      <a:tailEnd type="none" w="med" len="med"/>
                    </a:lnR>
                    <a:lnT w="28575" cap="flat" cmpd="sng" algn="ctr">
                      <a:solidFill>
                        <a:srgbClr val="6600CC"/>
                      </a:solidFill>
                      <a:prstDash val="solid"/>
                      <a:round/>
                      <a:headEnd type="none" w="med" len="med"/>
                      <a:tailEnd type="none" w="med" len="med"/>
                    </a:lnT>
                    <a:lnB w="28575" cap="flat" cmpd="sng" algn="ctr">
                      <a:solidFill>
                        <a:srgbClr val="6600CC"/>
                      </a:solidFill>
                      <a:prstDash val="solid"/>
                      <a:round/>
                      <a:headEnd type="none" w="med" len="med"/>
                      <a:tailEnd type="none" w="med" len="med"/>
                    </a:lnB>
                    <a:lnTlToBr>
                      <a:noFill/>
                    </a:lnTlToBr>
                    <a:lnBlToTr>
                      <a:noFill/>
                    </a:lnBlToTr>
                    <a:solidFill>
                      <a:srgbClr val="6600CC"/>
                    </a:solidFill>
                  </a:tcPr>
                </a:tc>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3200" b="0" i="0" u="none" strike="noStrike" cap="none" normalizeH="0" baseline="0" dirty="0" smtClean="0">
                          <a:ln>
                            <a:noFill/>
                          </a:ln>
                          <a:solidFill>
                            <a:schemeClr val="tx1"/>
                          </a:solidFill>
                          <a:effectLst/>
                          <a:latin typeface="ＭＳ ゴシック" pitchFamily="49" charset="-128"/>
                          <a:ea typeface="ＭＳ ゴシック" pitchFamily="49" charset="-128"/>
                        </a:rPr>
                        <a:t>　学校コミュニティにおける心のケア</a:t>
                      </a:r>
                    </a:p>
                  </a:txBody>
                  <a:tcPr marL="36000" marR="36000" marT="36045" marB="36045" horzOverflow="overflow">
                    <a:lnL w="28575" cap="flat" cmpd="sng" algn="ctr">
                      <a:solidFill>
                        <a:srgbClr val="6600CC"/>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rgbClr val="6600CC"/>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500"/>
                                        <p:tgtEl>
                                          <p:spTgt spid="4"/>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34819"/>
                                        </p:tgtEl>
                                        <p:attrNameLst>
                                          <p:attrName>style.visibility</p:attrName>
                                        </p:attrNameLst>
                                      </p:cBhvr>
                                      <p:to>
                                        <p:strVal val="visible"/>
                                      </p:to>
                                    </p:set>
                                    <p:animEffect transition="in" filter="wipe(up)">
                                      <p:cBhvr>
                                        <p:cTn id="11" dur="2000"/>
                                        <p:tgtEl>
                                          <p:spTgt spid="348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9"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AutoShape 2"/>
          <p:cNvSpPr>
            <a:spLocks noChangeArrowheads="1"/>
          </p:cNvSpPr>
          <p:nvPr/>
        </p:nvSpPr>
        <p:spPr bwMode="auto">
          <a:xfrm>
            <a:off x="1150938" y="1989138"/>
            <a:ext cx="2520950" cy="720725"/>
          </a:xfrm>
          <a:prstGeom prst="flowChartProcess">
            <a:avLst/>
          </a:prstGeom>
          <a:solidFill>
            <a:schemeClr val="folHlink"/>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nchor="ctr" anchorCtr="1"/>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400" b="1" dirty="0">
                <a:effectLst/>
                <a:latin typeface="Times New Roman" pitchFamily="18" charset="0"/>
                <a:ea typeface="ＭＳ ゴシック" pitchFamily="49" charset="-128"/>
              </a:rPr>
              <a:t>保護者</a:t>
            </a:r>
          </a:p>
        </p:txBody>
      </p:sp>
      <p:sp>
        <p:nvSpPr>
          <p:cNvPr id="93187" name="AutoShape 3"/>
          <p:cNvSpPr>
            <a:spLocks noChangeArrowheads="1"/>
          </p:cNvSpPr>
          <p:nvPr/>
        </p:nvSpPr>
        <p:spPr bwMode="auto">
          <a:xfrm>
            <a:off x="1150938" y="5373688"/>
            <a:ext cx="7272337" cy="720725"/>
          </a:xfrm>
          <a:prstGeom prst="flowChartProcess">
            <a:avLst/>
          </a:prstGeom>
          <a:solidFill>
            <a:srgbClr val="FF99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nchor="ctr" anchorCtr="1"/>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400" b="1">
                <a:effectLst/>
                <a:latin typeface="Times New Roman" pitchFamily="18" charset="0"/>
                <a:ea typeface="ＭＳ ゴシック" pitchFamily="49" charset="-128"/>
              </a:rPr>
              <a:t>専門職</a:t>
            </a:r>
          </a:p>
        </p:txBody>
      </p:sp>
      <p:sp>
        <p:nvSpPr>
          <p:cNvPr id="35844" name="AutoShape 4"/>
          <p:cNvSpPr>
            <a:spLocks noChangeArrowheads="1"/>
          </p:cNvSpPr>
          <p:nvPr/>
        </p:nvSpPr>
        <p:spPr bwMode="auto">
          <a:xfrm>
            <a:off x="3022600" y="3644900"/>
            <a:ext cx="3457575" cy="720725"/>
          </a:xfrm>
          <a:prstGeom prst="flowChartProcess">
            <a:avLst/>
          </a:prstGeom>
          <a:solidFill>
            <a:srgbClr val="33CCFF"/>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nchor="ctr" anchorCtr="1"/>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400" b="1">
                <a:effectLst/>
                <a:latin typeface="Times New Roman" pitchFamily="18" charset="0"/>
                <a:ea typeface="ＭＳ ゴシック" pitchFamily="49" charset="-128"/>
              </a:rPr>
              <a:t>教　師</a:t>
            </a:r>
          </a:p>
        </p:txBody>
      </p:sp>
      <p:sp>
        <p:nvSpPr>
          <p:cNvPr id="35845" name="AutoShape 5"/>
          <p:cNvSpPr>
            <a:spLocks noChangeArrowheads="1"/>
          </p:cNvSpPr>
          <p:nvPr/>
        </p:nvSpPr>
        <p:spPr bwMode="auto">
          <a:xfrm>
            <a:off x="5975350" y="1989138"/>
            <a:ext cx="2520950" cy="720725"/>
          </a:xfrm>
          <a:prstGeom prst="flowChartProcess">
            <a:avLst/>
          </a:prstGeom>
          <a:solidFill>
            <a:srgbClr val="FFFF00"/>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nchor="ctr" anchorCtr="1"/>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400" b="1">
                <a:effectLst/>
                <a:latin typeface="Times New Roman" pitchFamily="18" charset="0"/>
                <a:ea typeface="ＭＳ ゴシック" pitchFamily="49" charset="-128"/>
              </a:rPr>
              <a:t>子ども</a:t>
            </a:r>
          </a:p>
        </p:txBody>
      </p:sp>
      <p:sp>
        <p:nvSpPr>
          <p:cNvPr id="93190" name="AutoShape 6"/>
          <p:cNvSpPr>
            <a:spLocks noChangeArrowheads="1"/>
          </p:cNvSpPr>
          <p:nvPr/>
        </p:nvSpPr>
        <p:spPr bwMode="auto">
          <a:xfrm>
            <a:off x="1798638" y="2709863"/>
            <a:ext cx="215900" cy="2663825"/>
          </a:xfrm>
          <a:prstGeom prst="upArrow">
            <a:avLst>
              <a:gd name="adj1" fmla="val 50000"/>
              <a:gd name="adj2" fmla="val 308456"/>
            </a:avLst>
          </a:prstGeom>
          <a:solidFill>
            <a:srgbClr val="FF99CC"/>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p>
            <a:pPr>
              <a:defRPr/>
            </a:pPr>
            <a:endParaRPr lang="ja-JP" altLang="en-US"/>
          </a:p>
        </p:txBody>
      </p:sp>
      <p:sp>
        <p:nvSpPr>
          <p:cNvPr id="93191" name="AutoShape 7"/>
          <p:cNvSpPr>
            <a:spLocks noChangeArrowheads="1"/>
          </p:cNvSpPr>
          <p:nvPr/>
        </p:nvSpPr>
        <p:spPr bwMode="auto">
          <a:xfrm>
            <a:off x="7775575" y="2709863"/>
            <a:ext cx="215900" cy="2663825"/>
          </a:xfrm>
          <a:prstGeom prst="upArrow">
            <a:avLst>
              <a:gd name="adj1" fmla="val 50000"/>
              <a:gd name="adj2" fmla="val 308456"/>
            </a:avLst>
          </a:prstGeom>
          <a:solidFill>
            <a:srgbClr val="FF99CC"/>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p>
            <a:pPr>
              <a:defRPr/>
            </a:pPr>
            <a:endParaRPr lang="ja-JP" altLang="en-US"/>
          </a:p>
        </p:txBody>
      </p:sp>
      <p:sp>
        <p:nvSpPr>
          <p:cNvPr id="93192" name="AutoShape 8"/>
          <p:cNvSpPr>
            <a:spLocks noChangeArrowheads="1"/>
          </p:cNvSpPr>
          <p:nvPr/>
        </p:nvSpPr>
        <p:spPr bwMode="auto">
          <a:xfrm>
            <a:off x="4535488" y="4365625"/>
            <a:ext cx="215900" cy="1008063"/>
          </a:xfrm>
          <a:prstGeom prst="upArrow">
            <a:avLst>
              <a:gd name="adj1" fmla="val 50000"/>
              <a:gd name="adj2" fmla="val 116728"/>
            </a:avLst>
          </a:prstGeom>
          <a:solidFill>
            <a:srgbClr val="FF99CC"/>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p>
            <a:pPr>
              <a:defRPr/>
            </a:pPr>
            <a:endParaRPr lang="ja-JP" altLang="en-US"/>
          </a:p>
        </p:txBody>
      </p:sp>
      <p:sp>
        <p:nvSpPr>
          <p:cNvPr id="93193" name="AutoShape 9"/>
          <p:cNvSpPr>
            <a:spLocks noChangeArrowheads="1"/>
          </p:cNvSpPr>
          <p:nvPr/>
        </p:nvSpPr>
        <p:spPr bwMode="auto">
          <a:xfrm>
            <a:off x="3238500" y="2709863"/>
            <a:ext cx="217488" cy="935037"/>
          </a:xfrm>
          <a:prstGeom prst="upArrow">
            <a:avLst>
              <a:gd name="adj1" fmla="val 50000"/>
              <a:gd name="adj2" fmla="val 107481"/>
            </a:avLst>
          </a:prstGeom>
          <a:solidFill>
            <a:srgbClr val="CCFF66"/>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p>
            <a:pPr>
              <a:defRPr/>
            </a:pPr>
            <a:endParaRPr lang="ja-JP" altLang="en-US"/>
          </a:p>
        </p:txBody>
      </p:sp>
      <p:sp>
        <p:nvSpPr>
          <p:cNvPr id="93194" name="AutoShape 10"/>
          <p:cNvSpPr>
            <a:spLocks noChangeArrowheads="1"/>
          </p:cNvSpPr>
          <p:nvPr/>
        </p:nvSpPr>
        <p:spPr bwMode="auto">
          <a:xfrm>
            <a:off x="6119813" y="2709863"/>
            <a:ext cx="217487" cy="935037"/>
          </a:xfrm>
          <a:prstGeom prst="upArrow">
            <a:avLst>
              <a:gd name="adj1" fmla="val 50000"/>
              <a:gd name="adj2" fmla="val 107482"/>
            </a:avLst>
          </a:prstGeom>
          <a:solidFill>
            <a:srgbClr val="CCFF66"/>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p>
            <a:pPr>
              <a:defRPr/>
            </a:pPr>
            <a:endParaRPr lang="ja-JP" altLang="en-US"/>
          </a:p>
        </p:txBody>
      </p:sp>
      <p:sp>
        <p:nvSpPr>
          <p:cNvPr id="93195" name="AutoShape 11"/>
          <p:cNvSpPr>
            <a:spLocks noChangeArrowheads="1"/>
          </p:cNvSpPr>
          <p:nvPr/>
        </p:nvSpPr>
        <p:spPr bwMode="auto">
          <a:xfrm>
            <a:off x="3671888" y="2278063"/>
            <a:ext cx="2303462" cy="215900"/>
          </a:xfrm>
          <a:prstGeom prst="rightArrow">
            <a:avLst>
              <a:gd name="adj1" fmla="val 50000"/>
              <a:gd name="adj2" fmla="val 266728"/>
            </a:avLst>
          </a:prstGeom>
          <a:solidFill>
            <a:srgbClr val="CCFFFF"/>
          </a:solidFill>
          <a:ln w="31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p>
            <a:pPr>
              <a:defRPr/>
            </a:pPr>
            <a:endParaRPr lang="ja-JP" altLang="en-US"/>
          </a:p>
        </p:txBody>
      </p:sp>
      <p:sp>
        <p:nvSpPr>
          <p:cNvPr id="35852" name="Rectangle 12"/>
          <p:cNvSpPr>
            <a:spLocks noChangeArrowheads="1"/>
          </p:cNvSpPr>
          <p:nvPr/>
        </p:nvSpPr>
        <p:spPr bwMode="auto">
          <a:xfrm>
            <a:off x="539750" y="765175"/>
            <a:ext cx="8229600"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a:effectLst/>
              </a:rPr>
              <a:t>教師を通した間接アプローチ</a:t>
            </a:r>
          </a:p>
        </p:txBody>
      </p:sp>
      <p:sp>
        <p:nvSpPr>
          <p:cNvPr id="93197" name="Text Box 13"/>
          <p:cNvSpPr txBox="1">
            <a:spLocks noChangeArrowheads="1"/>
          </p:cNvSpPr>
          <p:nvPr/>
        </p:nvSpPr>
        <p:spPr bwMode="auto">
          <a:xfrm>
            <a:off x="503238" y="3932238"/>
            <a:ext cx="1223962"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000" dirty="0">
                <a:solidFill>
                  <a:srgbClr val="CC0099"/>
                </a:solidFill>
                <a:effectLst/>
                <a:latin typeface="ＭＳ ゴシック" pitchFamily="49" charset="-128"/>
                <a:ea typeface="ＭＳ ゴシック" pitchFamily="49" charset="-128"/>
              </a:rPr>
              <a:t>応急処置</a:t>
            </a:r>
          </a:p>
        </p:txBody>
      </p:sp>
      <p:sp>
        <p:nvSpPr>
          <p:cNvPr id="93198" name="Text Box 14"/>
          <p:cNvSpPr txBox="1">
            <a:spLocks noChangeArrowheads="1"/>
          </p:cNvSpPr>
          <p:nvPr/>
        </p:nvSpPr>
        <p:spPr bwMode="auto">
          <a:xfrm>
            <a:off x="7920038" y="3932238"/>
            <a:ext cx="1223962" cy="39687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46800" rIns="90000" bIns="468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000">
                <a:solidFill>
                  <a:srgbClr val="CC0099"/>
                </a:solidFill>
                <a:effectLst/>
                <a:latin typeface="ＭＳ ゴシック" pitchFamily="49" charset="-128"/>
                <a:ea typeface="ＭＳ ゴシック" pitchFamily="49" charset="-128"/>
              </a:rPr>
              <a:t>応急処置</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1" nodeType="clickEffect">
                                  <p:stCondLst>
                                    <p:cond delay="0"/>
                                  </p:stCondLst>
                                  <p:childTnLst>
                                    <p:set>
                                      <p:cBhvr>
                                        <p:cTn id="6" dur="1" fill="hold">
                                          <p:stCondLst>
                                            <p:cond delay="0"/>
                                          </p:stCondLst>
                                        </p:cTn>
                                        <p:tgtEl>
                                          <p:spTgt spid="93192"/>
                                        </p:tgtEl>
                                        <p:attrNameLst>
                                          <p:attrName>style.visibility</p:attrName>
                                        </p:attrNameLst>
                                      </p:cBhvr>
                                      <p:to>
                                        <p:strVal val="visible"/>
                                      </p:to>
                                    </p:set>
                                    <p:animEffect transition="in" filter="wipe(down)">
                                      <p:cBhvr>
                                        <p:cTn id="7" dur="500"/>
                                        <p:tgtEl>
                                          <p:spTgt spid="93192"/>
                                        </p:tgtEl>
                                      </p:cBhvr>
                                    </p:animEffect>
                                  </p:childTnLst>
                                </p:cTn>
                              </p:par>
                            </p:childTnLst>
                          </p:cTn>
                        </p:par>
                      </p:childTnLst>
                    </p:cTn>
                  </p:par>
                  <p:par>
                    <p:cTn id="8" fill="hold">
                      <p:stCondLst>
                        <p:cond delay="indefinite"/>
                      </p:stCondLst>
                      <p:childTnLst>
                        <p:par>
                          <p:cTn id="9" fill="hold" nodeType="afterGroup">
                            <p:stCondLst>
                              <p:cond delay="0"/>
                            </p:stCondLst>
                            <p:childTnLst>
                              <p:par>
                                <p:cTn id="10" presetID="22" presetClass="entr" presetSubtype="4" fill="hold" grpId="1" nodeType="clickEffect">
                                  <p:stCondLst>
                                    <p:cond delay="0"/>
                                  </p:stCondLst>
                                  <p:childTnLst>
                                    <p:set>
                                      <p:cBhvr>
                                        <p:cTn id="11" dur="1" fill="hold">
                                          <p:stCondLst>
                                            <p:cond delay="0"/>
                                          </p:stCondLst>
                                        </p:cTn>
                                        <p:tgtEl>
                                          <p:spTgt spid="93194"/>
                                        </p:tgtEl>
                                        <p:attrNameLst>
                                          <p:attrName>style.visibility</p:attrName>
                                        </p:attrNameLst>
                                      </p:cBhvr>
                                      <p:to>
                                        <p:strVal val="visible"/>
                                      </p:to>
                                    </p:set>
                                    <p:animEffect transition="in" filter="wipe(down)">
                                      <p:cBhvr>
                                        <p:cTn id="12" dur="500"/>
                                        <p:tgtEl>
                                          <p:spTgt spid="93194"/>
                                        </p:tgtEl>
                                      </p:cBhvr>
                                    </p:animEffect>
                                  </p:childTnLst>
                                </p:cTn>
                              </p:par>
                            </p:childTnLst>
                          </p:cTn>
                        </p:par>
                      </p:childTnLst>
                    </p:cTn>
                  </p:par>
                  <p:par>
                    <p:cTn id="13" fill="hold">
                      <p:stCondLst>
                        <p:cond delay="indefinite"/>
                      </p:stCondLst>
                      <p:childTnLst>
                        <p:par>
                          <p:cTn id="14" fill="hold" nodeType="afterGroup">
                            <p:stCondLst>
                              <p:cond delay="0"/>
                            </p:stCondLst>
                            <p:childTnLst>
                              <p:par>
                                <p:cTn id="15" presetID="22" presetClass="entr" presetSubtype="4" fill="hold" grpId="1" nodeType="clickEffect">
                                  <p:stCondLst>
                                    <p:cond delay="0"/>
                                  </p:stCondLst>
                                  <p:childTnLst>
                                    <p:set>
                                      <p:cBhvr>
                                        <p:cTn id="16" dur="1" fill="hold">
                                          <p:stCondLst>
                                            <p:cond delay="0"/>
                                          </p:stCondLst>
                                        </p:cTn>
                                        <p:tgtEl>
                                          <p:spTgt spid="93193"/>
                                        </p:tgtEl>
                                        <p:attrNameLst>
                                          <p:attrName>style.visibility</p:attrName>
                                        </p:attrNameLst>
                                      </p:cBhvr>
                                      <p:to>
                                        <p:strVal val="visible"/>
                                      </p:to>
                                    </p:set>
                                    <p:animEffect transition="in" filter="wipe(down)">
                                      <p:cBhvr>
                                        <p:cTn id="17" dur="500"/>
                                        <p:tgtEl>
                                          <p:spTgt spid="93193"/>
                                        </p:tgtEl>
                                      </p:cBhvr>
                                    </p:animEffect>
                                  </p:childTnLst>
                                </p:cTn>
                              </p:par>
                            </p:childTnLst>
                          </p:cTn>
                        </p:par>
                        <p:par>
                          <p:cTn id="18" fill="hold">
                            <p:stCondLst>
                              <p:cond delay="500"/>
                            </p:stCondLst>
                            <p:childTnLst>
                              <p:par>
                                <p:cTn id="19" presetID="22" presetClass="entr" presetSubtype="8" fill="hold" grpId="1" nodeType="afterEffect">
                                  <p:stCondLst>
                                    <p:cond delay="0"/>
                                  </p:stCondLst>
                                  <p:childTnLst>
                                    <p:set>
                                      <p:cBhvr>
                                        <p:cTn id="20" dur="1" fill="hold">
                                          <p:stCondLst>
                                            <p:cond delay="0"/>
                                          </p:stCondLst>
                                        </p:cTn>
                                        <p:tgtEl>
                                          <p:spTgt spid="93195"/>
                                        </p:tgtEl>
                                        <p:attrNameLst>
                                          <p:attrName>style.visibility</p:attrName>
                                        </p:attrNameLst>
                                      </p:cBhvr>
                                      <p:to>
                                        <p:strVal val="visible"/>
                                      </p:to>
                                    </p:set>
                                    <p:animEffect transition="in" filter="wipe(left)">
                                      <p:cBhvr>
                                        <p:cTn id="21" dur="500"/>
                                        <p:tgtEl>
                                          <p:spTgt spid="93195"/>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1" nodeType="clickEffect">
                                  <p:stCondLst>
                                    <p:cond delay="0"/>
                                  </p:stCondLst>
                                  <p:childTnLst>
                                    <p:set>
                                      <p:cBhvr>
                                        <p:cTn id="25" dur="1" fill="hold">
                                          <p:stCondLst>
                                            <p:cond delay="0"/>
                                          </p:stCondLst>
                                        </p:cTn>
                                        <p:tgtEl>
                                          <p:spTgt spid="93190"/>
                                        </p:tgtEl>
                                        <p:attrNameLst>
                                          <p:attrName>style.visibility</p:attrName>
                                        </p:attrNameLst>
                                      </p:cBhvr>
                                      <p:to>
                                        <p:strVal val="visible"/>
                                      </p:to>
                                    </p:set>
                                    <p:animEffect transition="in" filter="wipe(down)">
                                      <p:cBhvr>
                                        <p:cTn id="26" dur="500"/>
                                        <p:tgtEl>
                                          <p:spTgt spid="93190"/>
                                        </p:tgtEl>
                                      </p:cBhvr>
                                    </p:animEffect>
                                  </p:childTnLst>
                                </p:cTn>
                              </p:par>
                            </p:childTnLst>
                          </p:cTn>
                        </p:par>
                        <p:par>
                          <p:cTn id="27" fill="hold">
                            <p:stCondLst>
                              <p:cond delay="500"/>
                            </p:stCondLst>
                            <p:childTnLst>
                              <p:par>
                                <p:cTn id="28" presetID="10" presetClass="entr" presetSubtype="0" fill="hold" grpId="0" nodeType="afterEffect">
                                  <p:stCondLst>
                                    <p:cond delay="0"/>
                                  </p:stCondLst>
                                  <p:childTnLst>
                                    <p:set>
                                      <p:cBhvr>
                                        <p:cTn id="29" dur="1" fill="hold">
                                          <p:stCondLst>
                                            <p:cond delay="0"/>
                                          </p:stCondLst>
                                        </p:cTn>
                                        <p:tgtEl>
                                          <p:spTgt spid="93197"/>
                                        </p:tgtEl>
                                        <p:attrNameLst>
                                          <p:attrName>style.visibility</p:attrName>
                                        </p:attrNameLst>
                                      </p:cBhvr>
                                      <p:to>
                                        <p:strVal val="visible"/>
                                      </p:to>
                                    </p:set>
                                    <p:animEffect transition="in" filter="fade">
                                      <p:cBhvr>
                                        <p:cTn id="30" dur="1000"/>
                                        <p:tgtEl>
                                          <p:spTgt spid="93197"/>
                                        </p:tgtEl>
                                      </p:cBhvr>
                                    </p:animEffect>
                                  </p:childTnLst>
                                </p:cTn>
                              </p:par>
                            </p:childTnLst>
                          </p:cTn>
                        </p:par>
                        <p:par>
                          <p:cTn id="31" fill="hold">
                            <p:stCondLst>
                              <p:cond delay="1500"/>
                            </p:stCondLst>
                            <p:childTnLst>
                              <p:par>
                                <p:cTn id="32" presetID="22" presetClass="entr" presetSubtype="4" fill="hold" grpId="1" nodeType="afterEffect">
                                  <p:stCondLst>
                                    <p:cond delay="0"/>
                                  </p:stCondLst>
                                  <p:childTnLst>
                                    <p:set>
                                      <p:cBhvr>
                                        <p:cTn id="33" dur="1" fill="hold">
                                          <p:stCondLst>
                                            <p:cond delay="0"/>
                                          </p:stCondLst>
                                        </p:cTn>
                                        <p:tgtEl>
                                          <p:spTgt spid="93191"/>
                                        </p:tgtEl>
                                        <p:attrNameLst>
                                          <p:attrName>style.visibility</p:attrName>
                                        </p:attrNameLst>
                                      </p:cBhvr>
                                      <p:to>
                                        <p:strVal val="visible"/>
                                      </p:to>
                                    </p:set>
                                    <p:animEffect transition="in" filter="wipe(down)">
                                      <p:cBhvr>
                                        <p:cTn id="34" dur="500"/>
                                        <p:tgtEl>
                                          <p:spTgt spid="93191"/>
                                        </p:tgtEl>
                                      </p:cBhvr>
                                    </p:animEffect>
                                  </p:childTnLst>
                                </p:cTn>
                              </p:par>
                            </p:childTnLst>
                          </p:cTn>
                        </p:par>
                        <p:par>
                          <p:cTn id="35" fill="hold">
                            <p:stCondLst>
                              <p:cond delay="2000"/>
                            </p:stCondLst>
                            <p:childTnLst>
                              <p:par>
                                <p:cTn id="36" presetID="10" presetClass="entr" presetSubtype="0" fill="hold" grpId="0" nodeType="afterEffect">
                                  <p:stCondLst>
                                    <p:cond delay="0"/>
                                  </p:stCondLst>
                                  <p:childTnLst>
                                    <p:set>
                                      <p:cBhvr>
                                        <p:cTn id="37" dur="1" fill="hold">
                                          <p:stCondLst>
                                            <p:cond delay="0"/>
                                          </p:stCondLst>
                                        </p:cTn>
                                        <p:tgtEl>
                                          <p:spTgt spid="93198"/>
                                        </p:tgtEl>
                                        <p:attrNameLst>
                                          <p:attrName>style.visibility</p:attrName>
                                        </p:attrNameLst>
                                      </p:cBhvr>
                                      <p:to>
                                        <p:strVal val="visible"/>
                                      </p:to>
                                    </p:set>
                                    <p:animEffect transition="in" filter="fade">
                                      <p:cBhvr>
                                        <p:cTn id="38" dur="1000"/>
                                        <p:tgtEl>
                                          <p:spTgt spid="931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90" grpId="1" animBg="1"/>
      <p:bldP spid="93191" grpId="1" animBg="1"/>
      <p:bldP spid="93192" grpId="1" animBg="1"/>
      <p:bldP spid="93193" grpId="1" animBg="1"/>
      <p:bldP spid="93194" grpId="1" animBg="1"/>
      <p:bldP spid="93195" grpId="1" animBg="1"/>
      <p:bldP spid="93197" grpId="0"/>
      <p:bldP spid="93198"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Oval 2" descr="右上がり対角線 (反転)"/>
          <p:cNvSpPr>
            <a:spLocks noChangeArrowheads="1"/>
          </p:cNvSpPr>
          <p:nvPr/>
        </p:nvSpPr>
        <p:spPr bwMode="auto">
          <a:xfrm>
            <a:off x="1835150" y="2060575"/>
            <a:ext cx="5543550" cy="2663825"/>
          </a:xfrm>
          <a:prstGeom prst="ellipse">
            <a:avLst/>
          </a:prstGeom>
          <a:pattFill prst="dkUpDiag">
            <a:fgClr>
              <a:srgbClr val="33CCFF"/>
            </a:fgClr>
            <a:bgClr>
              <a:srgbClr val="FFFFFF"/>
            </a:bgClr>
          </a:pattFill>
          <a:ln w="12700" algn="ctr">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400" b="1">
                <a:effectLst/>
                <a:latin typeface="Times New Roman" pitchFamily="18" charset="0"/>
                <a:ea typeface="ＭＳ ゴシック" pitchFamily="49" charset="-128"/>
              </a:rPr>
              <a:t>子どもを取り巻く環境</a:t>
            </a:r>
          </a:p>
          <a:p>
            <a:pPr algn="ctr" eaLnBrk="1" hangingPunct="1">
              <a:spcBef>
                <a:spcPct val="0"/>
              </a:spcBef>
              <a:buFontTx/>
              <a:buNone/>
            </a:pPr>
            <a:r>
              <a:rPr lang="ja-JP" altLang="en-US" sz="2400" b="1">
                <a:effectLst/>
                <a:latin typeface="Times New Roman" pitchFamily="18" charset="0"/>
                <a:ea typeface="ＭＳ ゴシック" pitchFamily="49" charset="-128"/>
              </a:rPr>
              <a:t>（学校）</a:t>
            </a:r>
          </a:p>
          <a:p>
            <a:pPr algn="ctr" eaLnBrk="1" hangingPunct="1">
              <a:spcBef>
                <a:spcPct val="0"/>
              </a:spcBef>
              <a:buFontTx/>
              <a:buNone/>
            </a:pPr>
            <a:endParaRPr lang="ja-JP" altLang="en-US" sz="2400" b="1">
              <a:effectLst/>
              <a:latin typeface="Times New Roman" pitchFamily="18" charset="0"/>
              <a:ea typeface="ＭＳ ゴシック" pitchFamily="49" charset="-128"/>
            </a:endParaRPr>
          </a:p>
          <a:p>
            <a:pPr algn="ctr" eaLnBrk="1" hangingPunct="1">
              <a:spcBef>
                <a:spcPct val="0"/>
              </a:spcBef>
              <a:buFontTx/>
              <a:buNone/>
            </a:pPr>
            <a:endParaRPr lang="ja-JP" altLang="en-US" sz="2400" b="1">
              <a:effectLst/>
              <a:latin typeface="Times New Roman" pitchFamily="18" charset="0"/>
              <a:ea typeface="ＭＳ ゴシック" pitchFamily="49" charset="-128"/>
            </a:endParaRPr>
          </a:p>
          <a:p>
            <a:pPr algn="ctr" eaLnBrk="1" hangingPunct="1">
              <a:spcBef>
                <a:spcPct val="0"/>
              </a:spcBef>
              <a:buFontTx/>
              <a:buNone/>
            </a:pPr>
            <a:endParaRPr lang="ja-JP" altLang="en-US" sz="2400" b="1">
              <a:effectLst/>
              <a:latin typeface="Times New Roman" pitchFamily="18" charset="0"/>
              <a:ea typeface="ＭＳ ゴシック" pitchFamily="49" charset="-128"/>
            </a:endParaRPr>
          </a:p>
          <a:p>
            <a:pPr algn="ctr" eaLnBrk="1" hangingPunct="1">
              <a:spcBef>
                <a:spcPct val="0"/>
              </a:spcBef>
              <a:buFontTx/>
              <a:buNone/>
            </a:pPr>
            <a:endParaRPr lang="en-US" altLang="ja-JP" sz="2400" b="1">
              <a:effectLst/>
              <a:latin typeface="Times New Roman" pitchFamily="18" charset="0"/>
              <a:ea typeface="ＭＳ ゴシック" pitchFamily="49" charset="-128"/>
            </a:endParaRPr>
          </a:p>
        </p:txBody>
      </p:sp>
      <p:sp>
        <p:nvSpPr>
          <p:cNvPr id="36867" name="Oval 3"/>
          <p:cNvSpPr>
            <a:spLocks noChangeArrowheads="1"/>
          </p:cNvSpPr>
          <p:nvPr/>
        </p:nvSpPr>
        <p:spPr bwMode="auto">
          <a:xfrm>
            <a:off x="2482850" y="2708275"/>
            <a:ext cx="1584325" cy="1512888"/>
          </a:xfrm>
          <a:prstGeom prst="ellipse">
            <a:avLst/>
          </a:prstGeom>
          <a:solidFill>
            <a:srgbClr val="FFFF00"/>
          </a:solidFill>
          <a:ln w="12700" algn="ctr">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sz="2400" b="1">
                <a:effectLst/>
                <a:latin typeface="Times New Roman" pitchFamily="18" charset="0"/>
                <a:ea typeface="ＭＳ ゴシック" pitchFamily="49" charset="-128"/>
              </a:rPr>
              <a:t>子ども</a:t>
            </a:r>
          </a:p>
        </p:txBody>
      </p:sp>
      <p:sp>
        <p:nvSpPr>
          <p:cNvPr id="94212" name="AutoShape 4"/>
          <p:cNvSpPr>
            <a:spLocks noChangeArrowheads="1"/>
          </p:cNvSpPr>
          <p:nvPr/>
        </p:nvSpPr>
        <p:spPr bwMode="auto">
          <a:xfrm>
            <a:off x="3132138" y="4221163"/>
            <a:ext cx="360362" cy="1295400"/>
          </a:xfrm>
          <a:prstGeom prst="upArrow">
            <a:avLst>
              <a:gd name="adj1" fmla="val 50000"/>
              <a:gd name="adj2" fmla="val 89868"/>
            </a:avLst>
          </a:prstGeom>
          <a:solidFill>
            <a:srgbClr val="FFFF00"/>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p>
            <a:pPr>
              <a:defRPr/>
            </a:pPr>
            <a:endParaRPr lang="ja-JP" altLang="en-US"/>
          </a:p>
        </p:txBody>
      </p:sp>
      <p:sp>
        <p:nvSpPr>
          <p:cNvPr id="94213" name="AutoShape 5"/>
          <p:cNvSpPr>
            <a:spLocks noChangeArrowheads="1"/>
          </p:cNvSpPr>
          <p:nvPr/>
        </p:nvSpPr>
        <p:spPr bwMode="auto">
          <a:xfrm>
            <a:off x="5795963" y="4581525"/>
            <a:ext cx="360362" cy="1008063"/>
          </a:xfrm>
          <a:prstGeom prst="upArrow">
            <a:avLst>
              <a:gd name="adj1" fmla="val 50000"/>
              <a:gd name="adj2" fmla="val 69934"/>
            </a:avLst>
          </a:prstGeom>
          <a:solidFill>
            <a:srgbClr val="FFFF00"/>
          </a:solidFill>
          <a:ln w="127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36000" tIns="36000" rIns="36000" bIns="36000" anchor="ctr"/>
          <a:lstStyle/>
          <a:p>
            <a:pPr>
              <a:defRPr/>
            </a:pPr>
            <a:endParaRPr lang="ja-JP" altLang="en-US"/>
          </a:p>
        </p:txBody>
      </p:sp>
      <p:sp>
        <p:nvSpPr>
          <p:cNvPr id="94214" name="Text Box 6"/>
          <p:cNvSpPr txBox="1">
            <a:spLocks noChangeArrowheads="1"/>
          </p:cNvSpPr>
          <p:nvPr/>
        </p:nvSpPr>
        <p:spPr bwMode="auto">
          <a:xfrm>
            <a:off x="2124075" y="5589588"/>
            <a:ext cx="2087563" cy="4381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lgn="ctr">
              <a:spcBef>
                <a:spcPct val="50000"/>
              </a:spcBef>
              <a:defRPr/>
            </a:pPr>
            <a:r>
              <a:rPr lang="ja-JP" altLang="en-US" sz="2400" b="1">
                <a:effectLst>
                  <a:outerShdw blurRad="38100" dist="38100" dir="2700000" algn="tl">
                    <a:srgbClr val="C0C0C0"/>
                  </a:outerShdw>
                </a:effectLst>
                <a:latin typeface="Times New Roman" pitchFamily="18" charset="0"/>
              </a:rPr>
              <a:t>「個」のケア</a:t>
            </a:r>
          </a:p>
        </p:txBody>
      </p:sp>
      <p:sp>
        <p:nvSpPr>
          <p:cNvPr id="94215" name="Text Box 7"/>
          <p:cNvSpPr txBox="1">
            <a:spLocks noChangeArrowheads="1"/>
          </p:cNvSpPr>
          <p:nvPr/>
        </p:nvSpPr>
        <p:spPr bwMode="auto">
          <a:xfrm>
            <a:off x="4859338" y="5589588"/>
            <a:ext cx="2087562" cy="438150"/>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p>
            <a:pPr algn="ctr">
              <a:spcBef>
                <a:spcPct val="50000"/>
              </a:spcBef>
              <a:defRPr/>
            </a:pPr>
            <a:r>
              <a:rPr lang="ja-JP" altLang="en-US" sz="2400" b="1">
                <a:effectLst>
                  <a:outerShdw blurRad="38100" dist="38100" dir="2700000" algn="tl">
                    <a:srgbClr val="C0C0C0"/>
                  </a:outerShdw>
                </a:effectLst>
                <a:latin typeface="Times New Roman" pitchFamily="18" charset="0"/>
              </a:rPr>
              <a:t>「場」のケア</a:t>
            </a:r>
          </a:p>
        </p:txBody>
      </p:sp>
      <p:sp>
        <p:nvSpPr>
          <p:cNvPr id="36872" name="Rectangle 8"/>
          <p:cNvSpPr>
            <a:spLocks noChangeArrowheads="1"/>
          </p:cNvSpPr>
          <p:nvPr/>
        </p:nvSpPr>
        <p:spPr bwMode="auto">
          <a:xfrm>
            <a:off x="2124075" y="549275"/>
            <a:ext cx="5256213" cy="792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a:effectLst/>
              </a:rPr>
              <a:t>学校という「場」を平穏にする</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4212"/>
                                        </p:tgtEl>
                                        <p:attrNameLst>
                                          <p:attrName>style.visibility</p:attrName>
                                        </p:attrNameLst>
                                      </p:cBhvr>
                                      <p:to>
                                        <p:strVal val="visible"/>
                                      </p:to>
                                    </p:set>
                                    <p:anim calcmode="lin" valueType="num">
                                      <p:cBhvr additive="base">
                                        <p:cTn id="7" dur="500" fill="hold"/>
                                        <p:tgtEl>
                                          <p:spTgt spid="94212"/>
                                        </p:tgtEl>
                                        <p:attrNameLst>
                                          <p:attrName>ppt_x</p:attrName>
                                        </p:attrNameLst>
                                      </p:cBhvr>
                                      <p:tavLst>
                                        <p:tav tm="0">
                                          <p:val>
                                            <p:strVal val="#ppt_x"/>
                                          </p:val>
                                        </p:tav>
                                        <p:tav tm="100000">
                                          <p:val>
                                            <p:strVal val="#ppt_x"/>
                                          </p:val>
                                        </p:tav>
                                      </p:tavLst>
                                    </p:anim>
                                    <p:anim calcmode="lin" valueType="num">
                                      <p:cBhvr additive="base">
                                        <p:cTn id="8" dur="500" fill="hold"/>
                                        <p:tgtEl>
                                          <p:spTgt spid="94212"/>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94214"/>
                                        </p:tgtEl>
                                        <p:attrNameLst>
                                          <p:attrName>style.visibility</p:attrName>
                                        </p:attrNameLst>
                                      </p:cBhvr>
                                      <p:to>
                                        <p:strVal val="visible"/>
                                      </p:to>
                                    </p:set>
                                    <p:anim calcmode="lin" valueType="num">
                                      <p:cBhvr additive="base">
                                        <p:cTn id="11" dur="500" fill="hold"/>
                                        <p:tgtEl>
                                          <p:spTgt spid="94214"/>
                                        </p:tgtEl>
                                        <p:attrNameLst>
                                          <p:attrName>ppt_x</p:attrName>
                                        </p:attrNameLst>
                                      </p:cBhvr>
                                      <p:tavLst>
                                        <p:tav tm="0">
                                          <p:val>
                                            <p:strVal val="#ppt_x"/>
                                          </p:val>
                                        </p:tav>
                                        <p:tav tm="100000">
                                          <p:val>
                                            <p:strVal val="#ppt_x"/>
                                          </p:val>
                                        </p:tav>
                                      </p:tavLst>
                                    </p:anim>
                                    <p:anim calcmode="lin" valueType="num">
                                      <p:cBhvr additive="base">
                                        <p:cTn id="12" dur="500" fill="hold"/>
                                        <p:tgtEl>
                                          <p:spTgt spid="94214"/>
                                        </p:tgtEl>
                                        <p:attrNameLst>
                                          <p:attrName>ppt_y</p:attrName>
                                        </p:attrNameLst>
                                      </p:cBhvr>
                                      <p:tavLst>
                                        <p:tav tm="0">
                                          <p:val>
                                            <p:strVal val="1+#ppt_h/2"/>
                                          </p:val>
                                        </p:tav>
                                        <p:tav tm="100000">
                                          <p:val>
                                            <p:strVal val="#ppt_y"/>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94210"/>
                                        </p:tgtEl>
                                        <p:attrNameLst>
                                          <p:attrName>style.visibility</p:attrName>
                                        </p:attrNameLst>
                                      </p:cBhvr>
                                      <p:to>
                                        <p:strVal val="visible"/>
                                      </p:to>
                                    </p:set>
                                    <p:animEffect transition="in" filter="box(in)">
                                      <p:cBhvr>
                                        <p:cTn id="17" dur="500"/>
                                        <p:tgtEl>
                                          <p:spTgt spid="9421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94213"/>
                                        </p:tgtEl>
                                        <p:attrNameLst>
                                          <p:attrName>style.visibility</p:attrName>
                                        </p:attrNameLst>
                                      </p:cBhvr>
                                      <p:to>
                                        <p:strVal val="visible"/>
                                      </p:to>
                                    </p:set>
                                    <p:anim calcmode="lin" valueType="num">
                                      <p:cBhvr additive="base">
                                        <p:cTn id="22" dur="500" fill="hold"/>
                                        <p:tgtEl>
                                          <p:spTgt spid="94213"/>
                                        </p:tgtEl>
                                        <p:attrNameLst>
                                          <p:attrName>ppt_x</p:attrName>
                                        </p:attrNameLst>
                                      </p:cBhvr>
                                      <p:tavLst>
                                        <p:tav tm="0">
                                          <p:val>
                                            <p:strVal val="#ppt_x"/>
                                          </p:val>
                                        </p:tav>
                                        <p:tav tm="100000">
                                          <p:val>
                                            <p:strVal val="#ppt_x"/>
                                          </p:val>
                                        </p:tav>
                                      </p:tavLst>
                                    </p:anim>
                                    <p:anim calcmode="lin" valueType="num">
                                      <p:cBhvr additive="base">
                                        <p:cTn id="23" dur="500" fill="hold"/>
                                        <p:tgtEl>
                                          <p:spTgt spid="94213"/>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94215"/>
                                        </p:tgtEl>
                                        <p:attrNameLst>
                                          <p:attrName>style.visibility</p:attrName>
                                        </p:attrNameLst>
                                      </p:cBhvr>
                                      <p:to>
                                        <p:strVal val="visible"/>
                                      </p:to>
                                    </p:set>
                                    <p:anim calcmode="lin" valueType="num">
                                      <p:cBhvr additive="base">
                                        <p:cTn id="26" dur="500" fill="hold"/>
                                        <p:tgtEl>
                                          <p:spTgt spid="94215"/>
                                        </p:tgtEl>
                                        <p:attrNameLst>
                                          <p:attrName>ppt_x</p:attrName>
                                        </p:attrNameLst>
                                      </p:cBhvr>
                                      <p:tavLst>
                                        <p:tav tm="0">
                                          <p:val>
                                            <p:strVal val="#ppt_x"/>
                                          </p:val>
                                        </p:tav>
                                        <p:tav tm="100000">
                                          <p:val>
                                            <p:strVal val="#ppt_x"/>
                                          </p:val>
                                        </p:tav>
                                      </p:tavLst>
                                    </p:anim>
                                    <p:anim calcmode="lin" valueType="num">
                                      <p:cBhvr additive="base">
                                        <p:cTn id="27" dur="500" fill="hold"/>
                                        <p:tgtEl>
                                          <p:spTgt spid="942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0" grpId="0" animBg="1"/>
      <p:bldP spid="94212" grpId="0" animBg="1"/>
      <p:bldP spid="94213" grpId="0" animBg="1"/>
      <p:bldP spid="94214" grpId="0"/>
      <p:bldP spid="94215"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539750" y="908720"/>
            <a:ext cx="8229600"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effectLst/>
              </a:rPr>
              <a:t>時期による</a:t>
            </a:r>
            <a:r>
              <a:rPr lang="ja-JP" altLang="en-US" dirty="0" smtClean="0">
                <a:effectLst/>
              </a:rPr>
              <a:t>違い（学校危機）</a:t>
            </a:r>
            <a:endParaRPr lang="ja-JP" altLang="en-US" dirty="0">
              <a:effectLst/>
            </a:endParaRPr>
          </a:p>
        </p:txBody>
      </p:sp>
      <p:graphicFrame>
        <p:nvGraphicFramePr>
          <p:cNvPr id="3" name="表 2"/>
          <p:cNvGraphicFramePr>
            <a:graphicFrameLocks noGrp="1"/>
          </p:cNvGraphicFramePr>
          <p:nvPr>
            <p:extLst>
              <p:ext uri="{D42A27DB-BD31-4B8C-83A1-F6EECF244321}">
                <p14:modId xmlns:p14="http://schemas.microsoft.com/office/powerpoint/2010/main" val="1979410840"/>
              </p:ext>
            </p:extLst>
          </p:nvPr>
        </p:nvGraphicFramePr>
        <p:xfrm>
          <a:off x="738187" y="2348880"/>
          <a:ext cx="7505700" cy="1554378"/>
        </p:xfrm>
        <a:graphic>
          <a:graphicData uri="http://schemas.openxmlformats.org/drawingml/2006/table">
            <a:tbl>
              <a:tblPr firstRow="1" bandRow="1">
                <a:tableStyleId>{5C22544A-7EE6-4342-B048-85BDC9FD1C3A}</a:tableStyleId>
              </a:tblPr>
              <a:tblGrid>
                <a:gridCol w="1762251"/>
                <a:gridCol w="1762251"/>
                <a:gridCol w="1965114"/>
                <a:gridCol w="2016084"/>
              </a:tblGrid>
              <a:tr h="518054">
                <a:tc>
                  <a:txBody>
                    <a:bodyPr/>
                    <a:lstStyle/>
                    <a:p>
                      <a:pPr algn="ctr"/>
                      <a:endParaRPr kumimoji="1" lang="ja-JP" altLang="en-US" sz="2800" baseline="0" dirty="0">
                        <a:solidFill>
                          <a:schemeClr val="tx1"/>
                        </a:solidFill>
                        <a:ea typeface="ＭＳ ゴシック" panose="020B0609070205080204" pitchFamily="49" charset="-128"/>
                      </a:endParaRPr>
                    </a:p>
                  </a:txBody>
                  <a:tcPr marL="91434" marR="91434" marT="45703" marB="45703">
                    <a:lnL w="12700" cap="flat" cmpd="sng" algn="ctr">
                      <a:solidFill>
                        <a:schemeClr val="tx1"/>
                      </a:solidFill>
                      <a:prstDash val="solid"/>
                      <a:round/>
                      <a:headEnd type="none" w="med" len="med"/>
                      <a:tailEnd type="none" w="med" len="med"/>
                    </a:lnL>
                    <a:lnR w="12700" cap="flat" cmpd="sng" algn="ctr">
                      <a:solidFill>
                        <a:srgbClr val="FF9933"/>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33"/>
                    </a:solidFill>
                  </a:tcPr>
                </a:tc>
                <a:tc>
                  <a:txBody>
                    <a:bodyPr/>
                    <a:lstStyle/>
                    <a:p>
                      <a:pPr algn="ctr"/>
                      <a:r>
                        <a:rPr kumimoji="1" lang="ja-JP" altLang="en-US" sz="2800" baseline="0" dirty="0" smtClean="0">
                          <a:solidFill>
                            <a:schemeClr val="tx1"/>
                          </a:solidFill>
                          <a:ea typeface="ＭＳ ゴシック" panose="020B0609070205080204" pitchFamily="49" charset="-128"/>
                        </a:rPr>
                        <a:t>初期対応</a:t>
                      </a:r>
                      <a:endParaRPr kumimoji="1" lang="ja-JP" altLang="en-US" sz="2800" baseline="0" dirty="0">
                        <a:solidFill>
                          <a:schemeClr val="tx1"/>
                        </a:solidFill>
                        <a:ea typeface="ＭＳ ゴシック" panose="020B0609070205080204" pitchFamily="49" charset="-128"/>
                      </a:endParaRPr>
                    </a:p>
                  </a:txBody>
                  <a:tcPr marL="91434" marR="91434" marT="45703" marB="45703">
                    <a:lnL w="12700" cap="flat" cmpd="sng" algn="ctr">
                      <a:solidFill>
                        <a:srgbClr val="FF9933"/>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FF9933"/>
                      </a:solidFill>
                      <a:prstDash val="solid"/>
                      <a:round/>
                      <a:headEnd type="none" w="med" len="med"/>
                      <a:tailEnd type="none" w="med" len="med"/>
                    </a:lnB>
                    <a:solidFill>
                      <a:srgbClr val="FF9933"/>
                    </a:solidFill>
                  </a:tcPr>
                </a:tc>
                <a:tc>
                  <a:txBody>
                    <a:bodyPr/>
                    <a:lstStyle/>
                    <a:p>
                      <a:pPr algn="ctr"/>
                      <a:r>
                        <a:rPr kumimoji="1" lang="ja-JP" altLang="en-US" sz="2800" baseline="0" dirty="0" smtClean="0">
                          <a:solidFill>
                            <a:schemeClr val="tx1"/>
                          </a:solidFill>
                          <a:ea typeface="ＭＳ ゴシック" panose="020B0609070205080204" pitchFamily="49" charset="-128"/>
                        </a:rPr>
                        <a:t>中期対応</a:t>
                      </a:r>
                      <a:endParaRPr kumimoji="1" lang="ja-JP" altLang="en-US" sz="2800" baseline="0" dirty="0">
                        <a:solidFill>
                          <a:schemeClr val="tx1"/>
                        </a:solidFill>
                        <a:ea typeface="ＭＳ ゴシック" panose="020B0609070205080204" pitchFamily="49" charset="-128"/>
                      </a:endParaRPr>
                    </a:p>
                  </a:txBody>
                  <a:tcPr marL="91434" marR="91434" marT="45703" marB="45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FF00"/>
                      </a:solidFill>
                      <a:prstDash val="solid"/>
                      <a:round/>
                      <a:headEnd type="none" w="med" len="med"/>
                      <a:tailEnd type="none" w="med" len="med"/>
                    </a:lnB>
                    <a:solidFill>
                      <a:srgbClr val="00FF00"/>
                    </a:solidFill>
                  </a:tcPr>
                </a:tc>
                <a:tc>
                  <a:txBody>
                    <a:bodyPr/>
                    <a:lstStyle/>
                    <a:p>
                      <a:pPr algn="ctr"/>
                      <a:r>
                        <a:rPr kumimoji="1" lang="ja-JP" altLang="en-US" sz="2800" baseline="0" dirty="0" smtClean="0">
                          <a:solidFill>
                            <a:schemeClr val="tx1"/>
                          </a:solidFill>
                          <a:ea typeface="ＭＳ ゴシック" panose="020B0609070205080204" pitchFamily="49" charset="-128"/>
                        </a:rPr>
                        <a:t>長期対応</a:t>
                      </a:r>
                      <a:endParaRPr kumimoji="1" lang="ja-JP" altLang="en-US" sz="2800" baseline="0" dirty="0">
                        <a:solidFill>
                          <a:schemeClr val="tx1"/>
                        </a:solidFill>
                        <a:ea typeface="ＭＳ ゴシック" panose="020B0609070205080204" pitchFamily="49" charset="-128"/>
                      </a:endParaRPr>
                    </a:p>
                  </a:txBody>
                  <a:tcPr marL="91434" marR="91434" marT="45703" marB="45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FFFF"/>
                      </a:solidFill>
                      <a:prstDash val="solid"/>
                      <a:round/>
                      <a:headEnd type="none" w="med" len="med"/>
                      <a:tailEnd type="none" w="med" len="med"/>
                    </a:lnB>
                    <a:solidFill>
                      <a:srgbClr val="00FFFF"/>
                    </a:solidFill>
                  </a:tcPr>
                </a:tc>
              </a:tr>
              <a:tr h="518054">
                <a:tc>
                  <a:txBody>
                    <a:bodyPr/>
                    <a:lstStyle/>
                    <a:p>
                      <a:pPr algn="ctr"/>
                      <a:r>
                        <a:rPr kumimoji="1" lang="ja-JP" altLang="en-US" sz="2800" baseline="0" dirty="0" smtClean="0">
                          <a:solidFill>
                            <a:schemeClr val="tx1"/>
                          </a:solidFill>
                          <a:ea typeface="ＭＳ ゴシック" panose="020B0609070205080204" pitchFamily="49" charset="-128"/>
                        </a:rPr>
                        <a:t>初動対応</a:t>
                      </a:r>
                      <a:endParaRPr kumimoji="1" lang="ja-JP" altLang="en-US" sz="2800" baseline="0" dirty="0">
                        <a:solidFill>
                          <a:schemeClr val="tx1"/>
                        </a:solidFill>
                        <a:ea typeface="ＭＳ ゴシック" panose="020B0609070205080204" pitchFamily="49" charset="-128"/>
                      </a:endParaRPr>
                    </a:p>
                  </a:txBody>
                  <a:tcPr marL="91434" marR="91434" marT="45703" marB="45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endParaRPr kumimoji="1" lang="ja-JP" altLang="en-US" sz="2800" baseline="0" dirty="0">
                        <a:solidFill>
                          <a:schemeClr val="tx1"/>
                        </a:solidFill>
                        <a:ea typeface="ＭＳ ゴシック" panose="020B0609070205080204" pitchFamily="49" charset="-128"/>
                      </a:endParaRPr>
                    </a:p>
                  </a:txBody>
                  <a:tcPr marL="91434" marR="91434" marT="45703" marB="45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FF9933"/>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33"/>
                    </a:solidFill>
                  </a:tcPr>
                </a:tc>
                <a:tc>
                  <a:txBody>
                    <a:bodyPr/>
                    <a:lstStyle/>
                    <a:p>
                      <a:pPr algn="ctr"/>
                      <a:endParaRPr kumimoji="1" lang="ja-JP" altLang="en-US" sz="2800" baseline="0" dirty="0">
                        <a:solidFill>
                          <a:schemeClr val="tx1"/>
                        </a:solidFill>
                        <a:ea typeface="ＭＳ ゴシック" panose="020B0609070205080204" pitchFamily="49" charset="-128"/>
                      </a:endParaRPr>
                    </a:p>
                  </a:txBody>
                  <a:tcPr marL="91434" marR="91434" marT="45703" marB="45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FF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F00"/>
                    </a:solidFill>
                  </a:tcPr>
                </a:tc>
                <a:tc>
                  <a:txBody>
                    <a:bodyPr/>
                    <a:lstStyle/>
                    <a:p>
                      <a:pPr algn="ctr"/>
                      <a:endParaRPr kumimoji="1" lang="ja-JP" altLang="en-US" sz="2800" baseline="0" dirty="0">
                        <a:solidFill>
                          <a:schemeClr val="tx1"/>
                        </a:solidFill>
                        <a:ea typeface="ＭＳ ゴシック" panose="020B0609070205080204" pitchFamily="49" charset="-128"/>
                      </a:endParaRPr>
                    </a:p>
                  </a:txBody>
                  <a:tcPr marL="91434" marR="91434" marT="45703" marB="4570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FFFF"/>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FFF"/>
                    </a:solidFill>
                  </a:tcPr>
                </a:tc>
              </a:tr>
              <a:tr h="518054">
                <a:tc>
                  <a:txBody>
                    <a:bodyPr/>
                    <a:lstStyle/>
                    <a:p>
                      <a:pPr algn="ctr"/>
                      <a:r>
                        <a:rPr kumimoji="1" lang="ja-JP" altLang="en-US" sz="2800" baseline="0" dirty="0" smtClean="0">
                          <a:solidFill>
                            <a:schemeClr val="tx1"/>
                          </a:solidFill>
                          <a:ea typeface="ＭＳ ゴシック" panose="020B0609070205080204" pitchFamily="49" charset="-128"/>
                        </a:rPr>
                        <a:t>～数時間</a:t>
                      </a:r>
                      <a:endParaRPr kumimoji="1" lang="ja-JP" altLang="en-US" sz="2800" baseline="0" dirty="0">
                        <a:solidFill>
                          <a:schemeClr val="tx1"/>
                        </a:solidFill>
                        <a:ea typeface="ＭＳ ゴシック" panose="020B0609070205080204" pitchFamily="49" charset="-128"/>
                      </a:endParaRPr>
                    </a:p>
                  </a:txBody>
                  <a:tcPr marL="91434" marR="91434" marT="45703" marB="45703">
                    <a:lnT w="12700" cap="flat" cmpd="sng" algn="ctr">
                      <a:solidFill>
                        <a:schemeClr val="tx1"/>
                      </a:solidFill>
                      <a:prstDash val="solid"/>
                      <a:round/>
                      <a:headEnd type="none" w="med" len="med"/>
                      <a:tailEnd type="none" w="med" len="med"/>
                    </a:lnT>
                    <a:solidFill>
                      <a:schemeClr val="bg1"/>
                    </a:solidFill>
                  </a:tcPr>
                </a:tc>
                <a:tc>
                  <a:txBody>
                    <a:bodyPr/>
                    <a:lstStyle/>
                    <a:p>
                      <a:pPr algn="ctr"/>
                      <a:r>
                        <a:rPr kumimoji="1" lang="ja-JP" altLang="en-US" sz="2800" baseline="0" dirty="0" smtClean="0">
                          <a:solidFill>
                            <a:schemeClr val="tx1"/>
                          </a:solidFill>
                          <a:ea typeface="ＭＳ ゴシック" panose="020B0609070205080204" pitchFamily="49" charset="-128"/>
                        </a:rPr>
                        <a:t>～数日</a:t>
                      </a:r>
                      <a:endParaRPr kumimoji="1" lang="ja-JP" altLang="en-US" sz="2800" baseline="0" dirty="0">
                        <a:solidFill>
                          <a:schemeClr val="tx1"/>
                        </a:solidFill>
                        <a:ea typeface="ＭＳ ゴシック" panose="020B0609070205080204" pitchFamily="49" charset="-128"/>
                      </a:endParaRPr>
                    </a:p>
                  </a:txBody>
                  <a:tcPr marL="91434" marR="91434" marT="45703" marB="45703">
                    <a:lnT w="12700" cap="flat" cmpd="sng" algn="ctr">
                      <a:solidFill>
                        <a:schemeClr val="tx1"/>
                      </a:solidFill>
                      <a:prstDash val="solid"/>
                      <a:round/>
                      <a:headEnd type="none" w="med" len="med"/>
                      <a:tailEnd type="none" w="med" len="med"/>
                    </a:lnT>
                    <a:solidFill>
                      <a:schemeClr val="bg1"/>
                    </a:solidFill>
                  </a:tcPr>
                </a:tc>
                <a:tc>
                  <a:txBody>
                    <a:bodyPr/>
                    <a:lstStyle/>
                    <a:p>
                      <a:pPr algn="ctr"/>
                      <a:r>
                        <a:rPr kumimoji="1" lang="ja-JP" altLang="en-US" sz="2800" baseline="0" dirty="0" smtClean="0">
                          <a:solidFill>
                            <a:schemeClr val="tx1"/>
                          </a:solidFill>
                          <a:ea typeface="ＭＳ ゴシック" panose="020B0609070205080204" pitchFamily="49" charset="-128"/>
                        </a:rPr>
                        <a:t>～１カ月</a:t>
                      </a:r>
                      <a:endParaRPr kumimoji="1" lang="ja-JP" altLang="en-US" sz="2800" baseline="0" dirty="0">
                        <a:solidFill>
                          <a:schemeClr val="tx1"/>
                        </a:solidFill>
                        <a:ea typeface="ＭＳ ゴシック" panose="020B0609070205080204" pitchFamily="49" charset="-128"/>
                      </a:endParaRPr>
                    </a:p>
                  </a:txBody>
                  <a:tcPr marL="91434" marR="91434" marT="45703" marB="45703">
                    <a:lnT w="12700" cap="flat" cmpd="sng" algn="ctr">
                      <a:solidFill>
                        <a:schemeClr val="tx1"/>
                      </a:solidFill>
                      <a:prstDash val="solid"/>
                      <a:round/>
                      <a:headEnd type="none" w="med" len="med"/>
                      <a:tailEnd type="none" w="med" len="med"/>
                    </a:lnT>
                    <a:solidFill>
                      <a:schemeClr val="bg1"/>
                    </a:solidFill>
                  </a:tcPr>
                </a:tc>
                <a:tc>
                  <a:txBody>
                    <a:bodyPr/>
                    <a:lstStyle/>
                    <a:p>
                      <a:pPr algn="ctr"/>
                      <a:r>
                        <a:rPr kumimoji="1" lang="ja-JP" altLang="en-US" sz="2800" baseline="0" dirty="0" smtClean="0">
                          <a:solidFill>
                            <a:schemeClr val="tx1"/>
                          </a:solidFill>
                          <a:ea typeface="ＭＳ ゴシック" panose="020B0609070205080204" pitchFamily="49" charset="-128"/>
                        </a:rPr>
                        <a:t>１カ月～</a:t>
                      </a:r>
                      <a:endParaRPr kumimoji="1" lang="ja-JP" altLang="en-US" sz="2800" baseline="0" dirty="0">
                        <a:solidFill>
                          <a:schemeClr val="tx1"/>
                        </a:solidFill>
                        <a:ea typeface="ＭＳ ゴシック" panose="020B0609070205080204" pitchFamily="49" charset="-128"/>
                      </a:endParaRPr>
                    </a:p>
                  </a:txBody>
                  <a:tcPr marL="91434" marR="91434" marT="45703" marB="45703">
                    <a:lnT w="12700" cap="flat" cmpd="sng" algn="ctr">
                      <a:solidFill>
                        <a:schemeClr val="tx1"/>
                      </a:solidFill>
                      <a:prstDash val="solid"/>
                      <a:round/>
                      <a:headEnd type="none" w="med" len="med"/>
                      <a:tailEnd type="none" w="med" len="med"/>
                    </a:lnT>
                    <a:solidFill>
                      <a:schemeClr val="bg1"/>
                    </a:solidFill>
                  </a:tcPr>
                </a:tc>
              </a:tr>
            </a:tbl>
          </a:graphicData>
        </a:graphic>
      </p:graphicFrame>
      <p:sp>
        <p:nvSpPr>
          <p:cNvPr id="6" name="Text Box 14"/>
          <p:cNvSpPr txBox="1">
            <a:spLocks noChangeArrowheads="1"/>
          </p:cNvSpPr>
          <p:nvPr/>
        </p:nvSpPr>
        <p:spPr bwMode="auto">
          <a:xfrm>
            <a:off x="1052177" y="4857299"/>
            <a:ext cx="6913562" cy="56038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dirty="0">
                <a:effectLst/>
                <a:latin typeface="Times New Roman" pitchFamily="18" charset="0"/>
                <a:ea typeface="ＭＳ ゴシック" pitchFamily="49" charset="-128"/>
              </a:rPr>
              <a:t>一人ひとりができることを</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8914"/>
                                        </p:tgtEl>
                                        <p:attrNameLst>
                                          <p:attrName>style.visibility</p:attrName>
                                        </p:attrNameLst>
                                      </p:cBhvr>
                                      <p:to>
                                        <p:strVal val="visible"/>
                                      </p:to>
                                    </p:set>
                                    <p:animEffect transition="in" filter="fade">
                                      <p:cBhvr>
                                        <p:cTn id="7" dur="500"/>
                                        <p:tgtEl>
                                          <p:spTgt spid="38914"/>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left)">
                                      <p:cBhvr>
                                        <p:cTn id="11" dur="2000"/>
                                        <p:tgtEl>
                                          <p:spTgt spid="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3"/>
          <p:cNvSpPr txBox="1">
            <a:spLocks noChangeArrowheads="1"/>
          </p:cNvSpPr>
          <p:nvPr/>
        </p:nvSpPr>
        <p:spPr bwMode="auto">
          <a:xfrm>
            <a:off x="1260475" y="2867683"/>
            <a:ext cx="6696075" cy="2068512"/>
          </a:xfrm>
          <a:prstGeom prst="rect">
            <a:avLst/>
          </a:prstGeom>
          <a:solidFill>
            <a:srgbClr val="000000"/>
          </a:solidFill>
          <a:ln>
            <a:noFill/>
          </a:ln>
          <a:effectLst/>
          <a:extLs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80000" tIns="180000" rIns="180000" bIns="180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800">
                <a:solidFill>
                  <a:srgbClr val="FFFF00"/>
                </a:solidFill>
                <a:effectLst/>
                <a:latin typeface="ＭＳ ゴシック" pitchFamily="49" charset="-128"/>
                <a:ea typeface="ＭＳ ゴシック" pitchFamily="49" charset="-128"/>
              </a:rPr>
              <a:t>　</a:t>
            </a:r>
            <a:r>
              <a:rPr lang="ja-JP" altLang="en-US" sz="2800">
                <a:solidFill>
                  <a:srgbClr val="FF5050"/>
                </a:solidFill>
                <a:effectLst/>
                <a:latin typeface="ＭＳ ゴシック" pitchFamily="49" charset="-128"/>
                <a:ea typeface="ＭＳ ゴシック" pitchFamily="49" charset="-128"/>
              </a:rPr>
              <a:t>ヒト</a:t>
            </a:r>
            <a:r>
              <a:rPr lang="en-US" altLang="ja-JP" sz="2800">
                <a:solidFill>
                  <a:schemeClr val="bg1"/>
                </a:solidFill>
                <a:effectLst/>
                <a:latin typeface="ＭＳ ゴシック" pitchFamily="49" charset="-128"/>
                <a:ea typeface="ＭＳ ゴシック" pitchFamily="49" charset="-128"/>
              </a:rPr>
              <a:t>…</a:t>
            </a:r>
            <a:r>
              <a:rPr lang="ja-JP" altLang="en-US" sz="2800">
                <a:solidFill>
                  <a:schemeClr val="bg1"/>
                </a:solidFill>
                <a:effectLst/>
                <a:latin typeface="ＭＳ ゴシック" pitchFamily="49" charset="-128"/>
                <a:ea typeface="ＭＳ ゴシック" pitchFamily="49" charset="-128"/>
              </a:rPr>
              <a:t>（例）大切な人を失う</a:t>
            </a:r>
          </a:p>
          <a:p>
            <a:pPr eaLnBrk="1" hangingPunct="1">
              <a:spcBef>
                <a:spcPct val="50000"/>
              </a:spcBef>
              <a:buFontTx/>
              <a:buNone/>
            </a:pPr>
            <a:r>
              <a:rPr lang="ja-JP" altLang="en-US" sz="2800">
                <a:solidFill>
                  <a:srgbClr val="FFFF00"/>
                </a:solidFill>
                <a:effectLst/>
                <a:latin typeface="ＭＳ ゴシック" pitchFamily="49" charset="-128"/>
                <a:ea typeface="ＭＳ ゴシック" pitchFamily="49" charset="-128"/>
              </a:rPr>
              <a:t>　モノ</a:t>
            </a:r>
            <a:r>
              <a:rPr lang="en-US" altLang="ja-JP" sz="2800">
                <a:solidFill>
                  <a:schemeClr val="bg1"/>
                </a:solidFill>
                <a:effectLst/>
                <a:latin typeface="ＭＳ ゴシック" pitchFamily="49" charset="-128"/>
                <a:ea typeface="ＭＳ ゴシック" pitchFamily="49" charset="-128"/>
              </a:rPr>
              <a:t>…</a:t>
            </a:r>
            <a:r>
              <a:rPr lang="ja-JP" altLang="en-US" sz="2800">
                <a:solidFill>
                  <a:schemeClr val="bg1"/>
                </a:solidFill>
                <a:effectLst/>
                <a:latin typeface="ＭＳ ゴシック" pitchFamily="49" charset="-128"/>
                <a:ea typeface="ＭＳ ゴシック" pitchFamily="49" charset="-128"/>
              </a:rPr>
              <a:t>（例）家を失う、健康を失う</a:t>
            </a:r>
          </a:p>
          <a:p>
            <a:pPr eaLnBrk="1" hangingPunct="1">
              <a:spcBef>
                <a:spcPct val="50000"/>
              </a:spcBef>
              <a:buFontTx/>
              <a:buNone/>
            </a:pPr>
            <a:r>
              <a:rPr lang="ja-JP" altLang="en-US" sz="2800">
                <a:solidFill>
                  <a:srgbClr val="FFFF00"/>
                </a:solidFill>
                <a:effectLst/>
                <a:latin typeface="ＭＳ ゴシック" pitchFamily="49" charset="-128"/>
                <a:ea typeface="ＭＳ ゴシック" pitchFamily="49" charset="-128"/>
              </a:rPr>
              <a:t>　コト</a:t>
            </a:r>
            <a:r>
              <a:rPr lang="en-US" altLang="ja-JP" sz="2800">
                <a:solidFill>
                  <a:schemeClr val="bg1"/>
                </a:solidFill>
                <a:effectLst/>
                <a:latin typeface="ＭＳ ゴシック" pitchFamily="49" charset="-128"/>
                <a:ea typeface="ＭＳ ゴシック" pitchFamily="49" charset="-128"/>
              </a:rPr>
              <a:t>…</a:t>
            </a:r>
            <a:r>
              <a:rPr lang="ja-JP" altLang="en-US" sz="2800">
                <a:solidFill>
                  <a:schemeClr val="bg1"/>
                </a:solidFill>
                <a:effectLst/>
                <a:latin typeface="ＭＳ ゴシック" pitchFamily="49" charset="-128"/>
                <a:ea typeface="ＭＳ ゴシック" pitchFamily="49" charset="-128"/>
              </a:rPr>
              <a:t>（例）仕事を失う</a:t>
            </a:r>
          </a:p>
        </p:txBody>
      </p:sp>
      <p:sp>
        <p:nvSpPr>
          <p:cNvPr id="76804" name="Text Box 4"/>
          <p:cNvSpPr txBox="1">
            <a:spLocks noChangeArrowheads="1"/>
          </p:cNvSpPr>
          <p:nvPr/>
        </p:nvSpPr>
        <p:spPr bwMode="auto">
          <a:xfrm>
            <a:off x="1104577" y="5157788"/>
            <a:ext cx="6985000" cy="500062"/>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800" dirty="0">
                <a:effectLst/>
                <a:latin typeface="ＭＳ ゴシック" pitchFamily="49" charset="-128"/>
                <a:ea typeface="ＭＳ ゴシック" pitchFamily="49" charset="-128"/>
              </a:rPr>
              <a:t>ショック、否認、自責、怒り、悲嘆、うつ</a:t>
            </a:r>
          </a:p>
        </p:txBody>
      </p:sp>
      <p:sp>
        <p:nvSpPr>
          <p:cNvPr id="7173" name="Rectangle 5"/>
          <p:cNvSpPr>
            <a:spLocks noChangeArrowheads="1"/>
          </p:cNvSpPr>
          <p:nvPr/>
        </p:nvSpPr>
        <p:spPr bwMode="auto">
          <a:xfrm>
            <a:off x="3167856" y="1916579"/>
            <a:ext cx="295275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r>
              <a:rPr lang="ja-JP" altLang="en-US" dirty="0">
                <a:effectLst/>
                <a:latin typeface="ＭＳ ゴシック" pitchFamily="49" charset="-128"/>
                <a:ea typeface="ＭＳ ゴシック" pitchFamily="49" charset="-128"/>
              </a:rPr>
              <a:t>喪失体験</a:t>
            </a:r>
          </a:p>
        </p:txBody>
      </p:sp>
      <p:sp>
        <p:nvSpPr>
          <p:cNvPr id="76806" name="Text Box 6"/>
          <p:cNvSpPr txBox="1">
            <a:spLocks noChangeArrowheads="1"/>
          </p:cNvSpPr>
          <p:nvPr/>
        </p:nvSpPr>
        <p:spPr bwMode="auto">
          <a:xfrm>
            <a:off x="1260475" y="5940534"/>
            <a:ext cx="5184775" cy="377825"/>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000" dirty="0">
                <a:effectLst/>
                <a:latin typeface="ＭＳ ゴシック" pitchFamily="49" charset="-128"/>
                <a:ea typeface="ＭＳ ゴシック" pitchFamily="49" charset="-128"/>
              </a:rPr>
              <a:t>トラウマの合併に注意。</a:t>
            </a:r>
          </a:p>
        </p:txBody>
      </p:sp>
      <p:sp>
        <p:nvSpPr>
          <p:cNvPr id="7" name="Text Box 4"/>
          <p:cNvSpPr txBox="1">
            <a:spLocks noChangeArrowheads="1"/>
          </p:cNvSpPr>
          <p:nvPr/>
        </p:nvSpPr>
        <p:spPr bwMode="auto">
          <a:xfrm>
            <a:off x="1295400" y="1341438"/>
            <a:ext cx="669766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800">
                <a:solidFill>
                  <a:schemeClr val="tx1"/>
                </a:solidFill>
                <a:latin typeface="Arial" charset="0"/>
                <a:ea typeface="ＭＳ ゴシック" pitchFamily="49" charset="-128"/>
              </a:defRPr>
            </a:lvl1pPr>
            <a:lvl2pPr marL="742950" indent="-285750" eaLnBrk="0" hangingPunct="0">
              <a:defRPr kumimoji="1" sz="2800">
                <a:solidFill>
                  <a:schemeClr val="tx1"/>
                </a:solidFill>
                <a:latin typeface="Arial" charset="0"/>
                <a:ea typeface="ＭＳ ゴシック" pitchFamily="49" charset="-128"/>
              </a:defRPr>
            </a:lvl2pPr>
            <a:lvl3pPr marL="1143000" indent="-228600" eaLnBrk="0" hangingPunct="0">
              <a:defRPr kumimoji="1" sz="2800">
                <a:solidFill>
                  <a:schemeClr val="tx1"/>
                </a:solidFill>
                <a:latin typeface="Arial" charset="0"/>
                <a:ea typeface="ＭＳ ゴシック" pitchFamily="49" charset="-128"/>
              </a:defRPr>
            </a:lvl3pPr>
            <a:lvl4pPr marL="1600200" indent="-228600" eaLnBrk="0" hangingPunct="0">
              <a:defRPr kumimoji="1" sz="2800">
                <a:solidFill>
                  <a:schemeClr val="tx1"/>
                </a:solidFill>
                <a:latin typeface="Arial" charset="0"/>
                <a:ea typeface="ＭＳ ゴシック" pitchFamily="49" charset="-128"/>
              </a:defRPr>
            </a:lvl4pPr>
            <a:lvl5pPr marL="2057400" indent="-228600" eaLnBrk="0" hangingPunct="0">
              <a:defRPr kumimoji="1" sz="2800">
                <a:solidFill>
                  <a:schemeClr val="tx1"/>
                </a:solidFill>
                <a:latin typeface="Arial" charset="0"/>
                <a:ea typeface="ＭＳ ゴシック" pitchFamily="49" charset="-128"/>
              </a:defRPr>
            </a:lvl5pPr>
            <a:lvl6pPr marL="2514600" indent="-228600" eaLnBrk="0" fontAlgn="base" hangingPunct="0">
              <a:spcBef>
                <a:spcPct val="0"/>
              </a:spcBef>
              <a:spcAft>
                <a:spcPct val="0"/>
              </a:spcAft>
              <a:defRPr kumimoji="1" sz="2800">
                <a:solidFill>
                  <a:schemeClr val="tx1"/>
                </a:solidFill>
                <a:latin typeface="Arial" charset="0"/>
                <a:ea typeface="ＭＳ ゴシック" pitchFamily="49" charset="-128"/>
              </a:defRPr>
            </a:lvl6pPr>
            <a:lvl7pPr marL="2971800" indent="-228600" eaLnBrk="0" fontAlgn="base" hangingPunct="0">
              <a:spcBef>
                <a:spcPct val="0"/>
              </a:spcBef>
              <a:spcAft>
                <a:spcPct val="0"/>
              </a:spcAft>
              <a:defRPr kumimoji="1" sz="2800">
                <a:solidFill>
                  <a:schemeClr val="tx1"/>
                </a:solidFill>
                <a:latin typeface="Arial" charset="0"/>
                <a:ea typeface="ＭＳ ゴシック" pitchFamily="49" charset="-128"/>
              </a:defRPr>
            </a:lvl7pPr>
            <a:lvl8pPr marL="3429000" indent="-228600" eaLnBrk="0" fontAlgn="base" hangingPunct="0">
              <a:spcBef>
                <a:spcPct val="0"/>
              </a:spcBef>
              <a:spcAft>
                <a:spcPct val="0"/>
              </a:spcAft>
              <a:defRPr kumimoji="1" sz="2800">
                <a:solidFill>
                  <a:schemeClr val="tx1"/>
                </a:solidFill>
                <a:latin typeface="Arial" charset="0"/>
                <a:ea typeface="ＭＳ ゴシック" pitchFamily="49" charset="-128"/>
              </a:defRPr>
            </a:lvl8pPr>
            <a:lvl9pPr marL="3886200" indent="-228600" eaLnBrk="0" fontAlgn="base" hangingPunct="0">
              <a:spcBef>
                <a:spcPct val="0"/>
              </a:spcBef>
              <a:spcAft>
                <a:spcPct val="0"/>
              </a:spcAft>
              <a:defRPr kumimoji="1" sz="2800">
                <a:solidFill>
                  <a:schemeClr val="tx1"/>
                </a:solidFill>
                <a:latin typeface="Arial" charset="0"/>
                <a:ea typeface="ＭＳ ゴシック" pitchFamily="49" charset="-128"/>
              </a:defRPr>
            </a:lvl9pPr>
          </a:lstStyle>
          <a:p>
            <a:pPr algn="ctr" eaLnBrk="1" hangingPunct="1">
              <a:spcBef>
                <a:spcPct val="50000"/>
              </a:spcBef>
            </a:pPr>
            <a:r>
              <a:rPr lang="en-US" altLang="ja-JP" sz="3200" dirty="0">
                <a:effectLst/>
                <a:latin typeface="ＭＳ ゴシック" pitchFamily="49" charset="-128"/>
              </a:rPr>
              <a:t>1</a:t>
            </a:r>
            <a:r>
              <a:rPr lang="en-US" altLang="ja-JP" sz="3200" dirty="0" smtClean="0">
                <a:effectLst/>
                <a:latin typeface="ＭＳ ゴシック" pitchFamily="49" charset="-128"/>
              </a:rPr>
              <a:t>)</a:t>
            </a:r>
            <a:r>
              <a:rPr lang="ja-JP" altLang="en-US" sz="3200" dirty="0">
                <a:effectLst/>
                <a:latin typeface="ＭＳ ゴシック" pitchFamily="49" charset="-128"/>
              </a:rPr>
              <a:t>死別</a:t>
            </a:r>
          </a:p>
        </p:txBody>
      </p:sp>
      <p:graphicFrame>
        <p:nvGraphicFramePr>
          <p:cNvPr id="9" name="Group 35"/>
          <p:cNvGraphicFramePr>
            <a:graphicFrameLocks noGrp="1"/>
          </p:cNvGraphicFramePr>
          <p:nvPr>
            <p:extLst>
              <p:ext uri="{D42A27DB-BD31-4B8C-83A1-F6EECF244321}">
                <p14:modId xmlns:p14="http://schemas.microsoft.com/office/powerpoint/2010/main" val="1238533598"/>
              </p:ext>
            </p:extLst>
          </p:nvPr>
        </p:nvGraphicFramePr>
        <p:xfrm>
          <a:off x="1152525" y="764704"/>
          <a:ext cx="6983412" cy="503238"/>
        </p:xfrm>
        <a:graphic>
          <a:graphicData uri="http://schemas.openxmlformats.org/drawingml/2006/table">
            <a:tbl>
              <a:tblPr/>
              <a:tblGrid>
                <a:gridCol w="647700"/>
                <a:gridCol w="6335712"/>
              </a:tblGrid>
              <a:tr h="503238">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800" b="0" i="0" u="none" strike="noStrike" cap="none" normalizeH="0" baseline="0" dirty="0" smtClean="0">
                          <a:ln>
                            <a:noFill/>
                          </a:ln>
                          <a:solidFill>
                            <a:schemeClr val="bg1"/>
                          </a:solidFill>
                          <a:effectLst/>
                          <a:latin typeface="ＭＳ ゴシック" pitchFamily="49" charset="-128"/>
                          <a:ea typeface="ＭＳ ゴシック" pitchFamily="49" charset="-128"/>
                        </a:rPr>
                        <a:t>(1)</a:t>
                      </a:r>
                    </a:p>
                  </a:txBody>
                  <a:tcPr marL="36000" marR="36000" marT="36000" marB="36000" horzOverflow="overflow">
                    <a:lnL w="12700" cap="flat" cmpd="sng" algn="ctr">
                      <a:solidFill>
                        <a:srgbClr val="6600CC"/>
                      </a:solidFill>
                      <a:prstDash val="solid"/>
                      <a:round/>
                      <a:headEnd type="none" w="med" len="med"/>
                      <a:tailEnd type="none" w="med" len="med"/>
                    </a:lnL>
                    <a:lnR w="12700" cap="flat" cmpd="sng" algn="ctr">
                      <a:solidFill>
                        <a:srgbClr val="6600CC"/>
                      </a:solidFill>
                      <a:prstDash val="solid"/>
                      <a:round/>
                      <a:headEnd type="none" w="med" len="med"/>
                      <a:tailEnd type="none" w="med" len="med"/>
                    </a:lnR>
                    <a:lnT w="12700" cap="flat" cmpd="sng" algn="ctr">
                      <a:solidFill>
                        <a:srgbClr val="6600CC"/>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6600CC"/>
                    </a:solidFill>
                  </a:tcPr>
                </a:tc>
                <a:tc>
                  <a:txBody>
                    <a:bodyPr/>
                    <a:lstStyle>
                      <a:lvl1pPr algn="l">
                        <a:spcBef>
                          <a:spcPct val="20000"/>
                        </a:spcBef>
                        <a:defRPr kumimoji="1" sz="2800">
                          <a:solidFill>
                            <a:schemeClr val="tx1"/>
                          </a:solidFill>
                          <a:latin typeface="Arial" charset="0"/>
                          <a:ea typeface="ＭＳ Ｐゴシック" charset="-128"/>
                        </a:defRPr>
                      </a:lvl1pPr>
                      <a:lvl2pPr algn="l">
                        <a:spcBef>
                          <a:spcPct val="20000"/>
                        </a:spcBef>
                        <a:defRPr kumimoji="1" sz="2400">
                          <a:solidFill>
                            <a:schemeClr val="tx1"/>
                          </a:solidFill>
                          <a:latin typeface="Arial" charset="0"/>
                          <a:ea typeface="ＭＳ Ｐゴシック" charset="-128"/>
                        </a:defRPr>
                      </a:lvl2pPr>
                      <a:lvl3pPr algn="l">
                        <a:spcBef>
                          <a:spcPct val="20000"/>
                        </a:spcBef>
                        <a:defRPr kumimoji="1" sz="2000">
                          <a:solidFill>
                            <a:schemeClr val="tx1"/>
                          </a:solidFill>
                          <a:latin typeface="Arial" charset="0"/>
                          <a:ea typeface="ＭＳ Ｐゴシック" charset="-128"/>
                        </a:defRPr>
                      </a:lvl3pPr>
                      <a:lvl4pPr algn="l">
                        <a:spcBef>
                          <a:spcPct val="20000"/>
                        </a:spcBef>
                        <a:defRPr kumimoji="1">
                          <a:solidFill>
                            <a:schemeClr val="tx1"/>
                          </a:solidFill>
                          <a:latin typeface="Arial" charset="0"/>
                          <a:ea typeface="ＭＳ Ｐゴシック" charset="-128"/>
                        </a:defRPr>
                      </a:lvl4pPr>
                      <a:lvl5pPr algn="l">
                        <a:spcBef>
                          <a:spcPct val="20000"/>
                        </a:spcBef>
                        <a:defRPr kumimoji="1">
                          <a:solidFill>
                            <a:schemeClr val="tx1"/>
                          </a:solidFill>
                          <a:latin typeface="Arial" charset="0"/>
                          <a:ea typeface="ＭＳ Ｐゴシック" charset="-128"/>
                        </a:defRPr>
                      </a:lvl5pPr>
                      <a:lvl6pPr fontAlgn="base">
                        <a:spcBef>
                          <a:spcPct val="20000"/>
                        </a:spcBef>
                        <a:spcAft>
                          <a:spcPct val="0"/>
                        </a:spcAft>
                        <a:defRPr kumimoji="1">
                          <a:solidFill>
                            <a:schemeClr val="tx1"/>
                          </a:solidFill>
                          <a:latin typeface="Arial" charset="0"/>
                          <a:ea typeface="ＭＳ Ｐゴシック" charset="-128"/>
                        </a:defRPr>
                      </a:lvl6pPr>
                      <a:lvl7pPr fontAlgn="base">
                        <a:spcBef>
                          <a:spcPct val="20000"/>
                        </a:spcBef>
                        <a:spcAft>
                          <a:spcPct val="0"/>
                        </a:spcAft>
                        <a:defRPr kumimoji="1">
                          <a:solidFill>
                            <a:schemeClr val="tx1"/>
                          </a:solidFill>
                          <a:latin typeface="Arial" charset="0"/>
                          <a:ea typeface="ＭＳ Ｐゴシック" charset="-128"/>
                        </a:defRPr>
                      </a:lvl7pPr>
                      <a:lvl8pPr fontAlgn="base">
                        <a:spcBef>
                          <a:spcPct val="20000"/>
                        </a:spcBef>
                        <a:spcAft>
                          <a:spcPct val="0"/>
                        </a:spcAft>
                        <a:defRPr kumimoji="1">
                          <a:solidFill>
                            <a:schemeClr val="tx1"/>
                          </a:solidFill>
                          <a:latin typeface="Arial" charset="0"/>
                          <a:ea typeface="ＭＳ Ｐゴシック" charset="-128"/>
                        </a:defRPr>
                      </a:lvl8pPr>
                      <a:lvl9pPr fontAlgn="base">
                        <a:spcBef>
                          <a:spcPct val="20000"/>
                        </a:spcBef>
                        <a:spcAft>
                          <a:spcPct val="0"/>
                        </a:spcAft>
                        <a:defRPr kumimoji="1">
                          <a:solidFill>
                            <a:schemeClr val="tx1"/>
                          </a:solidFill>
                          <a:latin typeface="Arial" charset="0"/>
                          <a:ea typeface="ＭＳ Ｐゴシック" charset="-128"/>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2800" b="1" i="0" u="none" strike="noStrike" cap="none" normalizeH="0" baseline="0" dirty="0" smtClean="0">
                          <a:ln>
                            <a:noFill/>
                          </a:ln>
                          <a:solidFill>
                            <a:schemeClr val="tx1"/>
                          </a:solidFill>
                          <a:effectLst/>
                          <a:latin typeface="ＭＳ ゴシック" pitchFamily="49" charset="-128"/>
                          <a:ea typeface="ＭＳ ゴシック" pitchFamily="49" charset="-128"/>
                        </a:rPr>
                        <a:t> </a:t>
                      </a:r>
                      <a:r>
                        <a:rPr kumimoji="1" lang="ja-JP" altLang="en-US" sz="2800" b="1" i="0" u="none" strike="noStrike" cap="none" normalizeH="0" baseline="0" dirty="0" smtClean="0">
                          <a:ln>
                            <a:noFill/>
                          </a:ln>
                          <a:solidFill>
                            <a:schemeClr val="tx1"/>
                          </a:solidFill>
                          <a:effectLst/>
                          <a:latin typeface="ＭＳ ゴシック" pitchFamily="49" charset="-128"/>
                          <a:ea typeface="ＭＳ ゴシック" pitchFamily="49" charset="-128"/>
                        </a:rPr>
                        <a:t>イ 喪失</a:t>
                      </a:r>
                      <a:r>
                        <a:rPr kumimoji="1" lang="en-US" altLang="ja-JP" sz="2800" b="1" i="0" u="none" strike="noStrike" cap="none" normalizeH="0" baseline="0" dirty="0" smtClean="0">
                          <a:ln>
                            <a:noFill/>
                          </a:ln>
                          <a:solidFill>
                            <a:schemeClr val="tx1"/>
                          </a:solidFill>
                          <a:effectLst/>
                          <a:latin typeface="ＭＳ ゴシック" pitchFamily="49" charset="-128"/>
                          <a:ea typeface="ＭＳ ゴシック" pitchFamily="49" charset="-128"/>
                        </a:rPr>
                        <a:t>(</a:t>
                      </a:r>
                      <a:r>
                        <a:rPr kumimoji="1" lang="ja-JP" altLang="en-US" sz="2800" b="1" i="0" u="none" strike="noStrike" cap="none" normalizeH="0" baseline="0" dirty="0" smtClean="0">
                          <a:ln>
                            <a:noFill/>
                          </a:ln>
                          <a:solidFill>
                            <a:schemeClr val="tx1"/>
                          </a:solidFill>
                          <a:effectLst/>
                          <a:latin typeface="ＭＳ ゴシック" pitchFamily="49" charset="-128"/>
                          <a:ea typeface="ＭＳ ゴシック" pitchFamily="49" charset="-128"/>
                        </a:rPr>
                        <a:t>大切な人を失う</a:t>
                      </a:r>
                      <a:r>
                        <a:rPr kumimoji="1" lang="en-US" altLang="ja-JP" sz="2800" b="1" i="0" u="none" strike="noStrike" cap="none" normalizeH="0" baseline="0" dirty="0" smtClean="0">
                          <a:ln>
                            <a:noFill/>
                          </a:ln>
                          <a:solidFill>
                            <a:schemeClr val="tx1"/>
                          </a:solidFill>
                          <a:effectLst/>
                          <a:latin typeface="ＭＳ ゴシック" pitchFamily="49" charset="-128"/>
                          <a:ea typeface="ＭＳ ゴシック" pitchFamily="49" charset="-128"/>
                        </a:rPr>
                        <a:t>)</a:t>
                      </a:r>
                      <a:r>
                        <a:rPr kumimoji="1" lang="ja-JP" altLang="en-US" sz="2800" b="1" i="0" u="none" strike="noStrike" cap="none" normalizeH="0" baseline="0" dirty="0" smtClean="0">
                          <a:ln>
                            <a:noFill/>
                          </a:ln>
                          <a:solidFill>
                            <a:schemeClr val="tx1"/>
                          </a:solidFill>
                          <a:effectLst/>
                          <a:latin typeface="ＭＳ ゴシック" pitchFamily="49" charset="-128"/>
                          <a:ea typeface="ＭＳ ゴシック" pitchFamily="49" charset="-128"/>
                        </a:rPr>
                        <a:t>と関係性</a:t>
                      </a:r>
                    </a:p>
                  </a:txBody>
                  <a:tcPr marL="36000" marR="36000" marT="36000" marB="36000" horzOverflow="overflow">
                    <a:lnL w="12700" cap="flat" cmpd="sng" algn="ctr">
                      <a:solidFill>
                        <a:srgbClr val="6600CC"/>
                      </a:solidFill>
                      <a:prstDash val="solid"/>
                      <a:round/>
                      <a:headEnd type="none" w="med" len="med"/>
                      <a:tailEnd type="none" w="med" len="med"/>
                    </a:lnL>
                    <a:lnR w="12700" cap="flat" cmpd="sng" algn="ctr">
                      <a:solidFill>
                        <a:srgbClr val="6600CC"/>
                      </a:solidFill>
                      <a:prstDash val="solid"/>
                      <a:round/>
                      <a:headEnd type="none" w="med" len="med"/>
                      <a:tailEnd type="none" w="med" len="med"/>
                    </a:lnR>
                    <a:lnT w="12700" cap="flat" cmpd="sng" algn="ctr">
                      <a:solidFill>
                        <a:srgbClr val="6600CC"/>
                      </a:solidFill>
                      <a:prstDash val="solid"/>
                      <a:round/>
                      <a:headEnd type="none" w="med" len="med"/>
                      <a:tailEnd type="none" w="med" len="med"/>
                    </a:lnT>
                    <a:lnB w="12700" cap="flat" cmpd="sng" algn="ctr">
                      <a:solidFill>
                        <a:srgbClr val="6600CC"/>
                      </a:solidFill>
                      <a:prstDash val="solid"/>
                      <a:round/>
                      <a:headEnd type="none" w="med" len="med"/>
                      <a:tailEnd type="none" w="med" len="med"/>
                    </a:lnB>
                    <a:lnTlToBr>
                      <a:noFill/>
                    </a:lnTlToBr>
                    <a:lnBlToTr>
                      <a:noFill/>
                    </a:lnBlToTr>
                    <a:solidFill>
                      <a:schemeClr val="bg1"/>
                    </a:solid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left)">
                                      <p:cBhvr>
                                        <p:cTn id="7" dur="500"/>
                                        <p:tgtEl>
                                          <p:spTgt spid="9"/>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500"/>
                                        <p:tgtEl>
                                          <p:spTgt spid="7"/>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7173"/>
                                        </p:tgtEl>
                                        <p:attrNameLst>
                                          <p:attrName>style.visibility</p:attrName>
                                        </p:attrNameLst>
                                      </p:cBhvr>
                                      <p:to>
                                        <p:strVal val="visible"/>
                                      </p:to>
                                    </p:set>
                                    <p:animEffect transition="in" filter="fade">
                                      <p:cBhvr>
                                        <p:cTn id="15" dur="500"/>
                                        <p:tgtEl>
                                          <p:spTgt spid="7173"/>
                                        </p:tgtEl>
                                      </p:cBhvr>
                                    </p:animEffect>
                                  </p:childTnLst>
                                </p:cTn>
                              </p:par>
                            </p:childTnLst>
                          </p:cTn>
                        </p:par>
                        <p:par>
                          <p:cTn id="16" fill="hold">
                            <p:stCondLst>
                              <p:cond delay="1500"/>
                            </p:stCondLst>
                            <p:childTnLst>
                              <p:par>
                                <p:cTn id="17" presetID="22" presetClass="entr" presetSubtype="1" fill="hold" grpId="0" nodeType="afterEffect">
                                  <p:stCondLst>
                                    <p:cond delay="0"/>
                                  </p:stCondLst>
                                  <p:childTnLst>
                                    <p:set>
                                      <p:cBhvr>
                                        <p:cTn id="18" dur="1" fill="hold">
                                          <p:stCondLst>
                                            <p:cond delay="0"/>
                                          </p:stCondLst>
                                        </p:cTn>
                                        <p:tgtEl>
                                          <p:spTgt spid="7171"/>
                                        </p:tgtEl>
                                        <p:attrNameLst>
                                          <p:attrName>style.visibility</p:attrName>
                                        </p:attrNameLst>
                                      </p:cBhvr>
                                      <p:to>
                                        <p:strVal val="visible"/>
                                      </p:to>
                                    </p:set>
                                    <p:animEffect transition="in" filter="wipe(up)">
                                      <p:cBhvr>
                                        <p:cTn id="19" dur="1000"/>
                                        <p:tgtEl>
                                          <p:spTgt spid="7171"/>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76804"/>
                                        </p:tgtEl>
                                        <p:attrNameLst>
                                          <p:attrName>style.visibility</p:attrName>
                                        </p:attrNameLst>
                                      </p:cBhvr>
                                      <p:to>
                                        <p:strVal val="visible"/>
                                      </p:to>
                                    </p:set>
                                    <p:animEffect transition="in" filter="wipe(left)">
                                      <p:cBhvr>
                                        <p:cTn id="24" dur="1000"/>
                                        <p:tgtEl>
                                          <p:spTgt spid="76804"/>
                                        </p:tgtEl>
                                      </p:cBhvr>
                                    </p:animEffect>
                                  </p:childTnLst>
                                </p:cTn>
                              </p:par>
                            </p:childTnLst>
                          </p:cTn>
                        </p:par>
                        <p:par>
                          <p:cTn id="25" fill="hold">
                            <p:stCondLst>
                              <p:cond delay="1000"/>
                            </p:stCondLst>
                            <p:childTnLst>
                              <p:par>
                                <p:cTn id="26" presetID="22" presetClass="entr" presetSubtype="8" fill="hold" grpId="0" nodeType="afterEffect">
                                  <p:stCondLst>
                                    <p:cond delay="0"/>
                                  </p:stCondLst>
                                  <p:childTnLst>
                                    <p:set>
                                      <p:cBhvr>
                                        <p:cTn id="27" dur="1" fill="hold">
                                          <p:stCondLst>
                                            <p:cond delay="0"/>
                                          </p:stCondLst>
                                        </p:cTn>
                                        <p:tgtEl>
                                          <p:spTgt spid="76806"/>
                                        </p:tgtEl>
                                        <p:attrNameLst>
                                          <p:attrName>style.visibility</p:attrName>
                                        </p:attrNameLst>
                                      </p:cBhvr>
                                      <p:to>
                                        <p:strVal val="visible"/>
                                      </p:to>
                                    </p:set>
                                    <p:animEffect transition="in" filter="wipe(left)">
                                      <p:cBhvr>
                                        <p:cTn id="28" dur="500"/>
                                        <p:tgtEl>
                                          <p:spTgt spid="768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animBg="1"/>
      <p:bldP spid="76804" grpId="0"/>
      <p:bldP spid="7173" grpId="0"/>
      <p:bldP spid="76806"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utoShape 2"/>
          <p:cNvSpPr>
            <a:spLocks noChangeArrowheads="1"/>
          </p:cNvSpPr>
          <p:nvPr/>
        </p:nvSpPr>
        <p:spPr bwMode="auto">
          <a:xfrm>
            <a:off x="611188" y="1268413"/>
            <a:ext cx="7921625" cy="4968875"/>
          </a:xfrm>
          <a:prstGeom prst="roundRect">
            <a:avLst>
              <a:gd name="adj" fmla="val 16667"/>
            </a:avLst>
          </a:prstGeom>
          <a:solidFill>
            <a:srgbClr val="EAEAEA"/>
          </a:solidFill>
          <a:ln w="63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0"/>
              </a:spcBef>
              <a:buFontTx/>
              <a:buNone/>
            </a:pPr>
            <a:endParaRPr lang="ja-JP" altLang="ja-JP" sz="2800">
              <a:effectLst/>
              <a:ea typeface="ＭＳ ゴシック" pitchFamily="49" charset="-128"/>
            </a:endParaRPr>
          </a:p>
        </p:txBody>
      </p:sp>
      <p:sp>
        <p:nvSpPr>
          <p:cNvPr id="8195" name="Text Box 3"/>
          <p:cNvSpPr txBox="1">
            <a:spLocks noChangeArrowheads="1"/>
          </p:cNvSpPr>
          <p:nvPr/>
        </p:nvSpPr>
        <p:spPr bwMode="auto">
          <a:xfrm>
            <a:off x="1403350" y="476250"/>
            <a:ext cx="6481763" cy="56038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a:effectLst/>
                <a:latin typeface="ＭＳ ゴシック" pitchFamily="49" charset="-128"/>
                <a:ea typeface="ＭＳ ゴシック" pitchFamily="49" charset="-128"/>
              </a:rPr>
              <a:t>遺族の心理プロセス</a:t>
            </a:r>
          </a:p>
        </p:txBody>
      </p:sp>
      <p:sp>
        <p:nvSpPr>
          <p:cNvPr id="66564" name="Text Box 4"/>
          <p:cNvSpPr txBox="1">
            <a:spLocks noChangeArrowheads="1"/>
          </p:cNvSpPr>
          <p:nvPr/>
        </p:nvSpPr>
        <p:spPr bwMode="auto">
          <a:xfrm>
            <a:off x="755650" y="1555750"/>
            <a:ext cx="792003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400" b="1" dirty="0">
                <a:effectLst/>
                <a:ea typeface="ＭＳ ゴシック" pitchFamily="49" charset="-128"/>
              </a:rPr>
              <a:t>葬儀まで</a:t>
            </a:r>
            <a:r>
              <a:rPr lang="ja-JP" altLang="en-US" sz="2400" dirty="0">
                <a:effectLst/>
                <a:ea typeface="ＭＳ ゴシック" pitchFamily="49" charset="-128"/>
              </a:rPr>
              <a:t>　信じられない、茫然自失、「感情が湧かない」、気丈に振る舞う、「葬儀が慌ただしく泣けない」</a:t>
            </a:r>
          </a:p>
        </p:txBody>
      </p:sp>
      <p:sp>
        <p:nvSpPr>
          <p:cNvPr id="66565" name="Text Box 5"/>
          <p:cNvSpPr txBox="1">
            <a:spLocks noChangeArrowheads="1"/>
          </p:cNvSpPr>
          <p:nvPr/>
        </p:nvSpPr>
        <p:spPr bwMode="auto">
          <a:xfrm>
            <a:off x="755650" y="2924175"/>
            <a:ext cx="7488238"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400" b="1" dirty="0">
                <a:effectLst/>
                <a:ea typeface="ＭＳ ゴシック" pitchFamily="49" charset="-128"/>
              </a:rPr>
              <a:t>感情の嵐</a:t>
            </a:r>
            <a:r>
              <a:rPr lang="ja-JP" altLang="en-US" sz="2400" dirty="0">
                <a:effectLst/>
                <a:ea typeface="ＭＳ ゴシック" pitchFamily="49" charset="-128"/>
              </a:rPr>
              <a:t>　哀しみ、自責、怒り、恐怖などの激しい感情が入れ替わる。「発狂するのではないか」</a:t>
            </a:r>
          </a:p>
        </p:txBody>
      </p:sp>
      <p:sp>
        <p:nvSpPr>
          <p:cNvPr id="66566" name="Text Box 6"/>
          <p:cNvSpPr txBox="1">
            <a:spLocks noChangeArrowheads="1"/>
          </p:cNvSpPr>
          <p:nvPr/>
        </p:nvSpPr>
        <p:spPr bwMode="auto">
          <a:xfrm>
            <a:off x="755650" y="4292600"/>
            <a:ext cx="76327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400" b="1" dirty="0">
                <a:effectLst/>
                <a:ea typeface="ＭＳ ゴシック" pitchFamily="49" charset="-128"/>
              </a:rPr>
              <a:t>ひきこもり</a:t>
            </a:r>
            <a:r>
              <a:rPr lang="ja-JP" altLang="en-US" sz="2400" dirty="0">
                <a:effectLst/>
                <a:ea typeface="ＭＳ ゴシック" pitchFamily="49" charset="-128"/>
              </a:rPr>
              <a:t>　心身が消耗し、次第に元気の無い状態に。</a:t>
            </a:r>
          </a:p>
        </p:txBody>
      </p:sp>
      <p:sp>
        <p:nvSpPr>
          <p:cNvPr id="66567" name="Text Box 7"/>
          <p:cNvSpPr txBox="1">
            <a:spLocks noChangeArrowheads="1"/>
          </p:cNvSpPr>
          <p:nvPr/>
        </p:nvSpPr>
        <p:spPr bwMode="auto">
          <a:xfrm>
            <a:off x="827088" y="5229225"/>
            <a:ext cx="7489825"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400" b="1" dirty="0">
                <a:effectLst/>
                <a:ea typeface="ＭＳ ゴシック" pitchFamily="49" charset="-128"/>
              </a:rPr>
              <a:t>回復</a:t>
            </a:r>
            <a:r>
              <a:rPr lang="ja-JP" altLang="en-US" sz="2400" dirty="0">
                <a:effectLst/>
                <a:ea typeface="ＭＳ ゴシック" pitchFamily="49" charset="-128"/>
              </a:rPr>
              <a:t>　故人の思い出を残しながらも、徐々に故人のいない新しい日常生活が安定</a:t>
            </a:r>
          </a:p>
        </p:txBody>
      </p:sp>
      <p:sp>
        <p:nvSpPr>
          <p:cNvPr id="66568" name="Text Box 8"/>
          <p:cNvSpPr txBox="1">
            <a:spLocks noChangeArrowheads="1"/>
          </p:cNvSpPr>
          <p:nvPr/>
        </p:nvSpPr>
        <p:spPr bwMode="auto">
          <a:xfrm>
            <a:off x="2987675" y="2420938"/>
            <a:ext cx="482468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000" dirty="0">
                <a:solidFill>
                  <a:srgbClr val="FF66FF"/>
                </a:solidFill>
                <a:effectLst/>
                <a:ea typeface="ＭＳ ゴシック" pitchFamily="49" charset="-128"/>
              </a:rPr>
              <a:t>自分の心を守るためのガードと理解</a:t>
            </a:r>
          </a:p>
        </p:txBody>
      </p:sp>
      <p:sp>
        <p:nvSpPr>
          <p:cNvPr id="66569" name="Text Box 9"/>
          <p:cNvSpPr txBox="1">
            <a:spLocks noChangeArrowheads="1"/>
          </p:cNvSpPr>
          <p:nvPr/>
        </p:nvSpPr>
        <p:spPr bwMode="auto">
          <a:xfrm>
            <a:off x="2987675" y="3827250"/>
            <a:ext cx="460809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000" dirty="0">
                <a:solidFill>
                  <a:srgbClr val="FF66FF"/>
                </a:solidFill>
                <a:effectLst/>
                <a:ea typeface="ＭＳ ゴシック" pitchFamily="49" charset="-128"/>
              </a:rPr>
              <a:t>相反する感情を少しずつ処理と理解</a:t>
            </a:r>
          </a:p>
        </p:txBody>
      </p:sp>
      <p:sp>
        <p:nvSpPr>
          <p:cNvPr id="66570" name="Text Box 10"/>
          <p:cNvSpPr txBox="1">
            <a:spLocks noChangeArrowheads="1"/>
          </p:cNvSpPr>
          <p:nvPr/>
        </p:nvSpPr>
        <p:spPr bwMode="auto">
          <a:xfrm>
            <a:off x="2987675" y="4781112"/>
            <a:ext cx="388937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000" dirty="0">
                <a:solidFill>
                  <a:srgbClr val="FF66FF"/>
                </a:solidFill>
                <a:effectLst/>
                <a:ea typeface="ＭＳ ゴシック" pitchFamily="49" charset="-128"/>
              </a:rPr>
              <a:t>心身の回復の時間と理解</a:t>
            </a:r>
          </a:p>
        </p:txBody>
      </p:sp>
      <p:sp>
        <p:nvSpPr>
          <p:cNvPr id="66571" name="Text Box 11"/>
          <p:cNvSpPr txBox="1">
            <a:spLocks noChangeArrowheads="1"/>
          </p:cNvSpPr>
          <p:nvPr/>
        </p:nvSpPr>
        <p:spPr bwMode="auto">
          <a:xfrm>
            <a:off x="1403350" y="6289675"/>
            <a:ext cx="6624638"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000" dirty="0">
                <a:solidFill>
                  <a:srgbClr val="CCCC00"/>
                </a:solidFill>
                <a:effectLst/>
                <a:ea typeface="ＭＳ ゴシック" pitchFamily="49" charset="-128"/>
              </a:rPr>
              <a:t>注意）モデルなので、無理に当てはめないでください。</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8195"/>
                                        </p:tgtEl>
                                        <p:attrNameLst>
                                          <p:attrName>style.visibility</p:attrName>
                                        </p:attrNameLst>
                                      </p:cBhvr>
                                      <p:to>
                                        <p:strVal val="visible"/>
                                      </p:to>
                                    </p:set>
                                    <p:animEffect transition="in" filter="fade">
                                      <p:cBhvr>
                                        <p:cTn id="7" dur="500"/>
                                        <p:tgtEl>
                                          <p:spTgt spid="8195"/>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8194"/>
                                        </p:tgtEl>
                                        <p:attrNameLst>
                                          <p:attrName>style.visibility</p:attrName>
                                        </p:attrNameLst>
                                      </p:cBhvr>
                                      <p:to>
                                        <p:strVal val="visible"/>
                                      </p:to>
                                    </p:set>
                                    <p:animEffect transition="in" filter="wipe(up)">
                                      <p:cBhvr>
                                        <p:cTn id="11" dur="500"/>
                                        <p:tgtEl>
                                          <p:spTgt spid="8194"/>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66564"/>
                                        </p:tgtEl>
                                        <p:attrNameLst>
                                          <p:attrName>style.visibility</p:attrName>
                                        </p:attrNameLst>
                                      </p:cBhvr>
                                      <p:to>
                                        <p:strVal val="visible"/>
                                      </p:to>
                                    </p:set>
                                    <p:animEffect transition="in" filter="fade">
                                      <p:cBhvr>
                                        <p:cTn id="15" dur="500"/>
                                        <p:tgtEl>
                                          <p:spTgt spid="66564"/>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66568"/>
                                        </p:tgtEl>
                                        <p:attrNameLst>
                                          <p:attrName>style.visibility</p:attrName>
                                        </p:attrNameLst>
                                      </p:cBhvr>
                                      <p:to>
                                        <p:strVal val="visible"/>
                                      </p:to>
                                    </p:set>
                                    <p:animEffect transition="in" filter="wipe(left)">
                                      <p:cBhvr>
                                        <p:cTn id="20" dur="1000"/>
                                        <p:tgtEl>
                                          <p:spTgt spid="6656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66565"/>
                                        </p:tgtEl>
                                        <p:attrNameLst>
                                          <p:attrName>style.visibility</p:attrName>
                                        </p:attrNameLst>
                                      </p:cBhvr>
                                      <p:to>
                                        <p:strVal val="visible"/>
                                      </p:to>
                                    </p:set>
                                    <p:animEffect transition="in" filter="fade">
                                      <p:cBhvr>
                                        <p:cTn id="25" dur="1000"/>
                                        <p:tgtEl>
                                          <p:spTgt spid="66565"/>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66569"/>
                                        </p:tgtEl>
                                        <p:attrNameLst>
                                          <p:attrName>style.visibility</p:attrName>
                                        </p:attrNameLst>
                                      </p:cBhvr>
                                      <p:to>
                                        <p:strVal val="visible"/>
                                      </p:to>
                                    </p:set>
                                    <p:animEffect transition="in" filter="wipe(left)">
                                      <p:cBhvr>
                                        <p:cTn id="30" dur="1000"/>
                                        <p:tgtEl>
                                          <p:spTgt spid="66569"/>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66566"/>
                                        </p:tgtEl>
                                        <p:attrNameLst>
                                          <p:attrName>style.visibility</p:attrName>
                                        </p:attrNameLst>
                                      </p:cBhvr>
                                      <p:to>
                                        <p:strVal val="visible"/>
                                      </p:to>
                                    </p:set>
                                    <p:animEffect transition="in" filter="fade">
                                      <p:cBhvr>
                                        <p:cTn id="35" dur="1000"/>
                                        <p:tgtEl>
                                          <p:spTgt spid="66566"/>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grpId="0" nodeType="clickEffect">
                                  <p:stCondLst>
                                    <p:cond delay="0"/>
                                  </p:stCondLst>
                                  <p:childTnLst>
                                    <p:set>
                                      <p:cBhvr>
                                        <p:cTn id="39" dur="1" fill="hold">
                                          <p:stCondLst>
                                            <p:cond delay="0"/>
                                          </p:stCondLst>
                                        </p:cTn>
                                        <p:tgtEl>
                                          <p:spTgt spid="66570"/>
                                        </p:tgtEl>
                                        <p:attrNameLst>
                                          <p:attrName>style.visibility</p:attrName>
                                        </p:attrNameLst>
                                      </p:cBhvr>
                                      <p:to>
                                        <p:strVal val="visible"/>
                                      </p:to>
                                    </p:set>
                                    <p:animEffect transition="in" filter="wipe(left)">
                                      <p:cBhvr>
                                        <p:cTn id="40" dur="1000"/>
                                        <p:tgtEl>
                                          <p:spTgt spid="66570"/>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66567"/>
                                        </p:tgtEl>
                                        <p:attrNameLst>
                                          <p:attrName>style.visibility</p:attrName>
                                        </p:attrNameLst>
                                      </p:cBhvr>
                                      <p:to>
                                        <p:strVal val="visible"/>
                                      </p:to>
                                    </p:set>
                                    <p:animEffect transition="in" filter="fade">
                                      <p:cBhvr>
                                        <p:cTn id="45" dur="1000"/>
                                        <p:tgtEl>
                                          <p:spTgt spid="66567"/>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grpId="0" nodeType="clickEffect">
                                  <p:stCondLst>
                                    <p:cond delay="0"/>
                                  </p:stCondLst>
                                  <p:childTnLst>
                                    <p:set>
                                      <p:cBhvr>
                                        <p:cTn id="49" dur="1" fill="hold">
                                          <p:stCondLst>
                                            <p:cond delay="0"/>
                                          </p:stCondLst>
                                        </p:cTn>
                                        <p:tgtEl>
                                          <p:spTgt spid="66571"/>
                                        </p:tgtEl>
                                        <p:attrNameLst>
                                          <p:attrName>style.visibility</p:attrName>
                                        </p:attrNameLst>
                                      </p:cBhvr>
                                      <p:to>
                                        <p:strVal val="visible"/>
                                      </p:to>
                                    </p:set>
                                    <p:anim calcmode="lin" valueType="num">
                                      <p:cBhvr additive="base">
                                        <p:cTn id="50" dur="500" fill="hold"/>
                                        <p:tgtEl>
                                          <p:spTgt spid="66571"/>
                                        </p:tgtEl>
                                        <p:attrNameLst>
                                          <p:attrName>ppt_x</p:attrName>
                                        </p:attrNameLst>
                                      </p:cBhvr>
                                      <p:tavLst>
                                        <p:tav tm="0">
                                          <p:val>
                                            <p:strVal val="#ppt_x"/>
                                          </p:val>
                                        </p:tav>
                                        <p:tav tm="100000">
                                          <p:val>
                                            <p:strVal val="#ppt_x"/>
                                          </p:val>
                                        </p:tav>
                                      </p:tavLst>
                                    </p:anim>
                                    <p:anim calcmode="lin" valueType="num">
                                      <p:cBhvr additive="base">
                                        <p:cTn id="51" dur="500" fill="hold"/>
                                        <p:tgtEl>
                                          <p:spTgt spid="6657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nimBg="1"/>
      <p:bldP spid="8195" grpId="0"/>
      <p:bldP spid="66564" grpId="0"/>
      <p:bldP spid="66565" grpId="0"/>
      <p:bldP spid="66566" grpId="0"/>
      <p:bldP spid="66567" grpId="0"/>
      <p:bldP spid="66568" grpId="0"/>
      <p:bldP spid="66569" grpId="0"/>
      <p:bldP spid="66570" grpId="0"/>
      <p:bldP spid="6657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1259632" y="620688"/>
            <a:ext cx="6481763" cy="56038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dirty="0">
                <a:effectLst/>
                <a:latin typeface="ＭＳ ゴシック" pitchFamily="49" charset="-128"/>
                <a:ea typeface="ＭＳ ゴシック" pitchFamily="49" charset="-128"/>
              </a:rPr>
              <a:t>正常とは異なる喪のプロセス</a:t>
            </a:r>
          </a:p>
        </p:txBody>
      </p:sp>
      <p:sp>
        <p:nvSpPr>
          <p:cNvPr id="67587" name="Text Box 3"/>
          <p:cNvSpPr txBox="1">
            <a:spLocks noChangeArrowheads="1"/>
          </p:cNvSpPr>
          <p:nvPr/>
        </p:nvSpPr>
        <p:spPr bwMode="auto">
          <a:xfrm>
            <a:off x="900063" y="1346638"/>
            <a:ext cx="7200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2400" dirty="0" smtClean="0">
                <a:effectLst/>
                <a:ea typeface="ＭＳ ゴシック" pitchFamily="49" charset="-128"/>
              </a:rPr>
              <a:t>～「</a:t>
            </a:r>
            <a:r>
              <a:rPr lang="ja-JP" altLang="en-US" sz="2400" dirty="0">
                <a:effectLst/>
                <a:ea typeface="ＭＳ ゴシック" pitchFamily="49" charset="-128"/>
              </a:rPr>
              <a:t>遺族の心理プロセス」は正常悲嘆の</a:t>
            </a:r>
            <a:r>
              <a:rPr lang="ja-JP" altLang="en-US" sz="2400" dirty="0" smtClean="0">
                <a:effectLst/>
                <a:ea typeface="ＭＳ ゴシック" pitchFamily="49" charset="-128"/>
              </a:rPr>
              <a:t>例～</a:t>
            </a:r>
            <a:endParaRPr lang="ja-JP" altLang="en-US" sz="2400" dirty="0">
              <a:effectLst/>
              <a:ea typeface="ＭＳ ゴシック" pitchFamily="49" charset="-128"/>
            </a:endParaRPr>
          </a:p>
        </p:txBody>
      </p:sp>
      <p:sp>
        <p:nvSpPr>
          <p:cNvPr id="67588" name="Text Box 4"/>
          <p:cNvSpPr txBox="1">
            <a:spLocks noChangeArrowheads="1"/>
          </p:cNvSpPr>
          <p:nvPr/>
        </p:nvSpPr>
        <p:spPr bwMode="auto">
          <a:xfrm>
            <a:off x="611188" y="2420938"/>
            <a:ext cx="7561262"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dirty="0">
                <a:effectLst/>
                <a:ea typeface="ＭＳ ゴシック" pitchFamily="49" charset="-128"/>
              </a:rPr>
              <a:t>●</a:t>
            </a:r>
            <a:r>
              <a:rPr lang="ja-JP" altLang="en-US" sz="2400" dirty="0">
                <a:effectLst/>
                <a:ea typeface="ＭＳ ゴシック" pitchFamily="49" charset="-128"/>
              </a:rPr>
              <a:t>受け入れがたい突然の死（災害、事故、事件、自殺など）では、病的悲嘆、複雑性悲嘆も。</a:t>
            </a:r>
          </a:p>
        </p:txBody>
      </p:sp>
      <p:sp>
        <p:nvSpPr>
          <p:cNvPr id="67589" name="Text Box 5"/>
          <p:cNvSpPr txBox="1">
            <a:spLocks noChangeArrowheads="1"/>
          </p:cNvSpPr>
          <p:nvPr/>
        </p:nvSpPr>
        <p:spPr bwMode="auto">
          <a:xfrm>
            <a:off x="611188" y="3644900"/>
            <a:ext cx="75612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a:effectLst/>
                <a:ea typeface="ＭＳ ゴシック" pitchFamily="49" charset="-128"/>
              </a:rPr>
              <a:t>●</a:t>
            </a:r>
            <a:r>
              <a:rPr lang="ja-JP" altLang="en-US" sz="2400">
                <a:effectLst/>
                <a:ea typeface="ＭＳ ゴシック" pitchFamily="49" charset="-128"/>
              </a:rPr>
              <a:t>「信じられない」状態が続く場合も。</a:t>
            </a:r>
          </a:p>
        </p:txBody>
      </p:sp>
      <p:sp>
        <p:nvSpPr>
          <p:cNvPr id="67590" name="Text Box 6"/>
          <p:cNvSpPr txBox="1">
            <a:spLocks noChangeArrowheads="1"/>
          </p:cNvSpPr>
          <p:nvPr/>
        </p:nvSpPr>
        <p:spPr bwMode="auto">
          <a:xfrm>
            <a:off x="611188" y="4437063"/>
            <a:ext cx="75612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a:effectLst/>
                <a:ea typeface="ＭＳ ゴシック" pitchFamily="49" charset="-128"/>
              </a:rPr>
              <a:t>●</a:t>
            </a:r>
            <a:r>
              <a:rPr lang="ja-JP" altLang="en-US" sz="2400">
                <a:effectLst/>
                <a:ea typeface="ＭＳ ゴシック" pitchFamily="49" charset="-128"/>
              </a:rPr>
              <a:t>悲惨な死ではトラウマが合併</a:t>
            </a:r>
          </a:p>
        </p:txBody>
      </p:sp>
      <p:sp>
        <p:nvSpPr>
          <p:cNvPr id="67591" name="Text Box 7"/>
          <p:cNvSpPr txBox="1">
            <a:spLocks noChangeArrowheads="1"/>
          </p:cNvSpPr>
          <p:nvPr/>
        </p:nvSpPr>
        <p:spPr bwMode="auto">
          <a:xfrm>
            <a:off x="611188" y="5300663"/>
            <a:ext cx="75612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a:effectLst/>
                <a:ea typeface="ＭＳ ゴシック" pitchFamily="49" charset="-128"/>
              </a:rPr>
              <a:t>●</a:t>
            </a:r>
            <a:r>
              <a:rPr lang="ja-JP" altLang="en-US" sz="2400">
                <a:effectLst/>
                <a:ea typeface="ＭＳ ゴシック" pitchFamily="49" charset="-128"/>
              </a:rPr>
              <a:t>自責や怒りが強く、周囲との関係が壊れ、孤立も。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500"/>
                                        <p:tgtEl>
                                          <p:spTgt spid="9218"/>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67587"/>
                                        </p:tgtEl>
                                        <p:attrNameLst>
                                          <p:attrName>style.visibility</p:attrName>
                                        </p:attrNameLst>
                                      </p:cBhvr>
                                      <p:to>
                                        <p:strVal val="visible"/>
                                      </p:to>
                                    </p:set>
                                    <p:animEffect transition="in" filter="fade">
                                      <p:cBhvr>
                                        <p:cTn id="11" dur="500"/>
                                        <p:tgtEl>
                                          <p:spTgt spid="67587"/>
                                        </p:tgtEl>
                                      </p:cBhvr>
                                    </p:animEffect>
                                  </p:childTnLst>
                                </p:cTn>
                              </p:par>
                            </p:childTnLst>
                          </p:cTn>
                        </p:par>
                        <p:par>
                          <p:cTn id="12" fill="hold">
                            <p:stCondLst>
                              <p:cond delay="1000"/>
                            </p:stCondLst>
                            <p:childTnLst>
                              <p:par>
                                <p:cTn id="13" presetID="22" presetClass="entr" presetSubtype="8" fill="hold" grpId="0" nodeType="afterEffect">
                                  <p:stCondLst>
                                    <p:cond delay="0"/>
                                  </p:stCondLst>
                                  <p:childTnLst>
                                    <p:set>
                                      <p:cBhvr>
                                        <p:cTn id="14" dur="1" fill="hold">
                                          <p:stCondLst>
                                            <p:cond delay="0"/>
                                          </p:stCondLst>
                                        </p:cTn>
                                        <p:tgtEl>
                                          <p:spTgt spid="67588"/>
                                        </p:tgtEl>
                                        <p:attrNameLst>
                                          <p:attrName>style.visibility</p:attrName>
                                        </p:attrNameLst>
                                      </p:cBhvr>
                                      <p:to>
                                        <p:strVal val="visible"/>
                                      </p:to>
                                    </p:set>
                                    <p:animEffect transition="in" filter="wipe(left)">
                                      <p:cBhvr>
                                        <p:cTn id="15" dur="1000"/>
                                        <p:tgtEl>
                                          <p:spTgt spid="67588"/>
                                        </p:tgtEl>
                                      </p:cBhvr>
                                    </p:animEffect>
                                  </p:childTnLst>
                                </p:cTn>
                              </p:par>
                            </p:childTnLst>
                          </p:cTn>
                        </p:par>
                        <p:par>
                          <p:cTn id="16" fill="hold">
                            <p:stCondLst>
                              <p:cond delay="2000"/>
                            </p:stCondLst>
                            <p:childTnLst>
                              <p:par>
                                <p:cTn id="17" presetID="22" presetClass="entr" presetSubtype="8" fill="hold" grpId="0" nodeType="afterEffect">
                                  <p:stCondLst>
                                    <p:cond delay="0"/>
                                  </p:stCondLst>
                                  <p:childTnLst>
                                    <p:set>
                                      <p:cBhvr>
                                        <p:cTn id="18" dur="1" fill="hold">
                                          <p:stCondLst>
                                            <p:cond delay="0"/>
                                          </p:stCondLst>
                                        </p:cTn>
                                        <p:tgtEl>
                                          <p:spTgt spid="67589"/>
                                        </p:tgtEl>
                                        <p:attrNameLst>
                                          <p:attrName>style.visibility</p:attrName>
                                        </p:attrNameLst>
                                      </p:cBhvr>
                                      <p:to>
                                        <p:strVal val="visible"/>
                                      </p:to>
                                    </p:set>
                                    <p:animEffect transition="in" filter="wipe(left)">
                                      <p:cBhvr>
                                        <p:cTn id="19" dur="1000"/>
                                        <p:tgtEl>
                                          <p:spTgt spid="67589"/>
                                        </p:tgtEl>
                                      </p:cBhvr>
                                    </p:animEffect>
                                  </p:childTnLst>
                                </p:cTn>
                              </p:par>
                            </p:childTnLst>
                          </p:cTn>
                        </p:par>
                        <p:par>
                          <p:cTn id="20" fill="hold">
                            <p:stCondLst>
                              <p:cond delay="3000"/>
                            </p:stCondLst>
                            <p:childTnLst>
                              <p:par>
                                <p:cTn id="21" presetID="22" presetClass="entr" presetSubtype="8" fill="hold" grpId="0" nodeType="afterEffect">
                                  <p:stCondLst>
                                    <p:cond delay="0"/>
                                  </p:stCondLst>
                                  <p:childTnLst>
                                    <p:set>
                                      <p:cBhvr>
                                        <p:cTn id="22" dur="1" fill="hold">
                                          <p:stCondLst>
                                            <p:cond delay="0"/>
                                          </p:stCondLst>
                                        </p:cTn>
                                        <p:tgtEl>
                                          <p:spTgt spid="67590"/>
                                        </p:tgtEl>
                                        <p:attrNameLst>
                                          <p:attrName>style.visibility</p:attrName>
                                        </p:attrNameLst>
                                      </p:cBhvr>
                                      <p:to>
                                        <p:strVal val="visible"/>
                                      </p:to>
                                    </p:set>
                                    <p:animEffect transition="in" filter="wipe(left)">
                                      <p:cBhvr>
                                        <p:cTn id="23" dur="1000"/>
                                        <p:tgtEl>
                                          <p:spTgt spid="67590"/>
                                        </p:tgtEl>
                                      </p:cBhvr>
                                    </p:animEffect>
                                  </p:childTnLst>
                                </p:cTn>
                              </p:par>
                            </p:childTnLst>
                          </p:cTn>
                        </p:par>
                        <p:par>
                          <p:cTn id="24" fill="hold">
                            <p:stCondLst>
                              <p:cond delay="4000"/>
                            </p:stCondLst>
                            <p:childTnLst>
                              <p:par>
                                <p:cTn id="25" presetID="22" presetClass="entr" presetSubtype="8" fill="hold" grpId="0" nodeType="afterEffect">
                                  <p:stCondLst>
                                    <p:cond delay="0"/>
                                  </p:stCondLst>
                                  <p:childTnLst>
                                    <p:set>
                                      <p:cBhvr>
                                        <p:cTn id="26" dur="1" fill="hold">
                                          <p:stCondLst>
                                            <p:cond delay="0"/>
                                          </p:stCondLst>
                                        </p:cTn>
                                        <p:tgtEl>
                                          <p:spTgt spid="67591"/>
                                        </p:tgtEl>
                                        <p:attrNameLst>
                                          <p:attrName>style.visibility</p:attrName>
                                        </p:attrNameLst>
                                      </p:cBhvr>
                                      <p:to>
                                        <p:strVal val="visible"/>
                                      </p:to>
                                    </p:set>
                                    <p:animEffect transition="in" filter="wipe(left)">
                                      <p:cBhvr>
                                        <p:cTn id="27" dur="1000"/>
                                        <p:tgtEl>
                                          <p:spTgt spid="675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67587" grpId="0"/>
      <p:bldP spid="67588" grpId="0"/>
      <p:bldP spid="67589" grpId="0"/>
      <p:bldP spid="67590" grpId="0"/>
      <p:bldP spid="6759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p:cNvSpPr txBox="1">
            <a:spLocks noChangeArrowheads="1"/>
          </p:cNvSpPr>
          <p:nvPr/>
        </p:nvSpPr>
        <p:spPr bwMode="auto">
          <a:xfrm>
            <a:off x="1403349" y="692696"/>
            <a:ext cx="6481763" cy="560388"/>
          </a:xfrm>
          <a:prstGeom prst="rect">
            <a:avLst/>
          </a:prstGeom>
          <a:noFill/>
          <a:ln>
            <a:noFill/>
          </a:ln>
          <a:effectLst/>
          <a:extLst>
            <a:ext uri="{909E8E84-426E-40DD-AFC4-6F175D3DCCD1}">
              <a14:hiddenFill xmlns:a14="http://schemas.microsoft.com/office/drawing/2010/main">
                <a:solidFill>
                  <a:srgbClr val="FFFF00"/>
                </a:solidFill>
              </a14:hiddenFill>
            </a:ext>
            <a:ext uri="{91240B29-F687-4F45-9708-019B960494DF}">
              <a14:hiddenLine xmlns:a14="http://schemas.microsoft.com/office/drawing/2010/main" w="12700" algn="ctr">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36000" tIns="36000" rIns="36000" bIns="36000">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dirty="0">
                <a:effectLst/>
                <a:latin typeface="ＭＳ ゴシック" pitchFamily="49" charset="-128"/>
                <a:ea typeface="ＭＳ ゴシック" pitchFamily="49" charset="-128"/>
              </a:rPr>
              <a:t>喪失（死別）とトラウマとの違い</a:t>
            </a:r>
          </a:p>
        </p:txBody>
      </p:sp>
      <p:sp>
        <p:nvSpPr>
          <p:cNvPr id="44037" name="Text Box 5"/>
          <p:cNvSpPr txBox="1">
            <a:spLocks noChangeArrowheads="1"/>
          </p:cNvSpPr>
          <p:nvPr/>
        </p:nvSpPr>
        <p:spPr bwMode="auto">
          <a:xfrm>
            <a:off x="684213" y="2708275"/>
            <a:ext cx="7559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dirty="0">
                <a:effectLst/>
                <a:ea typeface="ＭＳ ゴシック" pitchFamily="49" charset="-128"/>
              </a:rPr>
              <a:t>●</a:t>
            </a:r>
            <a:r>
              <a:rPr lang="ja-JP" altLang="en-US" sz="2400" dirty="0">
                <a:effectLst/>
                <a:ea typeface="ＭＳ ゴシック" pitchFamily="49" charset="-128"/>
              </a:rPr>
              <a:t>恐怖の記憶は、もし記憶を消すことができれば解決</a:t>
            </a:r>
          </a:p>
        </p:txBody>
      </p:sp>
      <p:sp>
        <p:nvSpPr>
          <p:cNvPr id="44038" name="Text Box 6"/>
          <p:cNvSpPr txBox="1">
            <a:spLocks noChangeArrowheads="1"/>
          </p:cNvSpPr>
          <p:nvPr/>
        </p:nvSpPr>
        <p:spPr bwMode="auto">
          <a:xfrm>
            <a:off x="755650" y="5157788"/>
            <a:ext cx="72009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a:effectLst/>
                <a:ea typeface="ＭＳ ゴシック" pitchFamily="49" charset="-128"/>
              </a:rPr>
              <a:t>●</a:t>
            </a:r>
            <a:r>
              <a:rPr lang="ja-JP" altLang="en-US" sz="2400">
                <a:effectLst/>
                <a:ea typeface="ＭＳ ゴシック" pitchFamily="49" charset="-128"/>
              </a:rPr>
              <a:t>記憶を消しても、「その人がいない」という事実は変わらない。思い出までは消したくない。</a:t>
            </a:r>
          </a:p>
        </p:txBody>
      </p:sp>
      <p:sp>
        <p:nvSpPr>
          <p:cNvPr id="10245" name="Text Box 7"/>
          <p:cNvSpPr txBox="1">
            <a:spLocks noChangeArrowheads="1"/>
          </p:cNvSpPr>
          <p:nvPr/>
        </p:nvSpPr>
        <p:spPr bwMode="auto">
          <a:xfrm>
            <a:off x="3636168" y="1484784"/>
            <a:ext cx="165576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800" b="1" dirty="0">
                <a:solidFill>
                  <a:srgbClr val="FF0066"/>
                </a:solidFill>
                <a:effectLst/>
                <a:ea typeface="ＭＳ ゴシック" pitchFamily="49" charset="-128"/>
              </a:rPr>
              <a:t>トラウマ</a:t>
            </a:r>
            <a:endParaRPr lang="ja-JP" altLang="en-US" sz="2800" dirty="0">
              <a:solidFill>
                <a:srgbClr val="FF0066"/>
              </a:solidFill>
              <a:effectLst/>
              <a:ea typeface="ＭＳ ゴシック" pitchFamily="49" charset="-128"/>
            </a:endParaRPr>
          </a:p>
        </p:txBody>
      </p:sp>
      <p:sp>
        <p:nvSpPr>
          <p:cNvPr id="44040" name="Text Box 8"/>
          <p:cNvSpPr txBox="1">
            <a:spLocks noChangeArrowheads="1"/>
          </p:cNvSpPr>
          <p:nvPr/>
        </p:nvSpPr>
        <p:spPr bwMode="auto">
          <a:xfrm>
            <a:off x="3994943" y="3832772"/>
            <a:ext cx="1081087"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ja-JP" altLang="en-US" b="1" dirty="0">
                <a:effectLst>
                  <a:outerShdw blurRad="38100" dist="38100" dir="2700000" algn="tl">
                    <a:srgbClr val="C0C0C0"/>
                  </a:outerShdw>
                </a:effectLst>
              </a:rPr>
              <a:t>喪失</a:t>
            </a:r>
            <a:endParaRPr lang="ja-JP" altLang="en-US" dirty="0">
              <a:effectLst>
                <a:outerShdw blurRad="38100" dist="38100" dir="2700000" algn="tl">
                  <a:srgbClr val="C0C0C0"/>
                </a:outerShdw>
              </a:effectLst>
            </a:endParaRPr>
          </a:p>
        </p:txBody>
      </p:sp>
      <p:sp>
        <p:nvSpPr>
          <p:cNvPr id="44041" name="Text Box 9"/>
          <p:cNvSpPr txBox="1">
            <a:spLocks noChangeArrowheads="1"/>
          </p:cNvSpPr>
          <p:nvPr/>
        </p:nvSpPr>
        <p:spPr bwMode="auto">
          <a:xfrm>
            <a:off x="1187450" y="2133600"/>
            <a:ext cx="7200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400" dirty="0">
                <a:solidFill>
                  <a:srgbClr val="FF0066"/>
                </a:solidFill>
                <a:effectLst/>
                <a:ea typeface="ＭＳ ゴシック" pitchFamily="49" charset="-128"/>
              </a:rPr>
              <a:t>例）知らない他人が目の前で殺害されるのを目撃</a:t>
            </a:r>
          </a:p>
        </p:txBody>
      </p:sp>
      <p:sp>
        <p:nvSpPr>
          <p:cNvPr id="44042" name="Text Box 10"/>
          <p:cNvSpPr txBox="1">
            <a:spLocks noChangeArrowheads="1"/>
          </p:cNvSpPr>
          <p:nvPr/>
        </p:nvSpPr>
        <p:spPr bwMode="auto">
          <a:xfrm>
            <a:off x="1187450" y="4508500"/>
            <a:ext cx="7200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ja-JP" altLang="en-US" sz="2400" dirty="0">
                <a:ea typeface="ＭＳ ゴシック" pitchFamily="49" charset="-128"/>
              </a:rPr>
              <a:t>例）長期入院していた同級生が亡くなる</a:t>
            </a:r>
          </a:p>
        </p:txBody>
      </p:sp>
      <p:sp>
        <p:nvSpPr>
          <p:cNvPr id="44043" name="Text Box 11"/>
          <p:cNvSpPr txBox="1">
            <a:spLocks noChangeArrowheads="1"/>
          </p:cNvSpPr>
          <p:nvPr/>
        </p:nvSpPr>
        <p:spPr bwMode="auto">
          <a:xfrm>
            <a:off x="684213" y="3141663"/>
            <a:ext cx="7559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a:effectLst/>
                <a:ea typeface="ＭＳ ゴシック" pitchFamily="49" charset="-128"/>
              </a:rPr>
              <a:t>●</a:t>
            </a:r>
            <a:r>
              <a:rPr lang="ja-JP" altLang="en-US" sz="2400">
                <a:effectLst/>
                <a:ea typeface="ＭＳ ゴシック" pitchFamily="49" charset="-128"/>
              </a:rPr>
              <a:t>症状は、侵入、回避、過覚醒など</a:t>
            </a:r>
          </a:p>
        </p:txBody>
      </p:sp>
      <p:sp>
        <p:nvSpPr>
          <p:cNvPr id="44044" name="Text Box 12"/>
          <p:cNvSpPr txBox="1">
            <a:spLocks noChangeArrowheads="1"/>
          </p:cNvSpPr>
          <p:nvPr/>
        </p:nvSpPr>
        <p:spPr bwMode="auto">
          <a:xfrm>
            <a:off x="751200" y="5947542"/>
            <a:ext cx="7559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charset="0"/>
                <a:ea typeface="ＭＳ Ｐゴシック" pitchFamily="50" charset="-128"/>
              </a:defRPr>
            </a:lvl1pPr>
            <a:lvl2pPr marL="742950" indent="-285750" eaLnBrk="0" hangingPunct="0">
              <a:spcBef>
                <a:spcPct val="20000"/>
              </a:spcBef>
              <a:buChar char="–"/>
              <a:defRPr kumimoji="1" sz="28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400" dirty="0">
                <a:effectLst/>
                <a:ea typeface="ＭＳ ゴシック" pitchFamily="49" charset="-128"/>
              </a:rPr>
              <a:t>●</a:t>
            </a:r>
            <a:r>
              <a:rPr lang="ja-JP" altLang="en-US" sz="2400" dirty="0">
                <a:effectLst/>
                <a:ea typeface="ＭＳ ゴシック" pitchFamily="49" charset="-128"/>
              </a:rPr>
              <a:t>症状は、悲哀、自責、怒り、うつなど</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10242"/>
                                        </p:tgtEl>
                                        <p:attrNameLst>
                                          <p:attrName>style.visibility</p:attrName>
                                        </p:attrNameLst>
                                      </p:cBhvr>
                                      <p:to>
                                        <p:strVal val="visible"/>
                                      </p:to>
                                    </p:set>
                                    <p:animEffect transition="in" filter="fade">
                                      <p:cBhvr>
                                        <p:cTn id="7" dur="500"/>
                                        <p:tgtEl>
                                          <p:spTgt spid="1024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0245"/>
                                        </p:tgtEl>
                                        <p:attrNameLst>
                                          <p:attrName>style.visibility</p:attrName>
                                        </p:attrNameLst>
                                      </p:cBhvr>
                                      <p:to>
                                        <p:strVal val="visible"/>
                                      </p:to>
                                    </p:set>
                                    <p:animEffect transition="in" filter="fade">
                                      <p:cBhvr>
                                        <p:cTn id="11" dur="500"/>
                                        <p:tgtEl>
                                          <p:spTgt spid="1024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44040"/>
                                        </p:tgtEl>
                                        <p:attrNameLst>
                                          <p:attrName>style.visibility</p:attrName>
                                        </p:attrNameLst>
                                      </p:cBhvr>
                                      <p:to>
                                        <p:strVal val="visible"/>
                                      </p:to>
                                    </p:set>
                                    <p:animEffect transition="in" filter="fade">
                                      <p:cBhvr>
                                        <p:cTn id="15" dur="500"/>
                                        <p:tgtEl>
                                          <p:spTgt spid="44040"/>
                                        </p:tgtEl>
                                      </p:cBhvr>
                                    </p:animEffect>
                                  </p:childTnLst>
                                </p:cTn>
                              </p:par>
                            </p:childTnLst>
                          </p:cTn>
                        </p:par>
                      </p:childTnLst>
                    </p:cTn>
                  </p:par>
                  <p:par>
                    <p:cTn id="16" fill="hold">
                      <p:stCondLst>
                        <p:cond delay="indefinite"/>
                      </p:stCondLst>
                      <p:childTnLst>
                        <p:par>
                          <p:cTn id="17" fill="hold">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44041"/>
                                        </p:tgtEl>
                                        <p:attrNameLst>
                                          <p:attrName>style.visibility</p:attrName>
                                        </p:attrNameLst>
                                      </p:cBhvr>
                                      <p:to>
                                        <p:strVal val="visible"/>
                                      </p:to>
                                    </p:set>
                                    <p:animEffect transition="in" filter="wipe(left)">
                                      <p:cBhvr>
                                        <p:cTn id="20" dur="1000"/>
                                        <p:tgtEl>
                                          <p:spTgt spid="44041"/>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44042"/>
                                        </p:tgtEl>
                                        <p:attrNameLst>
                                          <p:attrName>style.visibility</p:attrName>
                                        </p:attrNameLst>
                                      </p:cBhvr>
                                      <p:to>
                                        <p:strVal val="visible"/>
                                      </p:to>
                                    </p:set>
                                    <p:animEffect transition="in" filter="wipe(left)">
                                      <p:cBhvr>
                                        <p:cTn id="25" dur="1000"/>
                                        <p:tgtEl>
                                          <p:spTgt spid="44042"/>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44037"/>
                                        </p:tgtEl>
                                        <p:attrNameLst>
                                          <p:attrName>style.visibility</p:attrName>
                                        </p:attrNameLst>
                                      </p:cBhvr>
                                      <p:to>
                                        <p:strVal val="visible"/>
                                      </p:to>
                                    </p:set>
                                    <p:animEffect transition="in" filter="fade">
                                      <p:cBhvr>
                                        <p:cTn id="30" dur="1000"/>
                                        <p:tgtEl>
                                          <p:spTgt spid="44037"/>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44038"/>
                                        </p:tgtEl>
                                        <p:attrNameLst>
                                          <p:attrName>style.visibility</p:attrName>
                                        </p:attrNameLst>
                                      </p:cBhvr>
                                      <p:to>
                                        <p:strVal val="visible"/>
                                      </p:to>
                                    </p:set>
                                    <p:animEffect transition="in" filter="fade">
                                      <p:cBhvr>
                                        <p:cTn id="35" dur="1000"/>
                                        <p:tgtEl>
                                          <p:spTgt spid="44038"/>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44043"/>
                                        </p:tgtEl>
                                        <p:attrNameLst>
                                          <p:attrName>style.visibility</p:attrName>
                                        </p:attrNameLst>
                                      </p:cBhvr>
                                      <p:to>
                                        <p:strVal val="visible"/>
                                      </p:to>
                                    </p:set>
                                    <p:animEffect transition="in" filter="fade">
                                      <p:cBhvr>
                                        <p:cTn id="40" dur="1000"/>
                                        <p:tgtEl>
                                          <p:spTgt spid="44043"/>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44044"/>
                                        </p:tgtEl>
                                        <p:attrNameLst>
                                          <p:attrName>style.visibility</p:attrName>
                                        </p:attrNameLst>
                                      </p:cBhvr>
                                      <p:to>
                                        <p:strVal val="visible"/>
                                      </p:to>
                                    </p:set>
                                    <p:animEffect transition="in" filter="fade">
                                      <p:cBhvr>
                                        <p:cTn id="45" dur="1000"/>
                                        <p:tgtEl>
                                          <p:spTgt spid="440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P spid="44037" grpId="0"/>
      <p:bldP spid="44038" grpId="0"/>
      <p:bldP spid="10245" grpId="0"/>
      <p:bldP spid="44040" grpId="0"/>
      <p:bldP spid="44041" grpId="0"/>
      <p:bldP spid="44042" grpId="0"/>
      <p:bldP spid="44043" grpId="0"/>
      <p:bldP spid="4404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4"/>
          <p:cNvSpPr txBox="1">
            <a:spLocks noChangeArrowheads="1"/>
          </p:cNvSpPr>
          <p:nvPr/>
        </p:nvSpPr>
        <p:spPr bwMode="auto">
          <a:xfrm>
            <a:off x="1302341" y="548680"/>
            <a:ext cx="669766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kumimoji="1" sz="2800">
                <a:solidFill>
                  <a:schemeClr val="tx1"/>
                </a:solidFill>
                <a:latin typeface="Arial" charset="0"/>
                <a:ea typeface="ＭＳ ゴシック" pitchFamily="49" charset="-128"/>
              </a:defRPr>
            </a:lvl1pPr>
            <a:lvl2pPr marL="742950" indent="-285750" eaLnBrk="0" hangingPunct="0">
              <a:defRPr kumimoji="1" sz="2800">
                <a:solidFill>
                  <a:schemeClr val="tx1"/>
                </a:solidFill>
                <a:latin typeface="Arial" charset="0"/>
                <a:ea typeface="ＭＳ ゴシック" pitchFamily="49" charset="-128"/>
              </a:defRPr>
            </a:lvl2pPr>
            <a:lvl3pPr marL="1143000" indent="-228600" eaLnBrk="0" hangingPunct="0">
              <a:defRPr kumimoji="1" sz="2800">
                <a:solidFill>
                  <a:schemeClr val="tx1"/>
                </a:solidFill>
                <a:latin typeface="Arial" charset="0"/>
                <a:ea typeface="ＭＳ ゴシック" pitchFamily="49" charset="-128"/>
              </a:defRPr>
            </a:lvl3pPr>
            <a:lvl4pPr marL="1600200" indent="-228600" eaLnBrk="0" hangingPunct="0">
              <a:defRPr kumimoji="1" sz="2800">
                <a:solidFill>
                  <a:schemeClr val="tx1"/>
                </a:solidFill>
                <a:latin typeface="Arial" charset="0"/>
                <a:ea typeface="ＭＳ ゴシック" pitchFamily="49" charset="-128"/>
              </a:defRPr>
            </a:lvl4pPr>
            <a:lvl5pPr marL="2057400" indent="-228600" eaLnBrk="0" hangingPunct="0">
              <a:defRPr kumimoji="1" sz="2800">
                <a:solidFill>
                  <a:schemeClr val="tx1"/>
                </a:solidFill>
                <a:latin typeface="Arial" charset="0"/>
                <a:ea typeface="ＭＳ ゴシック" pitchFamily="49" charset="-128"/>
              </a:defRPr>
            </a:lvl5pPr>
            <a:lvl6pPr marL="2514600" indent="-228600" eaLnBrk="0" fontAlgn="base" hangingPunct="0">
              <a:spcBef>
                <a:spcPct val="0"/>
              </a:spcBef>
              <a:spcAft>
                <a:spcPct val="0"/>
              </a:spcAft>
              <a:defRPr kumimoji="1" sz="2800">
                <a:solidFill>
                  <a:schemeClr val="tx1"/>
                </a:solidFill>
                <a:latin typeface="Arial" charset="0"/>
                <a:ea typeface="ＭＳ ゴシック" pitchFamily="49" charset="-128"/>
              </a:defRPr>
            </a:lvl6pPr>
            <a:lvl7pPr marL="2971800" indent="-228600" eaLnBrk="0" fontAlgn="base" hangingPunct="0">
              <a:spcBef>
                <a:spcPct val="0"/>
              </a:spcBef>
              <a:spcAft>
                <a:spcPct val="0"/>
              </a:spcAft>
              <a:defRPr kumimoji="1" sz="2800">
                <a:solidFill>
                  <a:schemeClr val="tx1"/>
                </a:solidFill>
                <a:latin typeface="Arial" charset="0"/>
                <a:ea typeface="ＭＳ ゴシック" pitchFamily="49" charset="-128"/>
              </a:defRPr>
            </a:lvl7pPr>
            <a:lvl8pPr marL="3429000" indent="-228600" eaLnBrk="0" fontAlgn="base" hangingPunct="0">
              <a:spcBef>
                <a:spcPct val="0"/>
              </a:spcBef>
              <a:spcAft>
                <a:spcPct val="0"/>
              </a:spcAft>
              <a:defRPr kumimoji="1" sz="2800">
                <a:solidFill>
                  <a:schemeClr val="tx1"/>
                </a:solidFill>
                <a:latin typeface="Arial" charset="0"/>
                <a:ea typeface="ＭＳ ゴシック" pitchFamily="49" charset="-128"/>
              </a:defRPr>
            </a:lvl8pPr>
            <a:lvl9pPr marL="3886200" indent="-228600" eaLnBrk="0" fontAlgn="base" hangingPunct="0">
              <a:spcBef>
                <a:spcPct val="0"/>
              </a:spcBef>
              <a:spcAft>
                <a:spcPct val="0"/>
              </a:spcAft>
              <a:defRPr kumimoji="1" sz="2800">
                <a:solidFill>
                  <a:schemeClr val="tx1"/>
                </a:solidFill>
                <a:latin typeface="Arial" charset="0"/>
                <a:ea typeface="ＭＳ ゴシック" pitchFamily="49" charset="-128"/>
              </a:defRPr>
            </a:lvl9pPr>
          </a:lstStyle>
          <a:p>
            <a:pPr algn="ctr" eaLnBrk="1" hangingPunct="1">
              <a:spcBef>
                <a:spcPct val="50000"/>
              </a:spcBef>
            </a:pPr>
            <a:r>
              <a:rPr lang="en-US" altLang="ja-JP" sz="3200" dirty="0">
                <a:effectLst/>
                <a:latin typeface="ＭＳ ゴシック" pitchFamily="49" charset="-128"/>
              </a:rPr>
              <a:t>2</a:t>
            </a:r>
            <a:r>
              <a:rPr lang="en-US" altLang="ja-JP" sz="3200" dirty="0" smtClean="0">
                <a:effectLst/>
                <a:latin typeface="ＭＳ ゴシック" pitchFamily="49" charset="-128"/>
              </a:rPr>
              <a:t>)</a:t>
            </a:r>
            <a:r>
              <a:rPr lang="ja-JP" altLang="en-US" sz="3200" dirty="0" smtClean="0">
                <a:effectLst/>
                <a:latin typeface="ＭＳ ゴシック" pitchFamily="49" charset="-128"/>
              </a:rPr>
              <a:t>自殺の場合</a:t>
            </a:r>
            <a:endParaRPr lang="ja-JP" altLang="en-US" sz="3200" dirty="0">
              <a:effectLst/>
              <a:latin typeface="ＭＳ ゴシック" pitchFamily="49" charset="-128"/>
            </a:endParaRPr>
          </a:p>
        </p:txBody>
      </p:sp>
      <p:sp>
        <p:nvSpPr>
          <p:cNvPr id="4" name="正方形/長方形 3"/>
          <p:cNvSpPr/>
          <p:nvPr/>
        </p:nvSpPr>
        <p:spPr>
          <a:xfrm>
            <a:off x="1635808" y="1412776"/>
            <a:ext cx="5960528" cy="584775"/>
          </a:xfrm>
          <a:prstGeom prst="rect">
            <a:avLst/>
          </a:prstGeom>
        </p:spPr>
        <p:txBody>
          <a:bodyPr wrap="square">
            <a:spAutoFit/>
          </a:bodyPr>
          <a:lstStyle/>
          <a:p>
            <a:pPr algn="ctr" hangingPunct="0"/>
            <a:r>
              <a:rPr lang="ja-JP" altLang="ja-JP" sz="3200" b="1" dirty="0">
                <a:effectLst/>
              </a:rPr>
              <a:t>自殺は追い込まれた死である</a:t>
            </a:r>
            <a:endParaRPr lang="ja-JP" altLang="ja-JP" sz="3200" dirty="0">
              <a:effectLst/>
            </a:endParaRPr>
          </a:p>
        </p:txBody>
      </p:sp>
      <p:sp>
        <p:nvSpPr>
          <p:cNvPr id="5" name="正方形/長方形 4"/>
          <p:cNvSpPr/>
          <p:nvPr/>
        </p:nvSpPr>
        <p:spPr>
          <a:xfrm>
            <a:off x="691636" y="2204864"/>
            <a:ext cx="7848872" cy="1384995"/>
          </a:xfrm>
          <a:prstGeom prst="rect">
            <a:avLst/>
          </a:prstGeom>
        </p:spPr>
        <p:txBody>
          <a:bodyPr wrap="square">
            <a:spAutoFit/>
          </a:bodyPr>
          <a:lstStyle/>
          <a:p>
            <a:pPr hangingPunct="0"/>
            <a:r>
              <a:rPr lang="ja-JP" altLang="ja-JP" dirty="0" smtClean="0">
                <a:effectLst/>
              </a:rPr>
              <a:t>○多く</a:t>
            </a:r>
            <a:r>
              <a:rPr lang="ja-JP" altLang="ja-JP" dirty="0">
                <a:effectLst/>
              </a:rPr>
              <a:t>の場合、「この苦しみから逃れるには死ぬしかない」と</a:t>
            </a:r>
            <a:r>
              <a:rPr lang="ja-JP" altLang="ja-JP" dirty="0" smtClean="0">
                <a:effectLst/>
              </a:rPr>
              <a:t>追い詰められて</a:t>
            </a:r>
            <a:r>
              <a:rPr lang="ja-JP" altLang="en-US" dirty="0" smtClean="0">
                <a:effectLst/>
              </a:rPr>
              <a:t>おり、</a:t>
            </a:r>
            <a:r>
              <a:rPr lang="ja-JP" altLang="ja-JP" dirty="0" smtClean="0">
                <a:effectLst/>
              </a:rPr>
              <a:t>「</a:t>
            </a:r>
            <a:r>
              <a:rPr lang="ja-JP" altLang="ja-JP" dirty="0">
                <a:effectLst/>
              </a:rPr>
              <a:t>本人が望んだ死」とは</a:t>
            </a:r>
            <a:r>
              <a:rPr lang="ja-JP" altLang="ja-JP" dirty="0" smtClean="0">
                <a:effectLst/>
              </a:rPr>
              <a:t>言えない。</a:t>
            </a:r>
            <a:endParaRPr lang="ja-JP" altLang="ja-JP" dirty="0">
              <a:effectLst/>
            </a:endParaRPr>
          </a:p>
        </p:txBody>
      </p:sp>
      <p:sp>
        <p:nvSpPr>
          <p:cNvPr id="6" name="正方形/長方形 5"/>
          <p:cNvSpPr/>
          <p:nvPr/>
        </p:nvSpPr>
        <p:spPr>
          <a:xfrm>
            <a:off x="691636" y="3589859"/>
            <a:ext cx="7848872" cy="954107"/>
          </a:xfrm>
          <a:prstGeom prst="rect">
            <a:avLst/>
          </a:prstGeom>
        </p:spPr>
        <p:txBody>
          <a:bodyPr wrap="square">
            <a:spAutoFit/>
          </a:bodyPr>
          <a:lstStyle/>
          <a:p>
            <a:r>
              <a:rPr lang="ja-JP" altLang="ja-JP" dirty="0">
                <a:effectLst/>
              </a:rPr>
              <a:t>○自殺直前にはしばしばうつ病など精神</a:t>
            </a:r>
            <a:r>
              <a:rPr lang="ja-JP" altLang="ja-JP" dirty="0" smtClean="0">
                <a:effectLst/>
              </a:rPr>
              <a:t>障害になって</a:t>
            </a:r>
            <a:r>
              <a:rPr lang="ja-JP" altLang="en-US" dirty="0" smtClean="0">
                <a:effectLst/>
              </a:rPr>
              <a:t>おり、</a:t>
            </a:r>
            <a:r>
              <a:rPr lang="ja-JP" altLang="ja-JP" dirty="0" smtClean="0">
                <a:effectLst/>
              </a:rPr>
              <a:t>正常</a:t>
            </a:r>
            <a:r>
              <a:rPr lang="ja-JP" altLang="ja-JP" dirty="0">
                <a:effectLst/>
              </a:rPr>
              <a:t>な判断が</a:t>
            </a:r>
            <a:r>
              <a:rPr lang="ja-JP" altLang="ja-JP" dirty="0" smtClean="0">
                <a:effectLst/>
              </a:rPr>
              <a:t>できない。</a:t>
            </a:r>
            <a:endParaRPr lang="ja-JP" altLang="en-US" dirty="0"/>
          </a:p>
        </p:txBody>
      </p:sp>
      <p:sp>
        <p:nvSpPr>
          <p:cNvPr id="7" name="正方形/長方形 6"/>
          <p:cNvSpPr/>
          <p:nvPr/>
        </p:nvSpPr>
        <p:spPr>
          <a:xfrm>
            <a:off x="667926" y="4653136"/>
            <a:ext cx="7872581" cy="1384995"/>
          </a:xfrm>
          <a:prstGeom prst="rect">
            <a:avLst/>
          </a:prstGeom>
        </p:spPr>
        <p:txBody>
          <a:bodyPr wrap="square">
            <a:spAutoFit/>
          </a:bodyPr>
          <a:lstStyle/>
          <a:p>
            <a:pPr hangingPunct="0"/>
            <a:r>
              <a:rPr lang="ja-JP" altLang="ja-JP" dirty="0">
                <a:effectLst/>
              </a:rPr>
              <a:t>○自殺の直前までためらったり、知人に電話をするなど、まわりの人に何らかのサインを発していることが</a:t>
            </a:r>
            <a:r>
              <a:rPr lang="ja-JP" altLang="ja-JP" dirty="0" smtClean="0">
                <a:effectLst/>
              </a:rPr>
              <a:t>少なく</a:t>
            </a:r>
            <a:r>
              <a:rPr lang="ja-JP" altLang="en-US" dirty="0" smtClean="0">
                <a:effectLst/>
              </a:rPr>
              <a:t>ない。</a:t>
            </a:r>
            <a:endParaRPr lang="ja-JP" altLang="ja-JP" dirty="0">
              <a:effectLst/>
            </a:endParaRPr>
          </a:p>
        </p:txBody>
      </p:sp>
    </p:spTree>
    <p:extLst>
      <p:ext uri="{BB962C8B-B14F-4D97-AF65-F5344CB8AC3E}">
        <p14:creationId xmlns:p14="http://schemas.microsoft.com/office/powerpoint/2010/main" val="1654495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1" fill="hold" grpId="0" nodeType="click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up)">
                                      <p:cBhvr>
                                        <p:cTn id="16" dur="1000"/>
                                        <p:tgtEl>
                                          <p:spTgt spid="5"/>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1"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up)">
                                      <p:cBhvr>
                                        <p:cTn id="21" dur="10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1"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wipe(up)">
                                      <p:cBhvr>
                                        <p:cTn id="2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043840" y="1131793"/>
            <a:ext cx="5128327" cy="584775"/>
          </a:xfrm>
          <a:prstGeom prst="rect">
            <a:avLst/>
          </a:prstGeom>
        </p:spPr>
        <p:txBody>
          <a:bodyPr wrap="none">
            <a:spAutoFit/>
          </a:bodyPr>
          <a:lstStyle/>
          <a:p>
            <a:pPr hangingPunct="0"/>
            <a:r>
              <a:rPr lang="ja-JP" altLang="ja-JP" sz="3200" b="1" dirty="0">
                <a:effectLst/>
              </a:rPr>
              <a:t>自殺の原因は１つではない</a:t>
            </a:r>
            <a:endParaRPr lang="ja-JP" altLang="ja-JP" sz="3200" dirty="0">
              <a:effectLst/>
            </a:endParaRPr>
          </a:p>
        </p:txBody>
      </p:sp>
      <p:sp>
        <p:nvSpPr>
          <p:cNvPr id="3" name="正方形/長方形 2"/>
          <p:cNvSpPr/>
          <p:nvPr/>
        </p:nvSpPr>
        <p:spPr>
          <a:xfrm>
            <a:off x="755576" y="2276872"/>
            <a:ext cx="7704856" cy="954107"/>
          </a:xfrm>
          <a:prstGeom prst="rect">
            <a:avLst/>
          </a:prstGeom>
        </p:spPr>
        <p:txBody>
          <a:bodyPr wrap="square">
            <a:spAutoFit/>
          </a:bodyPr>
          <a:lstStyle/>
          <a:p>
            <a:pPr hangingPunct="0"/>
            <a:r>
              <a:rPr lang="ja-JP" altLang="ja-JP" dirty="0">
                <a:effectLst/>
              </a:rPr>
              <a:t>○自殺は１つの原因で起こることはまれで、様々な要因が複雑に絡み合っているのが</a:t>
            </a:r>
            <a:r>
              <a:rPr lang="ja-JP" altLang="ja-JP" dirty="0" smtClean="0">
                <a:effectLst/>
              </a:rPr>
              <a:t>一般的</a:t>
            </a:r>
            <a:endParaRPr lang="ja-JP" altLang="ja-JP" dirty="0">
              <a:effectLst/>
            </a:endParaRPr>
          </a:p>
        </p:txBody>
      </p:sp>
      <p:sp>
        <p:nvSpPr>
          <p:cNvPr id="4" name="正方形/長方形 3"/>
          <p:cNvSpPr/>
          <p:nvPr/>
        </p:nvSpPr>
        <p:spPr>
          <a:xfrm>
            <a:off x="755576" y="3919629"/>
            <a:ext cx="7776864" cy="954107"/>
          </a:xfrm>
          <a:prstGeom prst="rect">
            <a:avLst/>
          </a:prstGeom>
        </p:spPr>
        <p:txBody>
          <a:bodyPr wrap="square">
            <a:spAutoFit/>
          </a:bodyPr>
          <a:lstStyle/>
          <a:p>
            <a:pPr hangingPunct="0"/>
            <a:r>
              <a:rPr lang="ja-JP" altLang="ja-JP" dirty="0">
                <a:effectLst/>
              </a:rPr>
              <a:t>○自殺の直前の出来事に重きを置くと、それだけが原因であるかのようの伝わって</a:t>
            </a:r>
            <a:r>
              <a:rPr lang="ja-JP" altLang="ja-JP" dirty="0" smtClean="0">
                <a:effectLst/>
              </a:rPr>
              <a:t>しま</a:t>
            </a:r>
            <a:r>
              <a:rPr lang="ja-JP" altLang="en-US" dirty="0" smtClean="0">
                <a:effectLst/>
              </a:rPr>
              <a:t>う。</a:t>
            </a:r>
            <a:endParaRPr lang="ja-JP" altLang="ja-JP" dirty="0">
              <a:effectLst/>
            </a:endParaRPr>
          </a:p>
        </p:txBody>
      </p:sp>
    </p:spTree>
    <p:extLst>
      <p:ext uri="{BB962C8B-B14F-4D97-AF65-F5344CB8AC3E}">
        <p14:creationId xmlns:p14="http://schemas.microsoft.com/office/powerpoint/2010/main" val="2055244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1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up)">
                                      <p:cBhvr>
                                        <p:cTn id="1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theme/theme1.xml><?xml version="1.0" encoding="utf-8"?>
<a:theme xmlns:a="http://schemas.openxmlformats.org/drawingml/2006/main" name="1_標準デザイン">
  <a:themeElements>
    <a:clrScheme name="1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ゴシック" pitchFamily="49"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8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ゴシック" pitchFamily="49" charset="-128"/>
          </a:defRPr>
        </a:defPPr>
      </a:lstStyle>
    </a:lnDef>
  </a:objectDefaults>
  <a:extraClrSchemeLst>
    <a:extraClrScheme>
      <a:clrScheme name="1_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4100</TotalTime>
  <Words>2164</Words>
  <Application>Microsoft Office PowerPoint</Application>
  <PresentationFormat>画面に合わせる (4:3)</PresentationFormat>
  <Paragraphs>370</Paragraphs>
  <Slides>35</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35</vt:i4>
      </vt:variant>
    </vt:vector>
  </HeadingPairs>
  <TitlesOfParts>
    <vt:vector size="41" baseType="lpstr">
      <vt:lpstr>HG丸ｺﾞｼｯｸM-PRO</vt:lpstr>
      <vt:lpstr>ＭＳ Ｐゴシック</vt:lpstr>
      <vt:lpstr>ＭＳ ゴシック</vt:lpstr>
      <vt:lpstr>Arial</vt:lpstr>
      <vt:lpstr>Times New Roman</vt:lpstr>
      <vt:lpstr>1_標準デザイン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KM</dc:creator>
  <cp:lastModifiedBy>kamata</cp:lastModifiedBy>
  <cp:revision>194</cp:revision>
  <dcterms:created xsi:type="dcterms:W3CDTF">2010-08-04T05:25:45Z</dcterms:created>
  <dcterms:modified xsi:type="dcterms:W3CDTF">2016-09-05T10:16:27Z</dcterms:modified>
</cp:coreProperties>
</file>