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73" r:id="rId3"/>
  </p:sldMasterIdLst>
  <p:notesMasterIdLst>
    <p:notesMasterId r:id="rId29"/>
  </p:notesMasterIdLst>
  <p:sldIdLst>
    <p:sldId id="294" r:id="rId4"/>
    <p:sldId id="270" r:id="rId5"/>
    <p:sldId id="260" r:id="rId6"/>
    <p:sldId id="261" r:id="rId7"/>
    <p:sldId id="262" r:id="rId8"/>
    <p:sldId id="263" r:id="rId9"/>
    <p:sldId id="295" r:id="rId10"/>
    <p:sldId id="265" r:id="rId11"/>
    <p:sldId id="266" r:id="rId12"/>
    <p:sldId id="267" r:id="rId13"/>
    <p:sldId id="285" r:id="rId14"/>
    <p:sldId id="277" r:id="rId15"/>
    <p:sldId id="286" r:id="rId16"/>
    <p:sldId id="288" r:id="rId17"/>
    <p:sldId id="271" r:id="rId18"/>
    <p:sldId id="279" r:id="rId19"/>
    <p:sldId id="291" r:id="rId20"/>
    <p:sldId id="290" r:id="rId21"/>
    <p:sldId id="280" r:id="rId22"/>
    <p:sldId id="281" r:id="rId23"/>
    <p:sldId id="282" r:id="rId24"/>
    <p:sldId id="296" r:id="rId25"/>
    <p:sldId id="297" r:id="rId26"/>
    <p:sldId id="293" r:id="rId27"/>
    <p:sldId id="284" r:id="rId28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9900"/>
    <a:srgbClr val="0099FF"/>
    <a:srgbClr val="33CCFF"/>
    <a:srgbClr val="CCCC00"/>
    <a:srgbClr val="FF0000"/>
    <a:srgbClr val="00FFFF"/>
    <a:srgbClr val="00FF00"/>
    <a:srgbClr val="B2B2B2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3" autoAdjust="0"/>
    <p:restoredTop sz="94660"/>
  </p:normalViewPr>
  <p:slideViewPr>
    <p:cSldViewPr>
      <p:cViewPr varScale="1">
        <p:scale>
          <a:sx n="110" d="100"/>
          <a:sy n="110" d="100"/>
        </p:scale>
        <p:origin x="14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charset="-128"/>
              </a:defRPr>
            </a:lvl1pPr>
          </a:lstStyle>
          <a:p>
            <a:pPr>
              <a:defRPr/>
            </a:pPr>
            <a:fld id="{BF220DF2-8210-4873-A7E1-DB66F100E3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5971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073F5-6EBF-4010-8C5E-06461A2000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550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46233-1F20-4FA5-9C49-E870533B31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974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F8CB4-22FC-4691-890A-C5A9DBC346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8561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F8149-3564-4660-91C0-3F0C465698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350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CB1F5-0BB3-4589-90D2-79ADEEC1BD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2226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6CBB9-EEC3-4625-9CCE-3B7C44FFFE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1982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F4A16-D3C1-4390-99CF-E6F396EB20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1121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09D72-548B-4D0F-9972-AAEE92E4D9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9489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23E87-AA3D-46D8-B747-099DCF8BBA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5402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F4E58-108C-4B6D-9E89-FEDCFE7EE3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6948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21383-9003-43E1-A62B-5FE2139E67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1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3D7D9-4FE9-4B93-82EC-ED32288995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040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2CE7F-0F60-4118-9695-99CC0FC245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36379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FF29E-43B9-49C7-A1D3-35E08A1B1A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05533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5D07C-91A7-4200-A55C-310AAD8820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36944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8BF9D-C384-4EAE-B621-E68E81D56F1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529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BE328-2DFA-4DB8-89C9-E91F2408A6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207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6D0DC-7250-48BB-AAAA-58631B18512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1115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847D0-A35B-4618-A84F-282D17AD999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8952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6D558-2A16-4A86-A83D-6D5E24093E4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4621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17B13-DF7C-402E-AA5C-2573247CF7D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8311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C3F3A-3B37-424C-BE61-8A398B02F0F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90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4537D-7FAB-4BD5-98A7-39E3C1BAF1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4435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9F169-D624-491F-A099-8A9E27435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7761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2DEF6-518C-481E-B3AD-9D82EF150B6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337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FB025-AC31-4ADD-9719-BF907417B3A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4766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14B86-5A38-409F-BE0C-91C3E4DBA5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76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F1458-4B7F-4240-AAA3-D9F0557E15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557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7F1E6-A87F-47F2-AFE7-293D1458DE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12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E859C-6F9F-43BE-A07D-F26355DBCB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164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0B106-69E5-4BE5-8F8D-9A6B8FE633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857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9879B-5589-4ACB-9821-19B13FFD9C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812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0F9D7-4BFF-489E-A126-94311F6190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4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+mn-ea"/>
              </a:defRPr>
            </a:lvl1pPr>
          </a:lstStyle>
          <a:p>
            <a:pPr>
              <a:defRPr/>
            </a:pPr>
            <a:fld id="{CF6628A8-C573-4C67-A44B-07E8B78456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a typeface="+mn-ea"/>
              </a:defRPr>
            </a:lvl1pPr>
          </a:lstStyle>
          <a:p>
            <a:pPr>
              <a:defRPr/>
            </a:pPr>
            <a:fld id="{7BAB26A0-2194-4735-9F8D-C337C128D1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ea typeface="+mn-ea"/>
              </a:defRPr>
            </a:lvl1pPr>
          </a:lstStyle>
          <a:p>
            <a:pPr algn="l"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83124ED-F2D9-405C-821B-D9462F910BF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00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25724" y="980728"/>
            <a:ext cx="8229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</a:t>
            </a:r>
            <a:r>
              <a:rPr lang="ja-JP" altLang="en-US" sz="40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危機 支援者ガイド２</a:t>
            </a:r>
            <a:r>
              <a:rPr lang="ja-JP" altLang="en-US" sz="4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ja-JP" altLang="en-US" sz="40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学校危機</a:t>
            </a:r>
            <a:r>
              <a:rPr lang="ja-JP" altLang="en-US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と危機対応</a:t>
            </a:r>
            <a:endParaRPr lang="ja-JP" altLang="en-US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740299" y="5772150"/>
            <a:ext cx="360045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None/>
            </a:pPr>
            <a:r>
              <a:rPr lang="en-US" altLang="ja-JP" sz="2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2016</a:t>
            </a:r>
            <a:r>
              <a:rPr lang="ja-JP" altLang="en-US" sz="24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2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07</a:t>
            </a:r>
            <a:r>
              <a:rPr lang="ja-JP" altLang="en-US" sz="2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2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03</a:t>
            </a:r>
            <a:r>
              <a:rPr lang="ja-JP" altLang="en-US" sz="2400" dirty="0" smtClean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日</a:t>
            </a:r>
            <a:endParaRPr lang="en-US" altLang="ja-JP" sz="2400" dirty="0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1371874" y="5085184"/>
            <a:ext cx="633730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None/>
            </a:pPr>
            <a:r>
              <a:rPr lang="ja-JP" altLang="en-US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全国精神保健福祉センター長会</a:t>
            </a:r>
            <a:endParaRPr lang="en-US" altLang="ja-JP">
              <a:solidFill>
                <a:srgbClr val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843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68313" y="1052513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/>
              <a:t>危機の悪循環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755650" y="2420938"/>
            <a:ext cx="1439863" cy="576262"/>
          </a:xfrm>
          <a:prstGeom prst="rect">
            <a:avLst/>
          </a:prstGeom>
          <a:solidFill>
            <a:srgbClr val="00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b="1"/>
              <a:t>問　題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900113" y="3716338"/>
            <a:ext cx="1152525" cy="576262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000" b="1"/>
              <a:t>悪化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755650" y="5084763"/>
            <a:ext cx="1439863" cy="576262"/>
          </a:xfrm>
          <a:prstGeom prst="rect">
            <a:avLst/>
          </a:prstGeom>
          <a:solidFill>
            <a:srgbClr val="00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b="1"/>
              <a:t>危　機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3635375" y="2205038"/>
            <a:ext cx="1728788" cy="1223962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/>
              <a:t>平 時 の</a:t>
            </a:r>
          </a:p>
          <a:p>
            <a:pPr eaLnBrk="1" hangingPunct="1"/>
            <a:r>
              <a:rPr lang="ja-JP" altLang="en-US"/>
              <a:t>対応方法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3635375" y="4652963"/>
            <a:ext cx="1728788" cy="1223962"/>
          </a:xfrm>
          <a:prstGeom prst="roundRect">
            <a:avLst>
              <a:gd name="adj" fmla="val 16667"/>
            </a:avLst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/>
              <a:t>危機時の</a:t>
            </a:r>
          </a:p>
          <a:p>
            <a:pPr eaLnBrk="1" hangingPunct="1"/>
            <a:r>
              <a:rPr lang="ja-JP" altLang="en-US"/>
              <a:t>対応方法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6804025" y="2349500"/>
            <a:ext cx="1152525" cy="576263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b="1"/>
              <a:t>改善へ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6804025" y="5084763"/>
            <a:ext cx="1152525" cy="576262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b="1"/>
              <a:t>改善へ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2195513" y="2708275"/>
            <a:ext cx="14398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195513" y="5373688"/>
            <a:ext cx="14398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364163" y="2708275"/>
            <a:ext cx="14398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5364163" y="5373688"/>
            <a:ext cx="14398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V="1">
            <a:off x="2195513" y="3357563"/>
            <a:ext cx="1439862" cy="172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 flipV="1">
            <a:off x="2051050" y="3933825"/>
            <a:ext cx="7921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1547813" y="3284538"/>
            <a:ext cx="20161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1547813" y="3284538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1547813" y="4292600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1547813" y="4724400"/>
            <a:ext cx="6477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2195513" y="3933825"/>
            <a:ext cx="647700" cy="7905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276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276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4" grpId="0" animBg="1"/>
      <p:bldP spid="27654" grpId="1" animBg="1"/>
      <p:bldP spid="27655" grpId="0" animBg="1"/>
      <p:bldP spid="27656" grpId="0" animBg="1"/>
      <p:bldP spid="27656" grpId="1" animBg="1"/>
      <p:bldP spid="27657" grpId="0" animBg="1"/>
      <p:bldP spid="27658" grpId="0" animBg="1"/>
      <p:bldP spid="27659" grpId="0" animBg="1"/>
      <p:bldP spid="27660" grpId="0" animBg="1"/>
      <p:bldP spid="27661" grpId="0" animBg="1"/>
      <p:bldP spid="27662" grpId="0" animBg="1"/>
      <p:bldP spid="27663" grpId="0" animBg="1"/>
      <p:bldP spid="27664" grpId="0" animBg="1"/>
      <p:bldP spid="27665" grpId="0" animBg="1"/>
      <p:bldP spid="27666" grpId="0" animBg="1"/>
      <p:bldP spid="27667" grpId="0" animBg="1"/>
      <p:bldP spid="27668" grpId="0" animBg="1"/>
      <p:bldP spid="27669" grpId="0" animBg="1"/>
      <p:bldP spid="2767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827088" y="1484313"/>
            <a:ext cx="741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3200" dirty="0" err="1">
                <a:latin typeface="ＭＳ ゴシック" pitchFamily="49" charset="-128"/>
              </a:rPr>
              <a:t>typeⅠ</a:t>
            </a:r>
            <a:r>
              <a:rPr lang="ja-JP" altLang="en-US" sz="3200" dirty="0">
                <a:latin typeface="ＭＳ ゴシック" pitchFamily="49" charset="-128"/>
              </a:rPr>
              <a:t>と</a:t>
            </a:r>
            <a:r>
              <a:rPr lang="en-US" altLang="ja-JP" sz="3200" dirty="0" err="1">
                <a:latin typeface="ＭＳ ゴシック" pitchFamily="49" charset="-128"/>
              </a:rPr>
              <a:t>typeⅡ</a:t>
            </a:r>
            <a:endParaRPr lang="en-US" altLang="ja-JP" sz="3200" dirty="0">
              <a:latin typeface="ＭＳ ゴシック" pitchFamily="49" charset="-128"/>
            </a:endParaRPr>
          </a:p>
        </p:txBody>
      </p:sp>
      <p:graphicFrame>
        <p:nvGraphicFramePr>
          <p:cNvPr id="4915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905234"/>
              </p:ext>
            </p:extLst>
          </p:nvPr>
        </p:nvGraphicFramePr>
        <p:xfrm>
          <a:off x="395288" y="2492375"/>
          <a:ext cx="8280400" cy="2810041"/>
        </p:xfrm>
        <a:graphic>
          <a:graphicData uri="http://schemas.openxmlformats.org/drawingml/2006/table">
            <a:tbl>
              <a:tblPr/>
              <a:tblGrid>
                <a:gridCol w="4321175"/>
                <a:gridCol w="3959225"/>
              </a:tblGrid>
              <a:tr h="82277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typeⅠ</a:t>
                      </a: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学校危機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（心の緊急支援）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typeⅡ</a:t>
                      </a: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学校問題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（継続または生徒指導）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98710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殺人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自殺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事故死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殺人未遂相当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無差別傷害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重度傷害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強姦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強制わいせつ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重傷事故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地域の災害・事件・事故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感染症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自殺未遂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自傷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加害･自殺の予告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軽度傷害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暴行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乱闘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わいせつ行為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いじめ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学級崩壊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非行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虐待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理不尽な要求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166" name="Line 14"/>
          <p:cNvSpPr>
            <a:spLocks noChangeShapeType="1"/>
          </p:cNvSpPr>
          <p:nvPr/>
        </p:nvSpPr>
        <p:spPr bwMode="auto">
          <a:xfrm flipV="1">
            <a:off x="1619250" y="5445125"/>
            <a:ext cx="504825" cy="720725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 flipV="1">
            <a:off x="4211638" y="5445125"/>
            <a:ext cx="288925" cy="720725"/>
          </a:xfrm>
          <a:prstGeom prst="line">
            <a:avLst/>
          </a:prstGeom>
          <a:noFill/>
          <a:ln w="12700">
            <a:solidFill>
              <a:srgbClr val="CC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V="1">
            <a:off x="4859338" y="5445125"/>
            <a:ext cx="217487" cy="720725"/>
          </a:xfrm>
          <a:prstGeom prst="line">
            <a:avLst/>
          </a:prstGeom>
          <a:noFill/>
          <a:ln w="12700">
            <a:solidFill>
              <a:srgbClr val="CC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539750" y="6165850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>
                <a:solidFill>
                  <a:srgbClr val="FF6600"/>
                </a:solidFill>
                <a:latin typeface="ＭＳ ゴシック" pitchFamily="49" charset="-128"/>
              </a:rPr>
              <a:t>TypeⅠ</a:t>
            </a:r>
            <a:r>
              <a:rPr lang="ja-JP" altLang="en-US">
                <a:solidFill>
                  <a:srgbClr val="FF6600"/>
                </a:solidFill>
                <a:latin typeface="ＭＳ ゴシック" pitchFamily="49" charset="-128"/>
              </a:rPr>
              <a:t>衝撃度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4140200" y="616585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>
                <a:solidFill>
                  <a:srgbClr val="CC99FF"/>
                </a:solidFill>
                <a:latin typeface="ＭＳ ゴシック" pitchFamily="49" charset="-128"/>
              </a:rPr>
              <a:t>対応度</a:t>
            </a:r>
          </a:p>
        </p:txBody>
      </p:sp>
      <p:graphicFrame>
        <p:nvGraphicFramePr>
          <p:cNvPr id="49184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700602"/>
              </p:ext>
            </p:extLst>
          </p:nvPr>
        </p:nvGraphicFramePr>
        <p:xfrm>
          <a:off x="1178306" y="692696"/>
          <a:ext cx="7056438" cy="503237"/>
        </p:xfrm>
        <a:graphic>
          <a:graphicData uri="http://schemas.openxmlformats.org/drawingml/2006/table">
            <a:tbl>
              <a:tblPr/>
              <a:tblGrid>
                <a:gridCol w="647700"/>
                <a:gridCol w="6408738"/>
              </a:tblGrid>
              <a:tr h="50323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(1)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 </a:t>
                      </a: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イ 学校危機のタイプと程度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49166" grpId="0" animBg="1"/>
      <p:bldP spid="49167" grpId="0" animBg="1"/>
      <p:bldP spid="49168" grpId="0" animBg="1"/>
      <p:bldP spid="49169" grpId="0"/>
      <p:bldP spid="491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2743200" y="492125"/>
            <a:ext cx="4137025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rgbClr val="FF9900"/>
                </a:solidFill>
                <a:latin typeface="ＭＳ ゴシック" pitchFamily="49" charset="-128"/>
              </a:rPr>
              <a:t>衝撃度（</a:t>
            </a:r>
            <a:r>
              <a:rPr lang="en-US" altLang="ja-JP" sz="3200" dirty="0" err="1">
                <a:solidFill>
                  <a:srgbClr val="FF9900"/>
                </a:solidFill>
                <a:latin typeface="ＭＳ ゴシック" pitchFamily="49" charset="-128"/>
              </a:rPr>
              <a:t>typeⅠ</a:t>
            </a:r>
            <a:r>
              <a:rPr lang="ja-JP" altLang="en-US" sz="3200" dirty="0">
                <a:solidFill>
                  <a:srgbClr val="FF9900"/>
                </a:solidFill>
                <a:latin typeface="ＭＳ ゴシック" pitchFamily="49" charset="-128"/>
              </a:rPr>
              <a:t>のみ）</a:t>
            </a:r>
          </a:p>
        </p:txBody>
      </p:sp>
      <p:graphicFrame>
        <p:nvGraphicFramePr>
          <p:cNvPr id="40967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605952"/>
              </p:ext>
            </p:extLst>
          </p:nvPr>
        </p:nvGraphicFramePr>
        <p:xfrm>
          <a:off x="827088" y="1878806"/>
          <a:ext cx="7416800" cy="4477344"/>
        </p:xfrm>
        <a:graphic>
          <a:graphicData uri="http://schemas.openxmlformats.org/drawingml/2006/table">
            <a:tbl>
              <a:tblPr/>
              <a:tblGrid>
                <a:gridCol w="1512887"/>
                <a:gridCol w="863600"/>
                <a:gridCol w="5040313"/>
              </a:tblGrid>
              <a:tr h="37674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　規　模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衝撃度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　事案例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76742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大規模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　</a:t>
                      </a: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Ⅵ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北オセアチア共和国学校テロ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3767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　</a:t>
                      </a: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Ⅴ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大阪池田小事件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742446">
                <a:tc row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中規模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　</a:t>
                      </a: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Ⅳ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佐世保市小６殺害事件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山口県立高校爆発物事件、数十人救急搬送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7424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Ⅲ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強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校内で自殺、数人以上が間近で目撃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プールで水死、多数が間近で目撃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4244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Ⅲ</a:t>
                      </a: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弱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通学路で交通事故死、数人が間近で目撃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親子心中事件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74244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小規模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　</a:t>
                      </a: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Ⅱ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自宅で自殺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川で数人で遊んでいる時に１人水死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37674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小規模以下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　</a:t>
                      </a:r>
                      <a:r>
                        <a:rPr kumimoji="1" lang="en-US" altLang="ja-JP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Ⅰ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ゴシック" pitchFamily="49" charset="-128"/>
                        </a:rPr>
                        <a:t>家族旅行中の交通事故死</a:t>
                      </a:r>
                    </a:p>
                  </a:txBody>
                  <a:tcPr marL="36000" marR="36000" marT="35994" marB="359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15399" name="Rectangle 43"/>
          <p:cNvSpPr>
            <a:spLocks noChangeArrowheads="1"/>
          </p:cNvSpPr>
          <p:nvPr/>
        </p:nvSpPr>
        <p:spPr bwMode="auto">
          <a:xfrm>
            <a:off x="827088" y="1373981"/>
            <a:ext cx="39846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en-US" altLang="ja-JP" sz="2800" dirty="0" err="1">
                <a:latin typeface="ＭＳ ゴシック" pitchFamily="49" charset="-128"/>
              </a:rPr>
              <a:t>typeⅠ</a:t>
            </a:r>
            <a:r>
              <a:rPr lang="ja-JP" altLang="en-US" sz="2800" dirty="0">
                <a:latin typeface="ＭＳ ゴシック" pitchFamily="49" charset="-128"/>
              </a:rPr>
              <a:t>学校危機の衝撃度</a:t>
            </a:r>
          </a:p>
        </p:txBody>
      </p:sp>
      <p:pic>
        <p:nvPicPr>
          <p:cNvPr id="15401" name="Picture 4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713" y="1052513"/>
            <a:ext cx="649287" cy="20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3851275" y="836613"/>
            <a:ext cx="1292225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>
                <a:solidFill>
                  <a:srgbClr val="7030A0"/>
                </a:solidFill>
                <a:latin typeface="ＭＳ ゴシック" pitchFamily="49" charset="-128"/>
              </a:rPr>
              <a:t>対応度</a:t>
            </a:r>
          </a:p>
        </p:txBody>
      </p:sp>
      <p:graphicFrame>
        <p:nvGraphicFramePr>
          <p:cNvPr id="5325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942139"/>
              </p:ext>
            </p:extLst>
          </p:nvPr>
        </p:nvGraphicFramePr>
        <p:xfrm>
          <a:off x="323850" y="2420938"/>
          <a:ext cx="8424863" cy="3208336"/>
        </p:xfrm>
        <a:graphic>
          <a:graphicData uri="http://schemas.openxmlformats.org/drawingml/2006/table">
            <a:tbl>
              <a:tblPr/>
              <a:tblGrid>
                <a:gridCol w="935038"/>
                <a:gridCol w="936625"/>
                <a:gridCol w="2016125"/>
                <a:gridCol w="2160587"/>
                <a:gridCol w="1152525"/>
                <a:gridCol w="1223963"/>
              </a:tblGrid>
              <a:tr h="3657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対応度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衝撃度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報　道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背景等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教師事案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typeⅡ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等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7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“</a:t>
                      </a: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伍”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Ⅴ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7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“</a:t>
                      </a: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四”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Ⅳ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連日全国ﾄｯﾌﾟﾆｭｰｽ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776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“</a:t>
                      </a: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参”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Ⅲ</a:t>
                      </a: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強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全国の報道殺到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“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弐”以上でいじめ等報道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教師の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不祥事の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報道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事案に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よる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796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“</a:t>
                      </a: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弐”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Ⅲ</a:t>
                      </a: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弱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00"/>
                    </a:solidFill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取材数件以上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57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Ⅱ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57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“</a:t>
                      </a: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壱”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Ⅰ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軽微な予兆はここ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579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“</a:t>
                      </a:r>
                      <a:r>
                        <a:rPr kumimoji="1" lang="ja-JP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零”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80"/>
                    </a:solidFill>
                  </a:tcPr>
                </a:tc>
                <a:tc gridSpan="5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444" name="Rectangle 61"/>
          <p:cNvSpPr>
            <a:spLocks noChangeArrowheads="1"/>
          </p:cNvSpPr>
          <p:nvPr/>
        </p:nvSpPr>
        <p:spPr bwMode="auto">
          <a:xfrm>
            <a:off x="1476375" y="5373688"/>
            <a:ext cx="67691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/>
            <a:r>
              <a:rPr lang="en-US" altLang="ja-JP" sz="1200">
                <a:latin typeface="ＭＳ ゴシック" pitchFamily="49" charset="-128"/>
              </a:rPr>
              <a:t>※</a:t>
            </a:r>
            <a:r>
              <a:rPr lang="ja-JP" altLang="en-US" sz="1200">
                <a:latin typeface="ＭＳ ゴシック" pitchFamily="49" charset="-128"/>
              </a:rPr>
              <a:t>衝撃度～</a:t>
            </a:r>
            <a:r>
              <a:rPr lang="en-US" altLang="ja-JP" sz="1200">
                <a:latin typeface="ＭＳ ゴシック" pitchFamily="49" charset="-128"/>
              </a:rPr>
              <a:t>typeⅡ</a:t>
            </a:r>
            <a:r>
              <a:rPr lang="ja-JP" altLang="en-US" sz="1200">
                <a:latin typeface="ＭＳ ゴシック" pitchFamily="49" charset="-128"/>
              </a:rPr>
              <a:t>等で一番重いところで対応度を判定します。対応度は時期により変化します。</a:t>
            </a:r>
          </a:p>
        </p:txBody>
      </p:sp>
      <p:sp>
        <p:nvSpPr>
          <p:cNvPr id="16445" name="Rectangle 62"/>
          <p:cNvSpPr>
            <a:spLocks noChangeArrowheads="1"/>
          </p:cNvSpPr>
          <p:nvPr/>
        </p:nvSpPr>
        <p:spPr bwMode="auto">
          <a:xfrm>
            <a:off x="395288" y="1916113"/>
            <a:ext cx="82137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/>
            <a:r>
              <a:rPr lang="ja-JP" altLang="en-US" sz="2800">
                <a:latin typeface="ＭＳ ゴシック" pitchFamily="49" charset="-128"/>
              </a:rPr>
              <a:t>学校危機対応度判定表（数日以内）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0" name="AutoShape 14"/>
          <p:cNvSpPr>
            <a:spLocks noChangeArrowheads="1"/>
          </p:cNvSpPr>
          <p:nvPr/>
        </p:nvSpPr>
        <p:spPr bwMode="auto">
          <a:xfrm>
            <a:off x="611188" y="4221163"/>
            <a:ext cx="1657350" cy="720725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/>
              <a:t>態勢確保</a:t>
            </a:r>
          </a:p>
        </p:txBody>
      </p:sp>
      <p:sp>
        <p:nvSpPr>
          <p:cNvPr id="55311" name="AutoShape 15"/>
          <p:cNvSpPr>
            <a:spLocks noChangeArrowheads="1"/>
          </p:cNvSpPr>
          <p:nvPr/>
        </p:nvSpPr>
        <p:spPr bwMode="auto">
          <a:xfrm>
            <a:off x="611188" y="2563813"/>
            <a:ext cx="1584325" cy="720725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/>
              <a:t>状況把握</a:t>
            </a:r>
          </a:p>
        </p:txBody>
      </p:sp>
      <p:sp>
        <p:nvSpPr>
          <p:cNvPr id="55312" name="AutoShape 16"/>
          <p:cNvSpPr>
            <a:spLocks noChangeArrowheads="1"/>
          </p:cNvSpPr>
          <p:nvPr/>
        </p:nvSpPr>
        <p:spPr bwMode="auto">
          <a:xfrm>
            <a:off x="3492500" y="3429000"/>
            <a:ext cx="1655763" cy="720725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/>
              <a:t>方針決定</a:t>
            </a:r>
          </a:p>
        </p:txBody>
      </p:sp>
      <p:sp>
        <p:nvSpPr>
          <p:cNvPr id="55313" name="AutoShape 17"/>
          <p:cNvSpPr>
            <a:spLocks noChangeArrowheads="1"/>
          </p:cNvSpPr>
          <p:nvPr/>
        </p:nvSpPr>
        <p:spPr bwMode="auto">
          <a:xfrm>
            <a:off x="6948488" y="3429000"/>
            <a:ext cx="1439862" cy="720725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/>
              <a:t>実　施</a:t>
            </a:r>
          </a:p>
        </p:txBody>
      </p:sp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3492500" y="2060575"/>
            <a:ext cx="1584325" cy="6492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/>
              <a:t>目標設定</a:t>
            </a:r>
          </a:p>
        </p:txBody>
      </p:sp>
      <p:sp>
        <p:nvSpPr>
          <p:cNvPr id="55315" name="Rectangle 19"/>
          <p:cNvSpPr>
            <a:spLocks noChangeArrowheads="1"/>
          </p:cNvSpPr>
          <p:nvPr/>
        </p:nvSpPr>
        <p:spPr bwMode="auto">
          <a:xfrm>
            <a:off x="5292725" y="4868863"/>
            <a:ext cx="1584325" cy="6492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/>
              <a:t>計画作成</a:t>
            </a:r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>
            <a:off x="1403350" y="3284538"/>
            <a:ext cx="0" cy="936625"/>
          </a:xfrm>
          <a:prstGeom prst="line">
            <a:avLst/>
          </a:prstGeom>
          <a:noFill/>
          <a:ln w="2540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>
            <a:off x="2195513" y="2924175"/>
            <a:ext cx="1296987" cy="649288"/>
          </a:xfrm>
          <a:prstGeom prst="line">
            <a:avLst/>
          </a:prstGeom>
          <a:noFill/>
          <a:ln w="2540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8" name="Line 22"/>
          <p:cNvSpPr>
            <a:spLocks noChangeShapeType="1"/>
          </p:cNvSpPr>
          <p:nvPr/>
        </p:nvSpPr>
        <p:spPr bwMode="auto">
          <a:xfrm flipV="1">
            <a:off x="2268538" y="4005263"/>
            <a:ext cx="1223962" cy="576262"/>
          </a:xfrm>
          <a:prstGeom prst="line">
            <a:avLst/>
          </a:prstGeom>
          <a:noFill/>
          <a:ln w="2540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4356100" y="2708275"/>
            <a:ext cx="0" cy="720725"/>
          </a:xfrm>
          <a:prstGeom prst="line">
            <a:avLst/>
          </a:prstGeom>
          <a:noFill/>
          <a:ln w="2540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>
            <a:off x="5148263" y="3789363"/>
            <a:ext cx="1800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 flipV="1">
            <a:off x="6084888" y="378936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3492500" y="4221163"/>
            <a:ext cx="16557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/>
              <a:t>状況判断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250825" y="5229225"/>
            <a:ext cx="4176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000"/>
              <a:t>リーダーシップ、人数、役割分担</a:t>
            </a:r>
          </a:p>
        </p:txBody>
      </p:sp>
      <p:graphicFrame>
        <p:nvGraphicFramePr>
          <p:cNvPr id="55336" name="Group 40"/>
          <p:cNvGraphicFramePr>
            <a:graphicFrameLocks noGrp="1"/>
          </p:cNvGraphicFramePr>
          <p:nvPr/>
        </p:nvGraphicFramePr>
        <p:xfrm>
          <a:off x="468313" y="692150"/>
          <a:ext cx="8424862" cy="576263"/>
        </p:xfrm>
        <a:graphic>
          <a:graphicData uri="http://schemas.openxmlformats.org/drawingml/2006/table">
            <a:tbl>
              <a:tblPr/>
              <a:tblGrid>
                <a:gridCol w="935037"/>
                <a:gridCol w="7489825"/>
              </a:tblGrid>
              <a:tr h="5762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ＭＳ ゴシック" pitchFamily="49" charset="-128"/>
                          <a:ea typeface="ＭＳ ゴシック" pitchFamily="49" charset="-128"/>
                        </a:rPr>
                        <a:t>(</a:t>
                      </a:r>
                      <a:r>
                        <a:rPr kumimoji="1" lang="ja-JP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ＭＳ ゴシック" pitchFamily="49" charset="-128"/>
                          <a:ea typeface="ＭＳ ゴシック" pitchFamily="49" charset="-128"/>
                        </a:rPr>
                        <a:t>２</a:t>
                      </a:r>
                      <a:r>
                        <a:rPr kumimoji="1" lang="en-US" altLang="ja-JP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ＭＳ ゴシック" pitchFamily="49" charset="-128"/>
                          <a:ea typeface="ＭＳ ゴシック" pitchFamily="49" charset="-128"/>
                        </a:rPr>
                        <a:t>)</a:t>
                      </a:r>
                    </a:p>
                  </a:txBody>
                  <a:tcPr marL="36000" marR="36000" marT="36000" marB="36000" horzOverflow="overflow">
                    <a:lnL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　学校危機への対応のポイント</a:t>
                      </a:r>
                    </a:p>
                  </a:txBody>
                  <a:tcPr marL="36000" marR="36000" marT="36000" marB="36000" horzOverflow="overflow">
                    <a:lnL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0" grpId="0" animBg="1"/>
      <p:bldP spid="55311" grpId="0" animBg="1"/>
      <p:bldP spid="55312" grpId="0" animBg="1"/>
      <p:bldP spid="55313" grpId="0" animBg="1"/>
      <p:bldP spid="55314" grpId="0" animBg="1"/>
      <p:bldP spid="55315" grpId="0" animBg="1"/>
      <p:bldP spid="55316" grpId="0" animBg="1"/>
      <p:bldP spid="55317" grpId="0" animBg="1"/>
      <p:bldP spid="55318" grpId="0" animBg="1"/>
      <p:bldP spid="55319" grpId="0" animBg="1"/>
      <p:bldP spid="55320" grpId="0" animBg="1"/>
      <p:bldP spid="55321" grpId="0" animBg="1"/>
      <p:bldP spid="55322" grpId="0"/>
      <p:bldP spid="553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763713" y="2636838"/>
            <a:ext cx="5759450" cy="183197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180000" tIns="180000" rIns="180000" bIns="180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/>
            <a:r>
              <a:rPr lang="ja-JP" altLang="en-US">
                <a:latin typeface="ＭＳ ゴシック" pitchFamily="49" charset="-128"/>
              </a:rPr>
              <a:t>　・不十分な情報</a:t>
            </a:r>
          </a:p>
          <a:p>
            <a:pPr algn="l" eaLnBrk="1" hangingPunct="1"/>
            <a:r>
              <a:rPr lang="ja-JP" altLang="en-US">
                <a:latin typeface="ＭＳ ゴシック" pitchFamily="49" charset="-128"/>
              </a:rPr>
              <a:t>　・次に何が起こるかわからない</a:t>
            </a:r>
          </a:p>
          <a:p>
            <a:pPr algn="l" eaLnBrk="1" hangingPunct="1"/>
            <a:r>
              <a:rPr lang="ja-JP" altLang="en-US">
                <a:latin typeface="ＭＳ ゴシック" pitchFamily="49" charset="-128"/>
              </a:rPr>
              <a:t>　・考える時間すら無い</a:t>
            </a:r>
          </a:p>
          <a:p>
            <a:pPr algn="l" eaLnBrk="1" hangingPunct="1"/>
            <a:r>
              <a:rPr lang="ja-JP" altLang="en-US">
                <a:latin typeface="ＭＳ ゴシック" pitchFamily="49" charset="-128"/>
              </a:rPr>
              <a:t>（・対応ノウハウを持たない）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763713" y="1628775"/>
            <a:ext cx="5903912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 dirty="0"/>
              <a:t>リーダー自らにとっての危機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403350" y="5013325"/>
            <a:ext cx="6337300" cy="7239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>
                <a:latin typeface="ＭＳ ゴシック" pitchFamily="49" charset="-128"/>
              </a:rPr>
              <a:t>このような状況下で意思決定を強いられる　</a:t>
            </a: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4427538" y="4510088"/>
            <a:ext cx="360362" cy="503237"/>
          </a:xfrm>
          <a:prstGeom prst="downArrow">
            <a:avLst>
              <a:gd name="adj1" fmla="val 50000"/>
              <a:gd name="adj2" fmla="val 34912"/>
            </a:avLst>
          </a:prstGeom>
          <a:solidFill>
            <a:srgbClr val="FF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  <p:graphicFrame>
        <p:nvGraphicFramePr>
          <p:cNvPr id="32789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96077"/>
              </p:ext>
            </p:extLst>
          </p:nvPr>
        </p:nvGraphicFramePr>
        <p:xfrm>
          <a:off x="1043781" y="692696"/>
          <a:ext cx="7056437" cy="504825"/>
        </p:xfrm>
        <a:graphic>
          <a:graphicData uri="http://schemas.openxmlformats.org/drawingml/2006/table">
            <a:tbl>
              <a:tblPr/>
              <a:tblGrid>
                <a:gridCol w="647700"/>
                <a:gridCol w="6408737"/>
              </a:tblGrid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(2)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 </a:t>
                      </a: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ア リーダーシップ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/>
      <p:bldP spid="32772" grpId="0" animBg="1"/>
      <p:bldP spid="3277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416175" y="1052513"/>
            <a:ext cx="4535488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3200" dirty="0"/>
              <a:t>守るべきもの（目的）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896938" y="2132013"/>
            <a:ext cx="2735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3200">
                <a:solidFill>
                  <a:srgbClr val="00B0F0"/>
                </a:solidFill>
              </a:rPr>
              <a:t>子どもを守る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5289550" y="2132013"/>
            <a:ext cx="3095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>
                <a:solidFill>
                  <a:srgbClr val="FF00FF"/>
                </a:solidFill>
              </a:rPr>
              <a:t>自分や組織を守る</a:t>
            </a: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3778250" y="2349500"/>
            <a:ext cx="1296988" cy="144463"/>
          </a:xfrm>
          <a:prstGeom prst="leftRightArrow">
            <a:avLst>
              <a:gd name="adj1" fmla="val 50000"/>
              <a:gd name="adj2" fmla="val 179560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2135188" y="4508500"/>
            <a:ext cx="48244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dirty="0">
                <a:solidFill>
                  <a:srgbClr val="0099FF"/>
                </a:solidFill>
              </a:rPr>
              <a:t>遺族や被害者</a:t>
            </a:r>
          </a:p>
        </p:txBody>
      </p:sp>
      <p:sp>
        <p:nvSpPr>
          <p:cNvPr id="19466" name="Text Box 2"/>
          <p:cNvSpPr txBox="1">
            <a:spLocks noChangeArrowheads="1"/>
          </p:cNvSpPr>
          <p:nvPr/>
        </p:nvSpPr>
        <p:spPr bwMode="auto">
          <a:xfrm>
            <a:off x="2662238" y="3500438"/>
            <a:ext cx="3890962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3200" dirty="0"/>
              <a:t>最も配慮すべき人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43011" grpId="0"/>
      <p:bldP spid="43012" grpId="0"/>
      <p:bldP spid="43013" grpId="0" animBg="1"/>
      <p:bldP spid="43024" grpId="0"/>
      <p:bldP spid="194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835150" y="1341438"/>
            <a:ext cx="53276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3200" dirty="0"/>
              <a:t>初期目標（数日間）の例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86938" y="2780928"/>
            <a:ext cx="7632700" cy="228917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400" b="1" dirty="0"/>
              <a:t>初期目標の例</a:t>
            </a:r>
          </a:p>
          <a:p>
            <a:pPr algn="l" eaLnBrk="1" hangingPunct="1"/>
            <a:r>
              <a:rPr lang="ja-JP" altLang="en-US" sz="2400" dirty="0"/>
              <a:t>　・ご遺族の気持ちに寄り添うこと</a:t>
            </a:r>
            <a:r>
              <a:rPr lang="ja-JP" altLang="en-US" dirty="0"/>
              <a:t>（死亡事案の場合）</a:t>
            </a:r>
          </a:p>
          <a:p>
            <a:pPr algn="l" eaLnBrk="1" hangingPunct="1"/>
            <a:r>
              <a:rPr lang="ja-JP" altLang="en-US" sz="2400" dirty="0"/>
              <a:t>　・心のケア</a:t>
            </a:r>
          </a:p>
          <a:p>
            <a:pPr algn="l" eaLnBrk="1" hangingPunct="1"/>
            <a:r>
              <a:rPr lang="ja-JP" altLang="en-US" sz="2400" dirty="0"/>
              <a:t>　・学校の日常活動の回復</a:t>
            </a:r>
          </a:p>
          <a:p>
            <a:pPr algn="l" eaLnBrk="1" hangingPunct="1"/>
            <a:r>
              <a:rPr lang="ja-JP" altLang="en-US" sz="2400" dirty="0"/>
              <a:t>　・安心と安全</a:t>
            </a:r>
            <a:r>
              <a:rPr lang="ja-JP" altLang="en-US" dirty="0"/>
              <a:t>（事件解決を含む）</a:t>
            </a:r>
          </a:p>
          <a:p>
            <a:pPr algn="l" eaLnBrk="1" hangingPunct="1"/>
            <a:r>
              <a:rPr lang="ja-JP" altLang="en-US" sz="2400" dirty="0"/>
              <a:t>　　 </a:t>
            </a:r>
            <a:r>
              <a:rPr lang="ja-JP" altLang="en-US" dirty="0"/>
              <a:t>自殺の場合は、自殺の連鎖（後追い）防止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8"/>
          <p:cNvSpPr txBox="1">
            <a:spLocks noChangeArrowheads="1"/>
          </p:cNvSpPr>
          <p:nvPr/>
        </p:nvSpPr>
        <p:spPr bwMode="auto">
          <a:xfrm>
            <a:off x="2843808" y="2836152"/>
            <a:ext cx="3313113" cy="1808162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2800">
                <a:latin typeface="ＭＳ ゴシック" pitchFamily="49" charset="-128"/>
              </a:rPr>
              <a:t> ①</a:t>
            </a:r>
            <a:r>
              <a:rPr lang="ja-JP" altLang="en-US" sz="2800">
                <a:latin typeface="ＭＳ ゴシック" pitchFamily="49" charset="-128"/>
              </a:rPr>
              <a:t>決断をする</a:t>
            </a:r>
            <a:endParaRPr lang="ja-JP" altLang="en-US" sz="2800" b="1">
              <a:latin typeface="ＭＳ ゴシック" pitchFamily="49" charset="-128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ja-JP" altLang="en-US" sz="2800">
                <a:latin typeface="ＭＳ ゴシック" pitchFamily="49" charset="-128"/>
              </a:rPr>
              <a:t> ②責任をとる</a:t>
            </a:r>
            <a:endParaRPr lang="ja-JP" altLang="en-US" sz="2800" b="1">
              <a:latin typeface="ＭＳ ゴシック" pitchFamily="49" charset="-128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ja-JP" altLang="en-US" sz="2800">
                <a:latin typeface="ＭＳ ゴシック" pitchFamily="49" charset="-128"/>
              </a:rPr>
              <a:t> ③前戦に立つ</a:t>
            </a:r>
            <a:endParaRPr lang="ja-JP" altLang="en-US" sz="2800" b="1">
              <a:latin typeface="ＭＳ ゴシック" pitchFamily="49" charset="-128"/>
            </a:endParaRPr>
          </a:p>
        </p:txBody>
      </p:sp>
      <p:sp>
        <p:nvSpPr>
          <p:cNvPr id="21507" name="Rectangle 9"/>
          <p:cNvSpPr>
            <a:spLocks noChangeArrowheads="1"/>
          </p:cNvSpPr>
          <p:nvPr/>
        </p:nvSpPr>
        <p:spPr bwMode="auto">
          <a:xfrm>
            <a:off x="2772371" y="1426068"/>
            <a:ext cx="33845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 dirty="0">
                <a:ea typeface="ＭＳ Ｐゴシック" charset="-128"/>
              </a:rPr>
              <a:t>危機時のリーダー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5" name="Group 3"/>
          <p:cNvGraphicFramePr>
            <a:graphicFrameLocks noGrp="1"/>
          </p:cNvGraphicFramePr>
          <p:nvPr/>
        </p:nvGraphicFramePr>
        <p:xfrm>
          <a:off x="6588125" y="2349500"/>
          <a:ext cx="1728788" cy="3876676"/>
        </p:xfrm>
        <a:graphic>
          <a:graphicData uri="http://schemas.openxmlformats.org/drawingml/2006/table">
            <a:tbl>
              <a:tblPr/>
              <a:tblGrid>
                <a:gridCol w="1728788"/>
              </a:tblGrid>
              <a:tr h="9350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心のケア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081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危機対応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</a:tr>
              <a:tr h="18605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日常活動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045" name="Group 13"/>
          <p:cNvGraphicFramePr>
            <a:graphicFrameLocks noGrp="1"/>
          </p:cNvGraphicFramePr>
          <p:nvPr/>
        </p:nvGraphicFramePr>
        <p:xfrm>
          <a:off x="4211638" y="4292600"/>
          <a:ext cx="1728787" cy="1944689"/>
        </p:xfrm>
        <a:graphic>
          <a:graphicData uri="http://schemas.openxmlformats.org/drawingml/2006/table">
            <a:tbl>
              <a:tblPr/>
              <a:tblGrid>
                <a:gridCol w="1728787"/>
              </a:tblGrid>
              <a:tr h="43784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心のケア</a:t>
                      </a:r>
                    </a:p>
                  </a:txBody>
                  <a:tcPr marL="36000" marR="3600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7161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危機対応</a:t>
                      </a:r>
                    </a:p>
                  </a:txBody>
                  <a:tcPr marL="36000" marR="3600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</a:tr>
              <a:tr h="93522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日常活動</a:t>
                      </a:r>
                    </a:p>
                  </a:txBody>
                  <a:tcPr marL="36000" marR="36000" marT="36007" marB="360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055" name="Group 23"/>
          <p:cNvGraphicFramePr>
            <a:graphicFrameLocks noGrp="1"/>
          </p:cNvGraphicFramePr>
          <p:nvPr/>
        </p:nvGraphicFramePr>
        <p:xfrm>
          <a:off x="1763713" y="3860800"/>
          <a:ext cx="1728787" cy="2376488"/>
        </p:xfrm>
        <a:graphic>
          <a:graphicData uri="http://schemas.openxmlformats.org/drawingml/2006/table">
            <a:tbl>
              <a:tblPr/>
              <a:tblGrid>
                <a:gridCol w="1728787"/>
              </a:tblGrid>
              <a:tr h="23764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日常活動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1042988" y="6237288"/>
            <a:ext cx="7632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 flipV="1">
            <a:off x="1042988" y="1700213"/>
            <a:ext cx="0" cy="4537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1042988" y="3860800"/>
            <a:ext cx="75612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44064" name="Line 32"/>
          <p:cNvSpPr>
            <a:spLocks noChangeShapeType="1"/>
          </p:cNvSpPr>
          <p:nvPr/>
        </p:nvSpPr>
        <p:spPr bwMode="auto">
          <a:xfrm>
            <a:off x="5940425" y="4292600"/>
            <a:ext cx="503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 flipH="1">
            <a:off x="6084888" y="2349500"/>
            <a:ext cx="50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0" y="3644900"/>
            <a:ext cx="93662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b="1">
                <a:latin typeface="Times New Roman" pitchFamily="18" charset="0"/>
              </a:rPr>
              <a:t>100%</a:t>
            </a: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0" y="1268413"/>
            <a:ext cx="4608513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b="1">
                <a:latin typeface="Times New Roman" pitchFamily="18" charset="0"/>
              </a:rPr>
              <a:t>学校の対応能力（エネルギー）</a:t>
            </a:r>
          </a:p>
        </p:txBody>
      </p:sp>
      <p:sp>
        <p:nvSpPr>
          <p:cNvPr id="44068" name="AutoShape 36"/>
          <p:cNvSpPr>
            <a:spLocks noChangeArrowheads="1"/>
          </p:cNvSpPr>
          <p:nvPr/>
        </p:nvSpPr>
        <p:spPr bwMode="auto">
          <a:xfrm>
            <a:off x="6156325" y="2276475"/>
            <a:ext cx="144463" cy="2016125"/>
          </a:xfrm>
          <a:prstGeom prst="upDownArrow">
            <a:avLst>
              <a:gd name="adj1" fmla="val 50000"/>
              <a:gd name="adj2" fmla="val 279120"/>
            </a:avLst>
          </a:prstGeom>
          <a:solidFill>
            <a:srgbClr val="CC99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4069" name="AutoShape 37"/>
          <p:cNvSpPr>
            <a:spLocks noChangeArrowheads="1"/>
          </p:cNvSpPr>
          <p:nvPr/>
        </p:nvSpPr>
        <p:spPr bwMode="auto">
          <a:xfrm rot="1437587">
            <a:off x="3492500" y="4005263"/>
            <a:ext cx="792163" cy="144462"/>
          </a:xfrm>
          <a:prstGeom prst="rightArrow">
            <a:avLst>
              <a:gd name="adj1" fmla="val 50000"/>
              <a:gd name="adj2" fmla="val 137088"/>
            </a:avLst>
          </a:prstGeom>
          <a:solidFill>
            <a:srgbClr val="CC99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3851275" y="3789363"/>
            <a:ext cx="136842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b="1">
                <a:solidFill>
                  <a:srgbClr val="FF33CC"/>
                </a:solidFill>
                <a:latin typeface="Times New Roman" pitchFamily="18" charset="0"/>
              </a:rPr>
              <a:t>ダメージ</a:t>
            </a:r>
          </a:p>
        </p:txBody>
      </p:sp>
      <p:sp>
        <p:nvSpPr>
          <p:cNvPr id="44071" name="Text Box 39"/>
          <p:cNvSpPr txBox="1">
            <a:spLocks noChangeArrowheads="1"/>
          </p:cNvSpPr>
          <p:nvPr/>
        </p:nvSpPr>
        <p:spPr bwMode="auto">
          <a:xfrm>
            <a:off x="5435600" y="2997200"/>
            <a:ext cx="792163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b="1">
                <a:solidFill>
                  <a:srgbClr val="FF33CC"/>
                </a:solidFill>
                <a:latin typeface="Times New Roman" pitchFamily="18" charset="0"/>
              </a:rPr>
              <a:t>不足</a:t>
            </a: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2051050" y="6237288"/>
            <a:ext cx="1223963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b="1">
                <a:latin typeface="Times New Roman" pitchFamily="18" charset="0"/>
              </a:rPr>
              <a:t>危機前</a:t>
            </a:r>
          </a:p>
        </p:txBody>
      </p:sp>
      <p:sp>
        <p:nvSpPr>
          <p:cNvPr id="44073" name="Text Box 41"/>
          <p:cNvSpPr txBox="1">
            <a:spLocks noChangeArrowheads="1"/>
          </p:cNvSpPr>
          <p:nvPr/>
        </p:nvSpPr>
        <p:spPr bwMode="auto">
          <a:xfrm>
            <a:off x="4284663" y="6237288"/>
            <a:ext cx="1439862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b="1">
                <a:latin typeface="Times New Roman" pitchFamily="18" charset="0"/>
              </a:rPr>
              <a:t>危機直後</a:t>
            </a:r>
          </a:p>
        </p:txBody>
      </p:sp>
      <p:sp>
        <p:nvSpPr>
          <p:cNvPr id="44074" name="Text Box 42"/>
          <p:cNvSpPr txBox="1">
            <a:spLocks noChangeArrowheads="1"/>
          </p:cNvSpPr>
          <p:nvPr/>
        </p:nvSpPr>
        <p:spPr bwMode="auto">
          <a:xfrm>
            <a:off x="6156325" y="6237288"/>
            <a:ext cx="259238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b="1">
                <a:latin typeface="Times New Roman" pitchFamily="18" charset="0"/>
              </a:rPr>
              <a:t>必要とされる対応</a:t>
            </a:r>
          </a:p>
        </p:txBody>
      </p:sp>
      <p:graphicFrame>
        <p:nvGraphicFramePr>
          <p:cNvPr id="44086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802408"/>
              </p:ext>
            </p:extLst>
          </p:nvPr>
        </p:nvGraphicFramePr>
        <p:xfrm>
          <a:off x="1169988" y="620688"/>
          <a:ext cx="7056437" cy="504825"/>
        </p:xfrm>
        <a:graphic>
          <a:graphicData uri="http://schemas.openxmlformats.org/drawingml/2006/table">
            <a:tbl>
              <a:tblPr/>
              <a:tblGrid>
                <a:gridCol w="647700"/>
                <a:gridCol w="6408737"/>
              </a:tblGrid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(2)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 </a:t>
                      </a: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イ 人数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4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4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4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4" grpId="0" animBg="1"/>
      <p:bldP spid="44065" grpId="0" animBg="1"/>
      <p:bldP spid="44068" grpId="0" animBg="1"/>
      <p:bldP spid="44069" grpId="0" animBg="1"/>
      <p:bldP spid="44070" grpId="0" autoUpdateAnimBg="0"/>
      <p:bldP spid="44071" grpId="0" autoUpdateAnimBg="0"/>
      <p:bldP spid="44073" grpId="0" autoUpdateAnimBg="0"/>
      <p:bldP spid="4407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81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925238"/>
              </p:ext>
            </p:extLst>
          </p:nvPr>
        </p:nvGraphicFramePr>
        <p:xfrm>
          <a:off x="539552" y="764704"/>
          <a:ext cx="8424862" cy="560387"/>
        </p:xfrm>
        <a:graphic>
          <a:graphicData uri="http://schemas.openxmlformats.org/drawingml/2006/table">
            <a:tbl>
              <a:tblPr/>
              <a:tblGrid>
                <a:gridCol w="935037"/>
                <a:gridCol w="7489825"/>
              </a:tblGrid>
              <a:tr h="56038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ＭＳ ゴシック" pitchFamily="49" charset="-128"/>
                          <a:ea typeface="ＭＳ ゴシック" pitchFamily="49" charset="-128"/>
                        </a:rPr>
                        <a:t>(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ＭＳ ゴシック" pitchFamily="49" charset="-128"/>
                          <a:ea typeface="ＭＳ ゴシック" pitchFamily="49" charset="-128"/>
                        </a:rPr>
                        <a:t>１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ＭＳ ゴシック" pitchFamily="49" charset="-128"/>
                          <a:ea typeface="ＭＳ ゴシック" pitchFamily="49" charset="-128"/>
                        </a:rPr>
                        <a:t>)</a:t>
                      </a:r>
                    </a:p>
                  </a:txBody>
                  <a:tcPr marL="36000" marR="36000" marT="36045" marB="36045" horzOverflow="overflow">
                    <a:lnL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　学校危機とは</a:t>
                      </a:r>
                    </a:p>
                  </a:txBody>
                  <a:tcPr marL="36000" marR="36000" marT="36045" marB="36045" horzOverflow="overflow">
                    <a:lnL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77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349643"/>
              </p:ext>
            </p:extLst>
          </p:nvPr>
        </p:nvGraphicFramePr>
        <p:xfrm>
          <a:off x="1043608" y="1628800"/>
          <a:ext cx="6983412" cy="503238"/>
        </p:xfrm>
        <a:graphic>
          <a:graphicData uri="http://schemas.openxmlformats.org/drawingml/2006/table">
            <a:tbl>
              <a:tblPr/>
              <a:tblGrid>
                <a:gridCol w="647700"/>
                <a:gridCol w="6335712"/>
              </a:tblGrid>
              <a:tr h="503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(1)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 </a:t>
                      </a: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ア 学校危機とは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55576" y="3068960"/>
            <a:ext cx="7632700" cy="1460500"/>
          </a:xfrm>
          <a:prstGeom prst="rect">
            <a:avLst/>
          </a:prstGeom>
          <a:solidFill>
            <a:srgbClr val="FFCCFF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>
                <a:latin typeface="ＭＳ ゴシック" pitchFamily="49" charset="-128"/>
              </a:rPr>
              <a:t>　危機とは、一時的に、個人（や組織）が、通常の方法ではとても対処できないと感じるような事態であり、精神的混乱に至る。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363046" y="2348681"/>
            <a:ext cx="46799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 dirty="0">
                <a:latin typeface="ＭＳ ゴシック" pitchFamily="49" charset="-128"/>
              </a:rPr>
              <a:t>危機（クライシス）とは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642321" y="5373762"/>
            <a:ext cx="231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/>
              <a:t>危機（分岐点）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3802909" y="4868937"/>
            <a:ext cx="2376487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3802909" y="5589662"/>
            <a:ext cx="2305050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250834" y="4653037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/>
              <a:t>破局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6250834" y="5948437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/>
              <a:t>克服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  <p:bldP spid="11" grpId="0" animBg="1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68313" y="836613"/>
            <a:ext cx="8201025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>
                <a:latin typeface="ＭＳ ゴシック" pitchFamily="49" charset="-128"/>
              </a:rPr>
              <a:t>危機対応（３日間）における必要人数の目安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093787" y="4940374"/>
            <a:ext cx="67691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/>
            <a:r>
              <a:rPr lang="ja-JP" altLang="en-US" sz="2000">
                <a:latin typeface="ＭＳ ゴシック" pitchFamily="49" charset="-128"/>
              </a:rPr>
              <a:t>「常時」とは、朝から晩まで実務を行う職員の数であり、視察や協議に訪れた職員などは人数に含まない。</a:t>
            </a:r>
          </a:p>
          <a:p>
            <a:pPr algn="l" eaLnBrk="1" hangingPunct="1"/>
            <a:r>
              <a:rPr lang="ja-JP" altLang="en-US" sz="2000">
                <a:latin typeface="ＭＳ ゴシック" pitchFamily="49" charset="-128"/>
              </a:rPr>
              <a:t>自治体派遣の事務職員等を含む。</a:t>
            </a:r>
          </a:p>
        </p:txBody>
      </p:sp>
      <p:pic>
        <p:nvPicPr>
          <p:cNvPr id="23557" name="Picture 3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56388"/>
            <a:ext cx="649288" cy="20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8" name="Rectangle 38"/>
          <p:cNvSpPr>
            <a:spLocks noChangeArrowheads="1"/>
          </p:cNvSpPr>
          <p:nvPr/>
        </p:nvSpPr>
        <p:spPr bwMode="auto">
          <a:xfrm>
            <a:off x="323850" y="1557338"/>
            <a:ext cx="8607425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>
                <a:latin typeface="ＭＳ ゴシック" pitchFamily="49" charset="-128"/>
              </a:rPr>
              <a:t>ＳＣ緊急支援時の教委職員派遣人数の目安（３日間）</a:t>
            </a:r>
          </a:p>
        </p:txBody>
      </p:sp>
      <p:graphicFrame>
        <p:nvGraphicFramePr>
          <p:cNvPr id="4509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164075"/>
              </p:ext>
            </p:extLst>
          </p:nvPr>
        </p:nvGraphicFramePr>
        <p:xfrm>
          <a:off x="1112837" y="2636912"/>
          <a:ext cx="6911975" cy="2189160"/>
        </p:xfrm>
        <a:graphic>
          <a:graphicData uri="http://schemas.openxmlformats.org/drawingml/2006/table">
            <a:tbl>
              <a:tblPr/>
              <a:tblGrid>
                <a:gridCol w="1150937"/>
                <a:gridCol w="1152525"/>
                <a:gridCol w="2305050"/>
                <a:gridCol w="2303463"/>
              </a:tblGrid>
              <a:tr h="43783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対応度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衝撃度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教委等派遣職員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小規模校の場合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83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“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参”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Ⅲ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強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常時４人以上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左記に加え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１～２人追加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7832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“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弐”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Ⅲ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弱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常時３人以上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78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Ⅱ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常時２人以上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783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“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壱”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Ⅰ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必要に応じて</a:t>
                      </a:r>
                    </a:p>
                  </a:txBody>
                  <a:tcPr marL="36000" marR="36000" marT="36006" marB="360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1"/>
          <p:cNvSpPr>
            <a:spLocks noChangeArrowheads="1"/>
          </p:cNvSpPr>
          <p:nvPr/>
        </p:nvSpPr>
        <p:spPr bwMode="auto">
          <a:xfrm>
            <a:off x="1116013" y="1484313"/>
            <a:ext cx="67691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 dirty="0">
                <a:latin typeface="ＭＳ ゴシック" pitchFamily="49" charset="-128"/>
              </a:rPr>
              <a:t>平時の対応と危機時の対応の区別</a:t>
            </a:r>
          </a:p>
        </p:txBody>
      </p:sp>
      <p:graphicFrame>
        <p:nvGraphicFramePr>
          <p:cNvPr id="46154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832688"/>
              </p:ext>
            </p:extLst>
          </p:nvPr>
        </p:nvGraphicFramePr>
        <p:xfrm>
          <a:off x="1043781" y="692696"/>
          <a:ext cx="7056437" cy="504825"/>
        </p:xfrm>
        <a:graphic>
          <a:graphicData uri="http://schemas.openxmlformats.org/drawingml/2006/table">
            <a:tbl>
              <a:tblPr/>
              <a:tblGrid>
                <a:gridCol w="647700"/>
                <a:gridCol w="6408737"/>
              </a:tblGrid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(2)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 </a:t>
                      </a: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ウ 役割分担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6221" name="Text Box 141"/>
          <p:cNvSpPr txBox="1">
            <a:spLocks noChangeArrowheads="1"/>
          </p:cNvSpPr>
          <p:nvPr/>
        </p:nvSpPr>
        <p:spPr bwMode="auto">
          <a:xfrm>
            <a:off x="539750" y="2984500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/>
              <a:t>平時の対応</a:t>
            </a:r>
          </a:p>
        </p:txBody>
      </p:sp>
      <p:sp>
        <p:nvSpPr>
          <p:cNvPr id="46222" name="Text Box 142"/>
          <p:cNvSpPr txBox="1">
            <a:spLocks noChangeArrowheads="1"/>
          </p:cNvSpPr>
          <p:nvPr/>
        </p:nvSpPr>
        <p:spPr bwMode="auto">
          <a:xfrm>
            <a:off x="539750" y="4724400"/>
            <a:ext cx="2160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dirty="0"/>
              <a:t>危機時の対応</a:t>
            </a:r>
          </a:p>
        </p:txBody>
      </p:sp>
      <p:sp>
        <p:nvSpPr>
          <p:cNvPr id="46223" name="Text Box 143"/>
          <p:cNvSpPr txBox="1">
            <a:spLocks noChangeArrowheads="1"/>
          </p:cNvSpPr>
          <p:nvPr/>
        </p:nvSpPr>
        <p:spPr bwMode="auto">
          <a:xfrm>
            <a:off x="3059113" y="2984500"/>
            <a:ext cx="1441450" cy="4572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 dirty="0"/>
              <a:t>日常活動</a:t>
            </a:r>
          </a:p>
        </p:txBody>
      </p:sp>
      <p:sp>
        <p:nvSpPr>
          <p:cNvPr id="46224" name="Text Box 144"/>
          <p:cNvSpPr txBox="1">
            <a:spLocks noChangeArrowheads="1"/>
          </p:cNvSpPr>
          <p:nvPr/>
        </p:nvSpPr>
        <p:spPr bwMode="auto">
          <a:xfrm>
            <a:off x="3059113" y="4076700"/>
            <a:ext cx="1441450" cy="4572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危機対応</a:t>
            </a:r>
          </a:p>
        </p:txBody>
      </p:sp>
      <p:sp>
        <p:nvSpPr>
          <p:cNvPr id="46225" name="Text Box 145"/>
          <p:cNvSpPr txBox="1">
            <a:spLocks noChangeArrowheads="1"/>
          </p:cNvSpPr>
          <p:nvPr/>
        </p:nvSpPr>
        <p:spPr bwMode="auto">
          <a:xfrm>
            <a:off x="3059113" y="5373688"/>
            <a:ext cx="1441450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心のケア</a:t>
            </a:r>
          </a:p>
        </p:txBody>
      </p:sp>
      <p:sp>
        <p:nvSpPr>
          <p:cNvPr id="46226" name="AutoShape 146"/>
          <p:cNvSpPr>
            <a:spLocks/>
          </p:cNvSpPr>
          <p:nvPr/>
        </p:nvSpPr>
        <p:spPr bwMode="auto">
          <a:xfrm>
            <a:off x="2555875" y="4365625"/>
            <a:ext cx="431800" cy="1223963"/>
          </a:xfrm>
          <a:prstGeom prst="leftBrace">
            <a:avLst>
              <a:gd name="adj1" fmla="val 236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6227" name="AutoShape 147"/>
          <p:cNvSpPr>
            <a:spLocks/>
          </p:cNvSpPr>
          <p:nvPr/>
        </p:nvSpPr>
        <p:spPr bwMode="auto">
          <a:xfrm rot="10800000">
            <a:off x="4500563" y="4365625"/>
            <a:ext cx="431800" cy="1223963"/>
          </a:xfrm>
          <a:prstGeom prst="leftBrace">
            <a:avLst>
              <a:gd name="adj1" fmla="val 236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6228" name="Text Box 148"/>
          <p:cNvSpPr txBox="1">
            <a:spLocks noChangeArrowheads="1"/>
          </p:cNvSpPr>
          <p:nvPr/>
        </p:nvSpPr>
        <p:spPr bwMode="auto">
          <a:xfrm>
            <a:off x="5219700" y="2984500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dirty="0"/>
              <a:t>校内分掌</a:t>
            </a:r>
          </a:p>
        </p:txBody>
      </p:sp>
      <p:sp>
        <p:nvSpPr>
          <p:cNvPr id="46229" name="Text Box 149"/>
          <p:cNvSpPr txBox="1">
            <a:spLocks noChangeArrowheads="1"/>
          </p:cNvSpPr>
          <p:nvPr/>
        </p:nvSpPr>
        <p:spPr bwMode="auto">
          <a:xfrm>
            <a:off x="5219700" y="4724400"/>
            <a:ext cx="280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/>
              <a:t>危機時の役割分担</a:t>
            </a:r>
          </a:p>
        </p:txBody>
      </p:sp>
      <p:sp>
        <p:nvSpPr>
          <p:cNvPr id="46230" name="Line 150"/>
          <p:cNvSpPr>
            <a:spLocks noChangeShapeType="1"/>
          </p:cNvSpPr>
          <p:nvPr/>
        </p:nvSpPr>
        <p:spPr bwMode="auto">
          <a:xfrm>
            <a:off x="2411413" y="32131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231" name="Line 151"/>
          <p:cNvSpPr>
            <a:spLocks noChangeShapeType="1"/>
          </p:cNvSpPr>
          <p:nvPr/>
        </p:nvSpPr>
        <p:spPr bwMode="auto">
          <a:xfrm>
            <a:off x="4572000" y="32131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6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46221" grpId="0"/>
      <p:bldP spid="46222" grpId="0"/>
      <p:bldP spid="46223" grpId="0" animBg="1"/>
      <p:bldP spid="46224" grpId="0" animBg="1"/>
      <p:bldP spid="46225" grpId="0" animBg="1"/>
      <p:bldP spid="46226" grpId="0" animBg="1"/>
      <p:bldP spid="46227" grpId="0" animBg="1"/>
      <p:bldP spid="46228" grpId="0"/>
      <p:bldP spid="46229" grpId="0"/>
      <p:bldP spid="46230" grpId="0" animBg="1"/>
      <p:bldP spid="462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205540" y="764704"/>
            <a:ext cx="67691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ＭＳ ゴシック" pitchFamily="49" charset="-128"/>
              </a:rPr>
              <a:t>危機時の役割分担の例（中規模校）</a:t>
            </a:r>
          </a:p>
        </p:txBody>
      </p:sp>
      <p:graphicFrame>
        <p:nvGraphicFramePr>
          <p:cNvPr id="59406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664736"/>
              </p:ext>
            </p:extLst>
          </p:nvPr>
        </p:nvGraphicFramePr>
        <p:xfrm>
          <a:off x="377658" y="1916832"/>
          <a:ext cx="8424863" cy="3687992"/>
        </p:xfrm>
        <a:graphic>
          <a:graphicData uri="http://schemas.openxmlformats.org/drawingml/2006/table">
            <a:tbl>
              <a:tblPr/>
              <a:tblGrid>
                <a:gridCol w="1223963"/>
                <a:gridCol w="1657350"/>
                <a:gridCol w="2592387"/>
                <a:gridCol w="2951163"/>
              </a:tblGrid>
              <a:tr h="33525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班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担　当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役　割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1"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責任者、副責任者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＊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校長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教頭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代理者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[1]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責任者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1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保護者班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保護者担当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＊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教頭など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[2]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保護者会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ＰＴＡ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個別担当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＊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適任者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[3]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遺族など個別窓口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報道対応班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報道担当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＊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校長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適任者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[4]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報道窓口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1">
                <a:tc row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学校安全班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学校安全担当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＊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生徒指導主任など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[5]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補佐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学校安全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警察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庶務担当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＊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事務主任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[51]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庶務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コールセンター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情報担当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＊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適任者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[53]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情報の取扱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1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学年班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総務担当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教務主任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[6][7]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学校再開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教員サポート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学年担当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各学年主任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[6][7][8]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各学年の統括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525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ケア班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ケア担当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養護教諭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､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教育相談担当者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[62][8]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ケアの統括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9463" name="Rectangle 71"/>
          <p:cNvSpPr>
            <a:spLocks noChangeArrowheads="1"/>
          </p:cNvSpPr>
          <p:nvPr/>
        </p:nvSpPr>
        <p:spPr bwMode="auto">
          <a:xfrm>
            <a:off x="504011" y="5733256"/>
            <a:ext cx="4824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/>
            <a:r>
              <a:rPr lang="ja-JP" altLang="en-US" sz="1400" dirty="0">
                <a:solidFill>
                  <a:srgbClr val="3333FF"/>
                </a:solidFill>
              </a:rPr>
              <a:t>＊印は教育委員会職員が入るところ（例）</a:t>
            </a:r>
          </a:p>
        </p:txBody>
      </p:sp>
    </p:spTree>
    <p:extLst>
      <p:ext uri="{BB962C8B-B14F-4D97-AF65-F5344CB8AC3E}">
        <p14:creationId xmlns:p14="http://schemas.microsoft.com/office/powerpoint/2010/main" val="163209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5946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870074" y="1484784"/>
            <a:ext cx="547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/>
              <a:t>各班担当者を選ぶ際の注意点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27087" y="3284984"/>
            <a:ext cx="7559675" cy="1558925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dirty="0">
                <a:latin typeface="ＭＳ ゴシック" pitchFamily="49" charset="-128"/>
              </a:rPr>
              <a:t>　①属人的に選ぶ</a:t>
            </a:r>
            <a:r>
              <a:rPr lang="ja-JP" altLang="en-US" sz="2000" dirty="0">
                <a:latin typeface="ＭＳ ゴシック" pitchFamily="49" charset="-128"/>
              </a:rPr>
              <a:t>（平時の分掌のまま対応しない）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dirty="0">
                <a:latin typeface="ＭＳ ゴシック" pitchFamily="49" charset="-128"/>
              </a:rPr>
              <a:t>　②他の業務を軽減する</a:t>
            </a:r>
            <a:r>
              <a:rPr lang="ja-JP" altLang="en-US" sz="2000" dirty="0">
                <a:latin typeface="ＭＳ ゴシック" pitchFamily="49" charset="-128"/>
              </a:rPr>
              <a:t>（しばらくは集中できる環境を）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dirty="0">
                <a:latin typeface="ＭＳ ゴシック" pitchFamily="49" charset="-128"/>
              </a:rPr>
              <a:t>　③校長直属とする</a:t>
            </a:r>
            <a:r>
              <a:rPr lang="ja-JP" altLang="en-US" sz="2000" dirty="0">
                <a:latin typeface="ＭＳ ゴシック" pitchFamily="49" charset="-128"/>
              </a:rPr>
              <a:t>（間に人を入れない）</a:t>
            </a:r>
          </a:p>
        </p:txBody>
      </p:sp>
    </p:spTree>
    <p:extLst>
      <p:ext uri="{BB962C8B-B14F-4D97-AF65-F5344CB8AC3E}">
        <p14:creationId xmlns:p14="http://schemas.microsoft.com/office/powerpoint/2010/main" val="319439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08918" y="1196752"/>
            <a:ext cx="8465458" cy="5078313"/>
          </a:xfrm>
          <a:prstGeom prst="rect">
            <a:avLst/>
          </a:prstGeom>
          <a:solidFill>
            <a:schemeClr val="bg1"/>
          </a:solidFill>
          <a:ln w="12700">
            <a:solidFill>
              <a:srgbClr val="009900"/>
            </a:solidFill>
            <a:prstDash val="sysDash"/>
          </a:ln>
        </p:spPr>
        <p:txBody>
          <a:bodyPr wrap="square">
            <a:spAutoFit/>
          </a:bodyPr>
          <a:lstStyle/>
          <a:p>
            <a:pPr eaLnBrk="0" latinLnBrk="1" hangingPunct="0">
              <a:spcAft>
                <a:spcPts val="0"/>
              </a:spcAft>
            </a:pPr>
            <a:r>
              <a:rPr lang="ja-JP" altLang="ja-JP" sz="2800" b="1" dirty="0">
                <a:solidFill>
                  <a:srgbClr val="008000"/>
                </a:solidFill>
                <a:latin typeface="ＭＳ ゴシック" panose="020B0609070205080204" pitchFamily="49" charset="-128"/>
                <a:cs typeface="ＭＳ ゴシック"/>
              </a:rPr>
              <a:t>専門職の了解なしに決めないで</a:t>
            </a:r>
            <a:r>
              <a:rPr lang="ja-JP" altLang="ja-JP" sz="2800" b="1" dirty="0" smtClean="0">
                <a:solidFill>
                  <a:srgbClr val="008000"/>
                </a:solidFill>
                <a:latin typeface="ＭＳ ゴシック" panose="020B0609070205080204" pitchFamily="49" charset="-128"/>
                <a:cs typeface="ＭＳ ゴシック"/>
              </a:rPr>
              <a:t>！</a:t>
            </a:r>
            <a:endParaRPr lang="ja-JP" altLang="ja-JP" sz="2800" dirty="0">
              <a:solidFill>
                <a:srgbClr val="000000"/>
              </a:solidFill>
              <a:latin typeface="ＭＳ ゴシック" panose="020B0609070205080204" pitchFamily="49" charset="-128"/>
              <a:cs typeface="HG丸ｺﾞｼｯｸM-PRO"/>
            </a:endParaRPr>
          </a:p>
          <a:p>
            <a:pPr algn="l" eaLnBrk="0" latinLnBrk="1" hangingPunct="0">
              <a:spcAft>
                <a:spcPts val="0"/>
              </a:spcAft>
            </a:pPr>
            <a:endParaRPr lang="en-US" altLang="ja-JP" sz="2000" dirty="0" smtClean="0">
              <a:solidFill>
                <a:srgbClr val="008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ＭＳ 明朝"/>
            </a:endParaRPr>
          </a:p>
          <a:p>
            <a:pPr algn="l" eaLnBrk="0" latinLnBrk="1" hangingPunct="0">
              <a:spcAft>
                <a:spcPts val="0"/>
              </a:spcAft>
            </a:pPr>
            <a:r>
              <a:rPr lang="ja-JP" altLang="ja-JP" sz="2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</a:t>
            </a:r>
            <a:r>
              <a:rPr lang="ja-JP" altLang="ja-JP" sz="2000" dirty="0" smtClean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専門</a:t>
            </a:r>
            <a:r>
              <a:rPr lang="ja-JP" altLang="ja-JP" sz="2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職が以下を行うかどうかについては、専門職自身が判断すべき内容が多いので、必ず協議をしてください。チームによっては原則禁止</a:t>
            </a:r>
            <a:r>
              <a:rPr lang="ja-JP" altLang="ja-JP" sz="2000" baseline="30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※</a:t>
            </a:r>
            <a:r>
              <a:rPr lang="ja-JP" altLang="ja-JP" sz="2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としていたり、対応者を限定</a:t>
            </a:r>
            <a:r>
              <a:rPr lang="ja-JP" altLang="ja-JP" sz="2000" baseline="30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※※</a:t>
            </a:r>
            <a:r>
              <a:rPr lang="ja-JP" altLang="ja-JP" sz="2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している内容もあります。</a:t>
            </a:r>
            <a:endParaRPr lang="ja-JP" altLang="ja-JP" sz="2000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HG丸ｺﾞｼｯｸM-PRO"/>
            </a:endParaRPr>
          </a:p>
          <a:p>
            <a:pPr algn="l" eaLnBrk="0" latinLnBrk="1" hangingPunct="0">
              <a:spcAft>
                <a:spcPts val="0"/>
              </a:spcAft>
            </a:pP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</a:t>
            </a:r>
            <a:r>
              <a:rPr lang="en-US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[2] </a:t>
            </a: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遺族へのコンタクトとケア</a:t>
            </a:r>
            <a:r>
              <a:rPr lang="ja-JP" altLang="ja-JP" baseline="30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※※</a:t>
            </a: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、通夜や葬儀への同行</a:t>
            </a:r>
            <a:r>
              <a:rPr lang="ja-JP" altLang="ja-JP" baseline="30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※</a:t>
            </a:r>
            <a:endParaRPr lang="ja-JP" altLang="ja-JP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HG丸ｺﾞｼｯｸM-PRO"/>
            </a:endParaRPr>
          </a:p>
          <a:p>
            <a:pPr algn="l" eaLnBrk="0" latinLnBrk="1" hangingPunct="0">
              <a:spcAft>
                <a:spcPts val="0"/>
              </a:spcAft>
            </a:pP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</a:t>
            </a:r>
            <a:r>
              <a:rPr lang="en-US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[3] </a:t>
            </a: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保護者会への同席（前席）や説明（心理教育）</a:t>
            </a:r>
            <a:r>
              <a:rPr lang="ja-JP" altLang="ja-JP" baseline="30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※※</a:t>
            </a:r>
            <a:endParaRPr lang="ja-JP" altLang="ja-JP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HG丸ｺﾞｼｯｸM-PRO"/>
            </a:endParaRPr>
          </a:p>
          <a:p>
            <a:pPr algn="l" eaLnBrk="0" latinLnBrk="1" hangingPunct="0">
              <a:spcAft>
                <a:spcPts val="0"/>
              </a:spcAft>
            </a:pP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</a:t>
            </a:r>
            <a:r>
              <a:rPr lang="en-US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[3] </a:t>
            </a: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学校が発行する文書作成の手助け</a:t>
            </a:r>
            <a:endParaRPr lang="ja-JP" altLang="ja-JP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HG丸ｺﾞｼｯｸM-PRO"/>
            </a:endParaRPr>
          </a:p>
          <a:p>
            <a:pPr algn="l" eaLnBrk="0" latinLnBrk="1" hangingPunct="0">
              <a:spcAft>
                <a:spcPts val="0"/>
              </a:spcAft>
            </a:pP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</a:t>
            </a:r>
            <a:r>
              <a:rPr lang="en-US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[4] </a:t>
            </a: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マスコミへの直接対応（含電話）</a:t>
            </a:r>
            <a:r>
              <a:rPr lang="ja-JP" altLang="ja-JP" baseline="30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※※</a:t>
            </a: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、記者会見へ</a:t>
            </a:r>
            <a:r>
              <a:rPr lang="ja-JP" altLang="ja-JP" dirty="0" smtClean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の</a:t>
            </a:r>
            <a:endParaRPr lang="en-US" altLang="ja-JP" dirty="0" smtClean="0">
              <a:solidFill>
                <a:srgbClr val="008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ＭＳ 明朝"/>
            </a:endParaRPr>
          </a:p>
          <a:p>
            <a:pPr algn="l" eaLnBrk="0" latinLnBrk="1" hangingPunct="0">
              <a:spcAft>
                <a:spcPts val="0"/>
              </a:spcAft>
            </a:pPr>
            <a:r>
              <a:rPr lang="ja-JP" altLang="en-US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</a:t>
            </a:r>
            <a:r>
              <a:rPr lang="ja-JP" altLang="en-US" dirty="0" smtClean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　</a:t>
            </a:r>
            <a:r>
              <a:rPr lang="ja-JP" altLang="ja-JP" dirty="0" smtClean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同席</a:t>
            </a: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や説明</a:t>
            </a:r>
            <a:r>
              <a:rPr lang="ja-JP" altLang="ja-JP" baseline="30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※※</a:t>
            </a:r>
            <a:endParaRPr lang="ja-JP" altLang="ja-JP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HG丸ｺﾞｼｯｸM-PRO"/>
            </a:endParaRPr>
          </a:p>
          <a:p>
            <a:pPr algn="l" eaLnBrk="0" latinLnBrk="1" hangingPunct="0">
              <a:spcAft>
                <a:spcPts val="0"/>
              </a:spcAft>
            </a:pP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</a:t>
            </a:r>
            <a:r>
              <a:rPr lang="en-US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[5] </a:t>
            </a: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加害者へのコンタクトとケア</a:t>
            </a:r>
            <a:r>
              <a:rPr lang="ja-JP" altLang="ja-JP" baseline="30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※</a:t>
            </a:r>
            <a:endParaRPr lang="ja-JP" altLang="ja-JP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HG丸ｺﾞｼｯｸM-PRO"/>
            </a:endParaRPr>
          </a:p>
          <a:p>
            <a:pPr algn="l" eaLnBrk="0" latinLnBrk="1" hangingPunct="0">
              <a:spcAft>
                <a:spcPts val="0"/>
              </a:spcAft>
            </a:pP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</a:t>
            </a:r>
            <a:r>
              <a:rPr lang="en-US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[5] </a:t>
            </a: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発生事実の説明や背景についてのコメント</a:t>
            </a:r>
            <a:r>
              <a:rPr lang="ja-JP" altLang="ja-JP" baseline="30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※</a:t>
            </a:r>
            <a:endParaRPr lang="ja-JP" altLang="ja-JP" dirty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HG丸ｺﾞｼｯｸM-PRO"/>
            </a:endParaRPr>
          </a:p>
          <a:p>
            <a:pPr algn="l" eaLnBrk="0" latinLnBrk="1" hangingPunct="0">
              <a:spcAft>
                <a:spcPts val="0"/>
              </a:spcAft>
            </a:pP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</a:t>
            </a:r>
            <a:r>
              <a:rPr lang="en-US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[6] </a:t>
            </a:r>
            <a:r>
              <a:rPr lang="ja-JP" altLang="ja-JP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カウンセリングや電話相談、訪問の</a:t>
            </a:r>
            <a:r>
              <a:rPr lang="ja-JP" altLang="ja-JP" dirty="0" smtClean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計画</a:t>
            </a:r>
            <a:endParaRPr lang="en-US" altLang="ja-JP" dirty="0" smtClean="0">
              <a:solidFill>
                <a:srgbClr val="00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ＭＳ 明朝"/>
            </a:endParaRPr>
          </a:p>
          <a:p>
            <a:pPr algn="l" eaLnBrk="0" latinLnBrk="1" hangingPunct="0">
              <a:spcAft>
                <a:spcPts val="0"/>
              </a:spcAft>
            </a:pPr>
            <a:r>
              <a:rPr lang="ja-JP" altLang="en-US" kern="0" dirty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　</a:t>
            </a:r>
            <a:r>
              <a:rPr lang="en-US" altLang="ja-JP" kern="0" dirty="0" smtClean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[</a:t>
            </a:r>
            <a:r>
              <a:rPr lang="en-US" altLang="ja-JP" kern="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6] </a:t>
            </a:r>
            <a:r>
              <a:rPr lang="ja-JP" altLang="ja-JP" kern="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当該校の子ども、保護者、教職員以外へのケア</a:t>
            </a:r>
            <a:r>
              <a:rPr lang="ja-JP" altLang="ja-JP" kern="0" baseline="30000" dirty="0">
                <a:solidFill>
                  <a:srgbClr val="008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ＭＳ 明朝"/>
              </a:rPr>
              <a:t>※</a:t>
            </a:r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4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406936"/>
              </p:ext>
            </p:extLst>
          </p:nvPr>
        </p:nvGraphicFramePr>
        <p:xfrm>
          <a:off x="1013428" y="476672"/>
          <a:ext cx="7056437" cy="504825"/>
        </p:xfrm>
        <a:graphic>
          <a:graphicData uri="http://schemas.openxmlformats.org/drawingml/2006/table">
            <a:tbl>
              <a:tblPr/>
              <a:tblGrid>
                <a:gridCol w="647700"/>
                <a:gridCol w="6408737"/>
              </a:tblGrid>
              <a:tr h="5048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(2)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 </a:t>
                      </a:r>
                      <a:r>
                        <a:rPr kumimoji="1" lang="ja-JP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エ 心のケアでの注意点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6" name="Rectangle 18"/>
          <p:cNvSpPr>
            <a:spLocks noChangeArrowheads="1"/>
          </p:cNvSpPr>
          <p:nvPr/>
        </p:nvSpPr>
        <p:spPr bwMode="auto">
          <a:xfrm>
            <a:off x="1151731" y="2276475"/>
            <a:ext cx="6769100" cy="26654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1475656" y="2349500"/>
            <a:ext cx="741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/>
              <a:t>自分たちだけでやろうとする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1475656" y="2997200"/>
            <a:ext cx="741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/>
              <a:t>専門職の活動を規定してしまう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475656" y="3644900"/>
            <a:ext cx="741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/>
              <a:t>心のケアを専門職に丸投げしてしまう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1475656" y="4292600"/>
            <a:ext cx="741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/>
              <a:t>専門職に依存してしまう</a:t>
            </a:r>
          </a:p>
        </p:txBody>
      </p:sp>
      <p:sp>
        <p:nvSpPr>
          <p:cNvPr id="48143" name="AutoShape 15"/>
          <p:cNvSpPr>
            <a:spLocks noChangeArrowheads="1"/>
          </p:cNvSpPr>
          <p:nvPr/>
        </p:nvSpPr>
        <p:spPr bwMode="auto">
          <a:xfrm>
            <a:off x="4067175" y="5013325"/>
            <a:ext cx="720725" cy="6477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979613" y="5661025"/>
            <a:ext cx="51133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/>
              <a:t>専門職のイネーブリング</a:t>
            </a:r>
          </a:p>
        </p:txBody>
      </p:sp>
      <p:sp>
        <p:nvSpPr>
          <p:cNvPr id="2" name="角丸四角形吹き出し 1"/>
          <p:cNvSpPr/>
          <p:nvPr/>
        </p:nvSpPr>
        <p:spPr bwMode="auto">
          <a:xfrm>
            <a:off x="6103669" y="1268760"/>
            <a:ext cx="2880320" cy="936104"/>
          </a:xfrm>
          <a:prstGeom prst="wedgeRoundRectCallout">
            <a:avLst>
              <a:gd name="adj1" fmla="val -48565"/>
              <a:gd name="adj2" fmla="val 138849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ja-JP" altLang="ja-JP" b="1" dirty="0" smtClean="0">
                <a:solidFill>
                  <a:srgbClr val="008000"/>
                </a:solidFill>
                <a:latin typeface="ＭＳ ゴシック" panose="020B0609070205080204" pitchFamily="49" charset="-128"/>
                <a:cs typeface="ＭＳ ゴシック"/>
              </a:rPr>
              <a:t>専門</a:t>
            </a:r>
            <a:r>
              <a:rPr lang="ja-JP" altLang="ja-JP" b="1" dirty="0">
                <a:solidFill>
                  <a:srgbClr val="008000"/>
                </a:solidFill>
                <a:latin typeface="ＭＳ ゴシック" panose="020B0609070205080204" pitchFamily="49" charset="-128"/>
                <a:cs typeface="ＭＳ ゴシック"/>
              </a:rPr>
              <a:t>職の了解なしに決めないで！</a:t>
            </a:r>
            <a:endParaRPr lang="ja-JP" altLang="ja-JP" dirty="0">
              <a:solidFill>
                <a:srgbClr val="000000"/>
              </a:solidFill>
              <a:latin typeface="ＭＳ ゴシック" panose="020B0609070205080204" pitchFamily="49" charset="-128"/>
              <a:cs typeface="HG丸ｺﾞｼｯｸM-PRO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109975" y="683438"/>
            <a:ext cx="48526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2800" dirty="0"/>
              <a:t>学校がしばしば陥りやすい点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6" grpId="0" animBg="1"/>
      <p:bldP spid="48139" grpId="0"/>
      <p:bldP spid="48140" grpId="0"/>
      <p:bldP spid="48141" grpId="0"/>
      <p:bldP spid="48142" grpId="0"/>
      <p:bldP spid="48143" grpId="0" animBg="1"/>
      <p:bldP spid="48144" grpId="0"/>
      <p:bldP spid="2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55875" y="549275"/>
            <a:ext cx="424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 dirty="0"/>
              <a:t>危機の深刻化のモデル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5580063" y="1411288"/>
            <a:ext cx="3097212" cy="720725"/>
          </a:xfrm>
          <a:prstGeom prst="roundRect">
            <a:avLst>
              <a:gd name="adj" fmla="val 16667"/>
            </a:avLst>
          </a:prstGeom>
          <a:solidFill>
            <a:srgbClr val="FF9999"/>
          </a:solidFill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>
                <a:latin typeface="ＭＳ ゴシック" pitchFamily="49" charset="-128"/>
              </a:rPr>
              <a:t>事件発生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580063" y="3068638"/>
            <a:ext cx="3097212" cy="72072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25400" algn="ctr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>
                <a:latin typeface="ＭＳ ゴシック" pitchFamily="49" charset="-128"/>
              </a:rPr>
              <a:t>不適切な危機対応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580063" y="4724400"/>
            <a:ext cx="3097212" cy="720725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254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>
                <a:latin typeface="ＭＳ ゴシック" pitchFamily="49" charset="-128"/>
              </a:rPr>
              <a:t>法的責任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468313" y="1411288"/>
            <a:ext cx="3959225" cy="720725"/>
          </a:xfrm>
          <a:prstGeom prst="rect">
            <a:avLst/>
          </a:prstGeom>
          <a:solidFill>
            <a:srgbClr val="FFFFCC"/>
          </a:solidFill>
          <a:ln w="25400" algn="ctr">
            <a:solidFill>
              <a:srgbClr val="CC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/>
            <a:r>
              <a:rPr lang="ja-JP" altLang="en-US" sz="2800">
                <a:latin typeface="ＭＳ ゴシック" pitchFamily="49" charset="-128"/>
              </a:rPr>
              <a:t>個人のダメージ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68313" y="3068638"/>
            <a:ext cx="3959225" cy="719137"/>
          </a:xfrm>
          <a:prstGeom prst="rect">
            <a:avLst/>
          </a:prstGeom>
          <a:solidFill>
            <a:srgbClr val="CCECFF"/>
          </a:solidFill>
          <a:ln w="25400" algn="ctr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>
                <a:latin typeface="ＭＳ ゴシック" pitchFamily="49" charset="-128"/>
              </a:rPr>
              <a:t>教育の場として機能しない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68313" y="4724400"/>
            <a:ext cx="3959225" cy="720725"/>
          </a:xfrm>
          <a:prstGeom prst="rect">
            <a:avLst/>
          </a:prstGeom>
          <a:solidFill>
            <a:srgbClr val="FFCCFF"/>
          </a:solidFill>
          <a:ln w="25400" algn="ctr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>
                <a:latin typeface="ＭＳ ゴシック" pitchFamily="49" charset="-128"/>
              </a:rPr>
              <a:t>信頼を失う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916238" y="1484313"/>
            <a:ext cx="1655762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800" b="1">
                <a:latin typeface="ＭＳ ゴシック" pitchFamily="49" charset="-128"/>
              </a:rPr>
              <a:t>（１次被害）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916238" y="1771650"/>
            <a:ext cx="1655762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800" b="1">
                <a:latin typeface="ＭＳ ゴシック" pitchFamily="49" charset="-128"/>
              </a:rPr>
              <a:t>（２次被害）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4427538" y="1628775"/>
            <a:ext cx="11525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7164388" y="2132013"/>
            <a:ext cx="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 flipV="1">
            <a:off x="4427538" y="1916113"/>
            <a:ext cx="1152525" cy="1512887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4427538" y="3429000"/>
            <a:ext cx="115252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4427538" y="3429000"/>
            <a:ext cx="1152525" cy="1655763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2411413" y="2132013"/>
            <a:ext cx="0" cy="936625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2411413" y="3787775"/>
            <a:ext cx="0" cy="936625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4427538" y="5084763"/>
            <a:ext cx="1152525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 flipH="1" flipV="1">
            <a:off x="4427538" y="3500438"/>
            <a:ext cx="1152525" cy="151130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7164388" y="3787775"/>
            <a:ext cx="0" cy="936625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2987675" y="6858000"/>
            <a:ext cx="3529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3200"/>
              <a:t>一歩前へ（主動）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204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04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04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204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-0.00382 -0.1745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5" grpId="0" animBg="1"/>
      <p:bldP spid="20485" grpId="1" animBg="1"/>
      <p:bldP spid="20486" grpId="0" animBg="1"/>
      <p:bldP spid="20486" grpId="1" animBg="1"/>
      <p:bldP spid="20487" grpId="0" animBg="1"/>
      <p:bldP spid="20487" grpId="1" animBg="1"/>
      <p:bldP spid="20488" grpId="0" animBg="1"/>
      <p:bldP spid="20488" grpId="1" animBg="1"/>
      <p:bldP spid="20489" grpId="0"/>
      <p:bldP spid="20490" grpId="0"/>
      <p:bldP spid="20491" grpId="0" animBg="1"/>
      <p:bldP spid="20492" grpId="0" animBg="1"/>
      <p:bldP spid="20493" grpId="0" animBg="1"/>
      <p:bldP spid="20494" grpId="0" animBg="1"/>
      <p:bldP spid="20495" grpId="0" animBg="1"/>
      <p:bldP spid="20496" grpId="0" animBg="1"/>
      <p:bldP spid="20497" grpId="0" animBg="1"/>
      <p:bldP spid="20498" grpId="0" animBg="1"/>
      <p:bldP spid="20499" grpId="0" animBg="1"/>
      <p:bldP spid="20500" grpId="0" animBg="1"/>
      <p:bldP spid="205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68313" y="3213100"/>
            <a:ext cx="165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>
                <a:solidFill>
                  <a:srgbClr val="5F5F5F"/>
                </a:solidFill>
                <a:latin typeface="ＭＳ ゴシック" pitchFamily="49" charset="-128"/>
              </a:rPr>
              <a:t>危機管理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484438" y="1916113"/>
            <a:ext cx="5111750" cy="105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25000"/>
              </a:spcBef>
            </a:pPr>
            <a:r>
              <a:rPr lang="ja-JP" altLang="en-US" sz="2800">
                <a:solidFill>
                  <a:srgbClr val="FF00FF"/>
                </a:solidFill>
                <a:latin typeface="ＭＳ ゴシック" pitchFamily="49" charset="-128"/>
              </a:rPr>
              <a:t>クライシス・マネージメント</a:t>
            </a:r>
          </a:p>
          <a:p>
            <a:pPr algn="l" eaLnBrk="1" hangingPunct="1">
              <a:spcBef>
                <a:spcPct val="25000"/>
              </a:spcBef>
            </a:pPr>
            <a:r>
              <a:rPr lang="ja-JP" altLang="en-US" sz="2800">
                <a:solidFill>
                  <a:schemeClr val="bg1"/>
                </a:solidFill>
                <a:latin typeface="ＭＳ ゴシック" pitchFamily="49" charset="-128"/>
              </a:rPr>
              <a:t>　</a:t>
            </a:r>
            <a:r>
              <a:rPr lang="ja-JP" altLang="en-US">
                <a:latin typeface="ＭＳ ゴシック" pitchFamily="49" charset="-128"/>
              </a:rPr>
              <a:t>危機発生後の対応</a:t>
            </a:r>
            <a:r>
              <a:rPr lang="ja-JP" altLang="en-US" sz="2000">
                <a:latin typeface="ＭＳ ゴシック" pitchFamily="49" charset="-128"/>
              </a:rPr>
              <a:t>と平時の備え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484438" y="4508500"/>
            <a:ext cx="511175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25000"/>
              </a:spcBef>
            </a:pPr>
            <a:r>
              <a:rPr lang="ja-JP" altLang="en-US" sz="2800">
                <a:solidFill>
                  <a:srgbClr val="5F5F5F"/>
                </a:solidFill>
                <a:latin typeface="ＭＳ ゴシック" pitchFamily="49" charset="-128"/>
              </a:rPr>
              <a:t>リスク・マネージメント</a:t>
            </a:r>
          </a:p>
          <a:p>
            <a:pPr algn="l" eaLnBrk="1" hangingPunct="1">
              <a:spcBef>
                <a:spcPct val="25000"/>
              </a:spcBef>
            </a:pPr>
            <a:r>
              <a:rPr lang="ja-JP" altLang="en-US" sz="2800">
                <a:solidFill>
                  <a:schemeClr val="bg1"/>
                </a:solidFill>
                <a:latin typeface="ＭＳ ゴシック" pitchFamily="49" charset="-128"/>
              </a:rPr>
              <a:t>　</a:t>
            </a:r>
            <a:r>
              <a:rPr lang="ja-JP" altLang="en-US">
                <a:latin typeface="ＭＳ ゴシック" pitchFamily="49" charset="-128"/>
              </a:rPr>
              <a:t>危機発生の未然防止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276601" y="3213100"/>
            <a:ext cx="5183188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25000"/>
              </a:spcBef>
            </a:pPr>
            <a:r>
              <a:rPr lang="ja-JP" altLang="en-US" sz="2000" dirty="0" smtClean="0">
                <a:latin typeface="ＭＳ ゴシック" pitchFamily="49" charset="-128"/>
              </a:rPr>
              <a:t>危機</a:t>
            </a:r>
            <a:r>
              <a:rPr lang="ja-JP" altLang="en-US" sz="2000" dirty="0">
                <a:latin typeface="ＭＳ ゴシック" pitchFamily="49" charset="-128"/>
              </a:rPr>
              <a:t>発生後約１ヶ月間の対応を</a:t>
            </a:r>
            <a:r>
              <a:rPr lang="ja-JP" altLang="en-US" sz="2000" b="1" dirty="0">
                <a:solidFill>
                  <a:srgbClr val="FF00FF"/>
                </a:solidFill>
                <a:latin typeface="ＭＳ ゴシック" pitchFamily="49" charset="-128"/>
              </a:rPr>
              <a:t>危機対応</a:t>
            </a:r>
            <a:r>
              <a:rPr lang="ja-JP" altLang="en-US" sz="2000" dirty="0">
                <a:latin typeface="ＭＳ ゴシック" pitchFamily="49" charset="-128"/>
              </a:rPr>
              <a:t>と</a:t>
            </a:r>
            <a:r>
              <a:rPr lang="ja-JP" altLang="en-US" sz="2000" dirty="0" smtClean="0">
                <a:latin typeface="ＭＳ ゴシック" pitchFamily="49" charset="-128"/>
              </a:rPr>
              <a:t>呼ぶことにします。</a:t>
            </a:r>
            <a:endParaRPr lang="ja-JP" altLang="en-US" sz="2000" dirty="0">
              <a:latin typeface="ＭＳ ゴシック" pitchFamily="49" charset="-128"/>
            </a:endParaRP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2124075" y="2205038"/>
            <a:ext cx="360363" cy="2592387"/>
          </a:xfrm>
          <a:prstGeom prst="leftBrace">
            <a:avLst>
              <a:gd name="adj1" fmla="val 5994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042988" y="692150"/>
            <a:ext cx="70564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 dirty="0">
                <a:solidFill>
                  <a:srgbClr val="5F5F5F"/>
                </a:solidFill>
              </a:rPr>
              <a:t>危機管理</a:t>
            </a:r>
            <a:r>
              <a:rPr lang="ja-JP" altLang="en-US" sz="3200" dirty="0"/>
              <a:t>と</a:t>
            </a:r>
            <a:r>
              <a:rPr lang="ja-JP" altLang="en-US" sz="3200" dirty="0">
                <a:solidFill>
                  <a:srgbClr val="FF00FF"/>
                </a:solidFill>
              </a:rPr>
              <a:t>危機対応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331913" y="5805488"/>
            <a:ext cx="7127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2000">
                <a:solidFill>
                  <a:srgbClr val="5F5F5F"/>
                </a:solidFill>
                <a:latin typeface="ＭＳ ゴシック" pitchFamily="49" charset="-128"/>
              </a:rPr>
              <a:t>※</a:t>
            </a:r>
            <a:r>
              <a:rPr lang="ja-JP" altLang="en-US" sz="2000">
                <a:solidFill>
                  <a:srgbClr val="5F5F5F"/>
                </a:solidFill>
                <a:latin typeface="ＭＳ ゴシック" pitchFamily="49" charset="-128"/>
              </a:rPr>
              <a:t>未来の危険性（可能性）のことを「リスク」と言います。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  <p:bldP spid="21508" grpId="0"/>
      <p:bldP spid="21509" grpId="0"/>
      <p:bldP spid="21510" grpId="0" animBg="1"/>
      <p:bldP spid="215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42988" y="692150"/>
            <a:ext cx="70564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>
                <a:latin typeface="ＭＳ ゴシック" pitchFamily="49" charset="-128"/>
              </a:rPr>
              <a:t>危機管理</a:t>
            </a:r>
            <a:r>
              <a:rPr lang="en-US" altLang="ja-JP" sz="3200">
                <a:latin typeface="ＭＳ ゴシック" pitchFamily="49" charset="-128"/>
              </a:rPr>
              <a:t>(</a:t>
            </a:r>
            <a:r>
              <a:rPr lang="ja-JP" altLang="en-US" sz="3200">
                <a:latin typeface="ＭＳ ゴシック" pitchFamily="49" charset="-128"/>
              </a:rPr>
              <a:t>ｸﾗｲｼｽ･ﾏﾈｰｼﾞﾒﾝﾄ</a:t>
            </a:r>
            <a:r>
              <a:rPr lang="en-US" altLang="ja-JP" sz="3200">
                <a:latin typeface="ＭＳ ゴシック" pitchFamily="49" charset="-128"/>
              </a:rPr>
              <a:t>)</a:t>
            </a:r>
            <a:r>
              <a:rPr lang="ja-JP" altLang="en-US" sz="3200">
                <a:latin typeface="ＭＳ ゴシック" pitchFamily="49" charset="-128"/>
              </a:rPr>
              <a:t>の流れ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27088" y="4579938"/>
            <a:ext cx="1873250" cy="482600"/>
          </a:xfrm>
          <a:prstGeom prst="rect">
            <a:avLst/>
          </a:prstGeom>
          <a:solidFill>
            <a:srgbClr val="B2B2B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/>
              <a:t>平時の備え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724525" y="4579938"/>
            <a:ext cx="1871663" cy="482600"/>
          </a:xfrm>
          <a:prstGeom prst="rect">
            <a:avLst/>
          </a:prstGeom>
          <a:solidFill>
            <a:srgbClr val="B2B2B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/>
              <a:t>新たな備え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700338" y="2347913"/>
            <a:ext cx="1728787" cy="482600"/>
          </a:xfrm>
          <a:prstGeom prst="rect">
            <a:avLst/>
          </a:prstGeom>
          <a:solidFill>
            <a:srgbClr val="00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/>
              <a:t>事後対応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211638" y="3500438"/>
            <a:ext cx="2089150" cy="482600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/>
              <a:t>平時への移行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2051050" y="3932238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/>
              <a:t>（予兆）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V="1">
            <a:off x="2698750" y="2779713"/>
            <a:ext cx="0" cy="18002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>
            <a:off x="827088" y="5445125"/>
            <a:ext cx="7777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203" name="Text Box 13"/>
          <p:cNvSpPr txBox="1">
            <a:spLocks noChangeArrowheads="1"/>
          </p:cNvSpPr>
          <p:nvPr/>
        </p:nvSpPr>
        <p:spPr bwMode="auto">
          <a:xfrm>
            <a:off x="7164388" y="5516563"/>
            <a:ext cx="1296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/>
              <a:t>時間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051050" y="2995613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 b="1">
                <a:solidFill>
                  <a:srgbClr val="FF0000"/>
                </a:solidFill>
              </a:rPr>
              <a:t>事件発生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140200" y="2995613"/>
            <a:ext cx="3887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/>
              <a:t>事後対応評価</a:t>
            </a:r>
            <a:r>
              <a:rPr lang="en-US" altLang="ja-JP" sz="2000"/>
              <a:t>､</a:t>
            </a:r>
            <a:r>
              <a:rPr lang="ja-JP" altLang="en-US" sz="2000"/>
              <a:t>背景調査</a:t>
            </a:r>
            <a:r>
              <a:rPr lang="en-US" altLang="ja-JP" sz="2000"/>
              <a:t>､</a:t>
            </a:r>
            <a:r>
              <a:rPr lang="ja-JP" altLang="en-US" sz="2000"/>
              <a:t>防止策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435600" y="4076700"/>
            <a:ext cx="316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/>
              <a:t>危機管理態勢見直し</a:t>
            </a:r>
            <a:r>
              <a:rPr lang="en-US" altLang="ja-JP" sz="2000"/>
              <a:t>､</a:t>
            </a:r>
            <a:r>
              <a:rPr lang="ja-JP" altLang="en-US" sz="2000"/>
              <a:t>研修</a:t>
            </a: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4140200" y="2852738"/>
            <a:ext cx="647700" cy="6477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5292725" y="4003675"/>
            <a:ext cx="574675" cy="576263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2700338" y="1989138"/>
            <a:ext cx="2519362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700338" y="5949950"/>
            <a:ext cx="25193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3203575" y="1484313"/>
            <a:ext cx="1296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 b="1">
                <a:solidFill>
                  <a:srgbClr val="FF00FF"/>
                </a:solidFill>
              </a:rPr>
              <a:t>危機対応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3348038" y="5516563"/>
            <a:ext cx="1296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/>
              <a:t>約１カ月</a:t>
            </a:r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V="1">
            <a:off x="4067175" y="1700213"/>
            <a:ext cx="720725" cy="6492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4787900" y="1484313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000" b="1">
                <a:solidFill>
                  <a:srgbClr val="FF0000"/>
                </a:solidFill>
              </a:rPr>
              <a:t>破局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nimBg="1"/>
      <p:bldP spid="22535" grpId="0" animBg="1"/>
      <p:bldP spid="22536" grpId="0" animBg="1"/>
      <p:bldP spid="22537" grpId="0" animBg="1"/>
      <p:bldP spid="22538" grpId="0"/>
      <p:bldP spid="22539" grpId="0" animBg="1"/>
      <p:bldP spid="22542" grpId="0"/>
      <p:bldP spid="22543" grpId="0"/>
      <p:bldP spid="22544" grpId="0"/>
      <p:bldP spid="22545" grpId="0" animBg="1"/>
      <p:bldP spid="22546" grpId="0" animBg="1"/>
      <p:bldP spid="22547" grpId="0" animBg="1"/>
      <p:bldP spid="22548" grpId="0" animBg="1"/>
      <p:bldP spid="22549" grpId="0"/>
      <p:bldP spid="22550" grpId="0"/>
      <p:bldP spid="22551" grpId="0" animBg="1"/>
      <p:bldP spid="225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042988" y="692150"/>
            <a:ext cx="705643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3200" dirty="0">
                <a:latin typeface="ＭＳ ゴシック" pitchFamily="49" charset="-128"/>
              </a:rPr>
              <a:t>学校危機と心の健康危機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411760" y="2060575"/>
            <a:ext cx="36003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>
                <a:latin typeface="ＭＳ ゴシック" pitchFamily="49" charset="-128"/>
              </a:rPr>
              <a:t>個人（や家庭）への影響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411760" y="3451858"/>
            <a:ext cx="39609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>
                <a:latin typeface="ＭＳ ゴシック" pitchFamily="49" charset="-128"/>
              </a:rPr>
              <a:t>学校コミュニティーの危機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411760" y="4770602"/>
            <a:ext cx="3240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dirty="0">
                <a:latin typeface="ＭＳ ゴシック" pitchFamily="49" charset="-128"/>
              </a:rPr>
              <a:t>学校組織の危機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732588" y="2708275"/>
            <a:ext cx="2087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>
                <a:latin typeface="ＭＳ ゴシック" pitchFamily="49" charset="-128"/>
              </a:rPr>
              <a:t>心の健康危機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68313" y="4076700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>
                <a:latin typeface="ＭＳ ゴシック" pitchFamily="49" charset="-128"/>
              </a:rPr>
              <a:t>学校危機</a:t>
            </a:r>
          </a:p>
        </p:txBody>
      </p:sp>
      <p:sp>
        <p:nvSpPr>
          <p:cNvPr id="23560" name="AutoShape 8"/>
          <p:cNvSpPr>
            <a:spLocks/>
          </p:cNvSpPr>
          <p:nvPr/>
        </p:nvSpPr>
        <p:spPr bwMode="auto">
          <a:xfrm>
            <a:off x="6265069" y="2276475"/>
            <a:ext cx="360362" cy="1368425"/>
          </a:xfrm>
          <a:prstGeom prst="rightBrace">
            <a:avLst>
              <a:gd name="adj1" fmla="val 3164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3561" name="AutoShape 9"/>
          <p:cNvSpPr>
            <a:spLocks/>
          </p:cNvSpPr>
          <p:nvPr/>
        </p:nvSpPr>
        <p:spPr bwMode="auto">
          <a:xfrm rot="10800000">
            <a:off x="1898567" y="3659832"/>
            <a:ext cx="360362" cy="1368425"/>
          </a:xfrm>
          <a:prstGeom prst="rightBrace">
            <a:avLst>
              <a:gd name="adj1" fmla="val 3164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/>
      <p:bldP spid="23557" grpId="0"/>
      <p:bldP spid="23558" grpId="0"/>
      <p:bldP spid="23559" grpId="0"/>
      <p:bldP spid="23560" grpId="0" animBg="1"/>
      <p:bldP spid="235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268538" y="2231040"/>
            <a:ext cx="611822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ja-JP">
                <a:latin typeface="ＭＳ ゴシック" pitchFamily="49" charset="-128"/>
              </a:rPr>
              <a:t>…</a:t>
            </a:r>
            <a:r>
              <a:rPr lang="ja-JP" altLang="en-US">
                <a:latin typeface="ＭＳ ゴシック" pitchFamily="49" charset="-128"/>
              </a:rPr>
              <a:t>校長や教育委員会幹部などが扱う事項</a:t>
            </a:r>
            <a:r>
              <a:rPr lang="ja-JP" altLang="en-US" sz="2000">
                <a:latin typeface="ＭＳ ゴシック" pitchFamily="49" charset="-128"/>
              </a:rPr>
              <a:t>（方針決定、報道対応、保護者会など）</a:t>
            </a:r>
            <a:endParaRPr lang="ja-JP" altLang="en-US">
              <a:latin typeface="ＭＳ ゴシック" pitchFamily="49" charset="-128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268538" y="4534502"/>
            <a:ext cx="640715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lnSpc>
                <a:spcPct val="125000"/>
              </a:lnSpc>
              <a:spcBef>
                <a:spcPct val="50000"/>
              </a:spcBef>
            </a:pPr>
            <a:r>
              <a:rPr lang="en-US" altLang="ja-JP">
                <a:latin typeface="ＭＳ ゴシック" pitchFamily="49" charset="-128"/>
              </a:rPr>
              <a:t>…</a:t>
            </a:r>
            <a:r>
              <a:rPr lang="ja-JP" altLang="en-US">
                <a:latin typeface="ＭＳ ゴシック" pitchFamily="49" charset="-128"/>
              </a:rPr>
              <a:t>担任、学年主任、養護教諭、スクールカウンセラーなど子どもと直接かかわる教職員が扱う事項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115616" y="692696"/>
            <a:ext cx="705643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ctr" eaLnBrk="1" hangingPunct="1"/>
            <a:r>
              <a:rPr lang="ja-JP" altLang="en-US" sz="3200" dirty="0">
                <a:solidFill>
                  <a:srgbClr val="FF00FF"/>
                </a:solidFill>
                <a:latin typeface="ＭＳ ゴシック" pitchFamily="49" charset="-128"/>
              </a:rPr>
              <a:t>危機対応</a:t>
            </a:r>
            <a:r>
              <a:rPr lang="ja-JP" altLang="en-US" sz="3200" dirty="0">
                <a:latin typeface="ＭＳ ゴシック" pitchFamily="49" charset="-128"/>
              </a:rPr>
              <a:t>と</a:t>
            </a:r>
            <a:r>
              <a:rPr lang="ja-JP" altLang="en-US" sz="3200" dirty="0">
                <a:solidFill>
                  <a:srgbClr val="CCCC00"/>
                </a:solidFill>
                <a:latin typeface="ＭＳ ゴシック" pitchFamily="49" charset="-128"/>
              </a:rPr>
              <a:t>心の</a:t>
            </a:r>
            <a:r>
              <a:rPr lang="ja-JP" altLang="en-US" sz="3200" dirty="0" smtClean="0">
                <a:solidFill>
                  <a:srgbClr val="CCCC00"/>
                </a:solidFill>
                <a:latin typeface="ＭＳ ゴシック" pitchFamily="49" charset="-128"/>
              </a:rPr>
              <a:t>ケア</a:t>
            </a:r>
            <a:endParaRPr lang="en-US" altLang="ja-JP" sz="3200" dirty="0" smtClean="0">
              <a:solidFill>
                <a:srgbClr val="CCCC00"/>
              </a:solidFill>
              <a:latin typeface="ＭＳ ゴシック" pitchFamily="49" charset="-128"/>
            </a:endParaRPr>
          </a:p>
          <a:p>
            <a:pPr algn="ctr" eaLnBrk="1" hangingPunct="1"/>
            <a:r>
              <a:rPr lang="ja-JP" altLang="en-US" dirty="0" smtClean="0">
                <a:latin typeface="ＭＳ ゴシック" pitchFamily="49" charset="-128"/>
              </a:rPr>
              <a:t>（用語の説明）</a:t>
            </a:r>
            <a:endParaRPr lang="ja-JP" altLang="en-US" dirty="0">
              <a:latin typeface="ＭＳ ゴシック" pitchFamily="49" charset="-128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11188" y="2231040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/>
            <a:r>
              <a:rPr lang="ja-JP" altLang="en-US" sz="2800">
                <a:solidFill>
                  <a:srgbClr val="FF00FF"/>
                </a:solidFill>
                <a:latin typeface="ＭＳ ゴシック" pitchFamily="49" charset="-128"/>
              </a:rPr>
              <a:t>危機対応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611188" y="4534502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/>
            <a:r>
              <a:rPr lang="ja-JP" altLang="en-US" sz="2800">
                <a:solidFill>
                  <a:srgbClr val="CCCC00"/>
                </a:solidFill>
                <a:latin typeface="ＭＳ ゴシック" pitchFamily="49" charset="-128"/>
              </a:rPr>
              <a:t>心のケア</a:t>
            </a:r>
          </a:p>
        </p:txBody>
      </p:sp>
      <p:sp>
        <p:nvSpPr>
          <p:cNvPr id="24588" name="AutoShape 12"/>
          <p:cNvSpPr>
            <a:spLocks/>
          </p:cNvSpPr>
          <p:nvPr/>
        </p:nvSpPr>
        <p:spPr bwMode="auto">
          <a:xfrm>
            <a:off x="250825" y="2518377"/>
            <a:ext cx="360363" cy="2232025"/>
          </a:xfrm>
          <a:prstGeom prst="leftBrace">
            <a:avLst>
              <a:gd name="adj1" fmla="val 5161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162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/>
      <p:bldP spid="24585" grpId="0"/>
      <p:bldP spid="24587" grpId="0"/>
      <p:bldP spid="245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84213" y="5805488"/>
            <a:ext cx="7632700" cy="144462"/>
          </a:xfrm>
          <a:custGeom>
            <a:avLst/>
            <a:gdLst>
              <a:gd name="T0" fmla="*/ 6678613 w 21600"/>
              <a:gd name="T1" fmla="*/ 72231 h 21600"/>
              <a:gd name="T2" fmla="*/ 3816350 w 21600"/>
              <a:gd name="T3" fmla="*/ 144462 h 21600"/>
              <a:gd name="T4" fmla="*/ 954088 w 21600"/>
              <a:gd name="T5" fmla="*/ 72231 h 21600"/>
              <a:gd name="T6" fmla="*/ 381635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9900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124075" y="5373688"/>
            <a:ext cx="4752975" cy="431800"/>
          </a:xfrm>
          <a:prstGeom prst="rect">
            <a:avLst/>
          </a:prstGeom>
          <a:solidFill>
            <a:srgbClr val="FF66FF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>
                <a:latin typeface="ＭＳ ゴシック" pitchFamily="49" charset="-128"/>
              </a:rPr>
              <a:t>危機対応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124075" y="4149725"/>
            <a:ext cx="4752975" cy="1223963"/>
          </a:xfrm>
          <a:prstGeom prst="rect">
            <a:avLst/>
          </a:prstGeom>
          <a:solidFill>
            <a:srgbClr val="00FFFF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>
                <a:latin typeface="ＭＳ ゴシック" pitchFamily="49" charset="-128"/>
              </a:rPr>
              <a:t>日常活動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10800000">
            <a:off x="827088" y="3429000"/>
            <a:ext cx="7200900" cy="720725"/>
          </a:xfrm>
          <a:custGeom>
            <a:avLst/>
            <a:gdLst>
              <a:gd name="T0" fmla="*/ 6300788 w 21600"/>
              <a:gd name="T1" fmla="*/ 360362 h 21600"/>
              <a:gd name="T2" fmla="*/ 3600450 w 21600"/>
              <a:gd name="T3" fmla="*/ 720725 h 21600"/>
              <a:gd name="T4" fmla="*/ 900113 w 21600"/>
              <a:gd name="T5" fmla="*/ 360362 h 21600"/>
              <a:gd name="T6" fmla="*/ 360045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3333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627313" y="2349500"/>
            <a:ext cx="3600450" cy="1079500"/>
          </a:xfrm>
          <a:prstGeom prst="rect">
            <a:avLst/>
          </a:prstGeom>
          <a:solidFill>
            <a:srgbClr val="FFFF00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>
                <a:latin typeface="ＭＳ ゴシック" pitchFamily="49" charset="-128"/>
              </a:rPr>
              <a:t>心のケア</a:t>
            </a: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 rot="10800000">
            <a:off x="1763713" y="1628775"/>
            <a:ext cx="5329237" cy="720725"/>
          </a:xfrm>
          <a:custGeom>
            <a:avLst/>
            <a:gdLst>
              <a:gd name="T0" fmla="*/ 4663082 w 21600"/>
              <a:gd name="T1" fmla="*/ 360362 h 21600"/>
              <a:gd name="T2" fmla="*/ 2664619 w 21600"/>
              <a:gd name="T3" fmla="*/ 720725 h 21600"/>
              <a:gd name="T4" fmla="*/ 666155 w 21600"/>
              <a:gd name="T5" fmla="*/ 360362 h 21600"/>
              <a:gd name="T6" fmla="*/ 2664619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3333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/>
          <a:lstStyle/>
          <a:p>
            <a:endParaRPr lang="ja-JP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68313" y="692150"/>
            <a:ext cx="82296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/>
              <a:t>心のケアの土台は危機対応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nimBg="1"/>
      <p:bldP spid="25604" grpId="0" animBg="1"/>
      <p:bldP spid="256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>
            <a:off x="827088" y="2709863"/>
            <a:ext cx="0" cy="30241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ja-JP" altLang="en-US"/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827088" y="5734050"/>
            <a:ext cx="741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ja-JP" altLang="en-US"/>
          </a:p>
        </p:txBody>
      </p:sp>
      <p:sp>
        <p:nvSpPr>
          <p:cNvPr id="26628" name="Freeform 4"/>
          <p:cNvSpPr>
            <a:spLocks/>
          </p:cNvSpPr>
          <p:nvPr/>
        </p:nvSpPr>
        <p:spPr bwMode="auto">
          <a:xfrm>
            <a:off x="901700" y="2501900"/>
            <a:ext cx="4462463" cy="2979738"/>
          </a:xfrm>
          <a:custGeom>
            <a:avLst/>
            <a:gdLst>
              <a:gd name="T0" fmla="*/ 0 w 2811"/>
              <a:gd name="T1" fmla="*/ 1190625 h 1877"/>
              <a:gd name="T2" fmla="*/ 101600 w 2811"/>
              <a:gd name="T3" fmla="*/ 363538 h 1877"/>
              <a:gd name="T4" fmla="*/ 377825 w 2811"/>
              <a:gd name="T5" fmla="*/ 44450 h 1877"/>
              <a:gd name="T6" fmla="*/ 1006475 w 2811"/>
              <a:gd name="T7" fmla="*/ 100013 h 1877"/>
              <a:gd name="T8" fmla="*/ 1450975 w 2811"/>
              <a:gd name="T9" fmla="*/ 552450 h 1877"/>
              <a:gd name="T10" fmla="*/ 2230438 w 2811"/>
              <a:gd name="T11" fmla="*/ 1684338 h 1877"/>
              <a:gd name="T12" fmla="*/ 3167063 w 2811"/>
              <a:gd name="T13" fmla="*/ 2619375 h 1877"/>
              <a:gd name="T14" fmla="*/ 4462463 w 2811"/>
              <a:gd name="T15" fmla="*/ 2979738 h 18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811" h="1877">
                <a:moveTo>
                  <a:pt x="0" y="750"/>
                </a:moveTo>
                <a:cubicBezTo>
                  <a:pt x="11" y="663"/>
                  <a:pt x="24" y="349"/>
                  <a:pt x="64" y="229"/>
                </a:cubicBezTo>
                <a:cubicBezTo>
                  <a:pt x="104" y="109"/>
                  <a:pt x="143" y="56"/>
                  <a:pt x="238" y="28"/>
                </a:cubicBezTo>
                <a:cubicBezTo>
                  <a:pt x="333" y="0"/>
                  <a:pt x="521" y="10"/>
                  <a:pt x="634" y="63"/>
                </a:cubicBezTo>
                <a:cubicBezTo>
                  <a:pt x="747" y="116"/>
                  <a:pt x="786" y="182"/>
                  <a:pt x="914" y="348"/>
                </a:cubicBezTo>
                <a:cubicBezTo>
                  <a:pt x="1042" y="514"/>
                  <a:pt x="1225" y="844"/>
                  <a:pt x="1405" y="1061"/>
                </a:cubicBezTo>
                <a:cubicBezTo>
                  <a:pt x="1585" y="1278"/>
                  <a:pt x="1761" y="1514"/>
                  <a:pt x="1995" y="1650"/>
                </a:cubicBezTo>
                <a:cubicBezTo>
                  <a:pt x="2229" y="1786"/>
                  <a:pt x="2520" y="1831"/>
                  <a:pt x="2811" y="1877"/>
                </a:cubicBezTo>
              </a:path>
            </a:pathLst>
          </a:custGeom>
          <a:noFill/>
          <a:ln w="25400" cap="flat" cmpd="sng">
            <a:solidFill>
              <a:srgbClr val="FF00FF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ja-JP" altLang="en-US"/>
          </a:p>
        </p:txBody>
      </p:sp>
      <p:sp>
        <p:nvSpPr>
          <p:cNvPr id="26629" name="Freeform 5"/>
          <p:cNvSpPr>
            <a:spLocks/>
          </p:cNvSpPr>
          <p:nvPr/>
        </p:nvSpPr>
        <p:spPr bwMode="auto">
          <a:xfrm>
            <a:off x="1042988" y="2492375"/>
            <a:ext cx="7145337" cy="2522538"/>
          </a:xfrm>
          <a:custGeom>
            <a:avLst/>
            <a:gdLst>
              <a:gd name="T0" fmla="*/ 0 w 4501"/>
              <a:gd name="T1" fmla="*/ 2522538 h 1589"/>
              <a:gd name="T2" fmla="*/ 439737 w 4501"/>
              <a:gd name="T3" fmla="*/ 1693863 h 1589"/>
              <a:gd name="T4" fmla="*/ 947737 w 4501"/>
              <a:gd name="T5" fmla="*/ 838200 h 1589"/>
              <a:gd name="T6" fmla="*/ 1701800 w 4501"/>
              <a:gd name="T7" fmla="*/ 127000 h 1589"/>
              <a:gd name="T8" fmla="*/ 2449512 w 4501"/>
              <a:gd name="T9" fmla="*/ 73025 h 1589"/>
              <a:gd name="T10" fmla="*/ 3341687 w 4501"/>
              <a:gd name="T11" fmla="*/ 460375 h 1589"/>
              <a:gd name="T12" fmla="*/ 4213225 w 4501"/>
              <a:gd name="T13" fmla="*/ 1258888 h 1589"/>
              <a:gd name="T14" fmla="*/ 5141912 w 4501"/>
              <a:gd name="T15" fmla="*/ 1911350 h 1589"/>
              <a:gd name="T16" fmla="*/ 6462712 w 4501"/>
              <a:gd name="T17" fmla="*/ 2303463 h 1589"/>
              <a:gd name="T18" fmla="*/ 7145337 w 4501"/>
              <a:gd name="T19" fmla="*/ 2463800 h 158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501" h="1589">
                <a:moveTo>
                  <a:pt x="0" y="1589"/>
                </a:moveTo>
                <a:cubicBezTo>
                  <a:pt x="46" y="1502"/>
                  <a:pt x="178" y="1244"/>
                  <a:pt x="277" y="1067"/>
                </a:cubicBezTo>
                <a:cubicBezTo>
                  <a:pt x="376" y="890"/>
                  <a:pt x="464" y="693"/>
                  <a:pt x="597" y="528"/>
                </a:cubicBezTo>
                <a:cubicBezTo>
                  <a:pt x="730" y="363"/>
                  <a:pt x="914" y="160"/>
                  <a:pt x="1072" y="80"/>
                </a:cubicBezTo>
                <a:cubicBezTo>
                  <a:pt x="1230" y="0"/>
                  <a:pt x="1371" y="11"/>
                  <a:pt x="1543" y="46"/>
                </a:cubicBezTo>
                <a:cubicBezTo>
                  <a:pt x="1715" y="81"/>
                  <a:pt x="1920" y="166"/>
                  <a:pt x="2105" y="290"/>
                </a:cubicBezTo>
                <a:cubicBezTo>
                  <a:pt x="2290" y="414"/>
                  <a:pt x="2465" y="641"/>
                  <a:pt x="2654" y="793"/>
                </a:cubicBezTo>
                <a:cubicBezTo>
                  <a:pt x="2843" y="945"/>
                  <a:pt x="3003" y="1094"/>
                  <a:pt x="3239" y="1204"/>
                </a:cubicBezTo>
                <a:cubicBezTo>
                  <a:pt x="3475" y="1314"/>
                  <a:pt x="3861" y="1393"/>
                  <a:pt x="4071" y="1451"/>
                </a:cubicBezTo>
                <a:cubicBezTo>
                  <a:pt x="4281" y="1509"/>
                  <a:pt x="4412" y="1531"/>
                  <a:pt x="4501" y="1552"/>
                </a:cubicBezTo>
              </a:path>
            </a:pathLst>
          </a:custGeom>
          <a:noFill/>
          <a:ln w="25400" cap="flat" cmpd="sng">
            <a:solidFill>
              <a:srgbClr val="CC99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ja-JP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042988" y="1844675"/>
            <a:ext cx="1655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>
                <a:solidFill>
                  <a:srgbClr val="FF00FF"/>
                </a:solidFill>
                <a:ea typeface="ＭＳ Ｐゴシック" charset="-128"/>
              </a:rPr>
              <a:t>危機対応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547813" y="2708275"/>
            <a:ext cx="4679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>
                <a:solidFill>
                  <a:srgbClr val="CC9900"/>
                </a:solidFill>
                <a:ea typeface="ＭＳ Ｐゴシック" charset="-128"/>
              </a:rPr>
              <a:t>　　　　　　　　　　　　　心のケア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835150" y="5807075"/>
            <a:ext cx="561657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000" b="1">
                <a:latin typeface="ＭＳ ゴシック" pitchFamily="49" charset="-128"/>
              </a:rPr>
              <a:t>３日　　１週　　　１カ月　　　　　　半年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68313" y="908050"/>
            <a:ext cx="82296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ゴシック" pitchFamily="49" charset="-128"/>
              </a:defRPr>
            </a:lvl9pPr>
          </a:lstStyle>
          <a:p>
            <a:pPr eaLnBrk="1" hangingPunct="1"/>
            <a:r>
              <a:rPr lang="ja-JP" altLang="en-US" sz="2800"/>
              <a:t>危機対応と心のケアの時間経過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/>
      <p:bldP spid="26631" grpId="0"/>
    </p:bldLst>
  </p:timing>
</p:sld>
</file>

<file path=ppt/theme/theme1.xml><?xml version="1.0" encoding="utf-8"?>
<a:theme xmlns:a="http://schemas.openxmlformats.org/drawingml/2006/main" name="1_標準デザイン">
  <a:themeElements>
    <a:clrScheme name="1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</a:defRPr>
        </a:defPPr>
      </a:lstStyle>
    </a:ln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</TotalTime>
  <Words>1108</Words>
  <Application>Microsoft Office PowerPoint</Application>
  <PresentationFormat>画面に合わせる (4:3)</PresentationFormat>
  <Paragraphs>297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25</vt:i4>
      </vt:variant>
    </vt:vector>
  </HeadingPairs>
  <TitlesOfParts>
    <vt:vector size="35" baseType="lpstr">
      <vt:lpstr>HG丸ｺﾞｼｯｸM-PRO</vt:lpstr>
      <vt:lpstr>ＭＳ Ｐゴシック</vt:lpstr>
      <vt:lpstr>ＭＳ Ｐ明朝</vt:lpstr>
      <vt:lpstr>ＭＳ ゴシック</vt:lpstr>
      <vt:lpstr>ＭＳ 明朝</vt:lpstr>
      <vt:lpstr>Arial</vt:lpstr>
      <vt:lpstr>Times New Roman</vt:lpstr>
      <vt:lpstr>1_標準デザイン</vt:lpstr>
      <vt:lpstr>2_標準デザイン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KM</dc:creator>
  <cp:lastModifiedBy>kamata</cp:lastModifiedBy>
  <cp:revision>69</cp:revision>
  <dcterms:created xsi:type="dcterms:W3CDTF">2012-03-31T16:08:23Z</dcterms:created>
  <dcterms:modified xsi:type="dcterms:W3CDTF">2016-09-05T10:14:18Z</dcterms:modified>
</cp:coreProperties>
</file>