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handoutMasterIdLst>
    <p:handoutMasterId r:id="rId58"/>
  </p:handoutMasterIdLst>
  <p:sldIdLst>
    <p:sldId id="314" r:id="rId3"/>
    <p:sldId id="337" r:id="rId4"/>
    <p:sldId id="339" r:id="rId5"/>
    <p:sldId id="269" r:id="rId6"/>
    <p:sldId id="315" r:id="rId7"/>
    <p:sldId id="272" r:id="rId8"/>
    <p:sldId id="270" r:id="rId9"/>
    <p:sldId id="316" r:id="rId10"/>
    <p:sldId id="274" r:id="rId11"/>
    <p:sldId id="318" r:id="rId12"/>
    <p:sldId id="320" r:id="rId13"/>
    <p:sldId id="317" r:id="rId14"/>
    <p:sldId id="275" r:id="rId15"/>
    <p:sldId id="319" r:id="rId16"/>
    <p:sldId id="276" r:id="rId17"/>
    <p:sldId id="277" r:id="rId18"/>
    <p:sldId id="321" r:id="rId19"/>
    <p:sldId id="278" r:id="rId20"/>
    <p:sldId id="322" r:id="rId21"/>
    <p:sldId id="323" r:id="rId22"/>
    <p:sldId id="298" r:id="rId23"/>
    <p:sldId id="324" r:id="rId24"/>
    <p:sldId id="325" r:id="rId25"/>
    <p:sldId id="299" r:id="rId26"/>
    <p:sldId id="300" r:id="rId27"/>
    <p:sldId id="301" r:id="rId28"/>
    <p:sldId id="302" r:id="rId29"/>
    <p:sldId id="326" r:id="rId30"/>
    <p:sldId id="327" r:id="rId31"/>
    <p:sldId id="328" r:id="rId32"/>
    <p:sldId id="303" r:id="rId33"/>
    <p:sldId id="340" r:id="rId34"/>
    <p:sldId id="305" r:id="rId35"/>
    <p:sldId id="331" r:id="rId36"/>
    <p:sldId id="330" r:id="rId37"/>
    <p:sldId id="304" r:id="rId38"/>
    <p:sldId id="306" r:id="rId39"/>
    <p:sldId id="333" r:id="rId40"/>
    <p:sldId id="334" r:id="rId41"/>
    <p:sldId id="332" r:id="rId42"/>
    <p:sldId id="335" r:id="rId43"/>
    <p:sldId id="336" r:id="rId44"/>
    <p:sldId id="307" r:id="rId45"/>
    <p:sldId id="308" r:id="rId46"/>
    <p:sldId id="310" r:id="rId47"/>
    <p:sldId id="309" r:id="rId48"/>
    <p:sldId id="341" r:id="rId49"/>
    <p:sldId id="342" r:id="rId50"/>
    <p:sldId id="344" r:id="rId51"/>
    <p:sldId id="343" r:id="rId52"/>
    <p:sldId id="345" r:id="rId53"/>
    <p:sldId id="311" r:id="rId54"/>
    <p:sldId id="346" r:id="rId55"/>
    <p:sldId id="312" r:id="rId56"/>
    <p:sldId id="313" r:id="rId57"/>
  </p:sldIdLst>
  <p:sldSz cx="9144000" cy="6858000" type="screen4x3"/>
  <p:notesSz cx="6807200" cy="9939338"/>
  <p:defaultTextStyle>
    <a:defPPr>
      <a:defRPr lang="ja-JP"/>
    </a:defPPr>
    <a:lvl1pPr algn="l" rtl="0" fontAlgn="base">
      <a:spcBef>
        <a:spcPct val="0"/>
      </a:spcBef>
      <a:spcAft>
        <a:spcPct val="0"/>
      </a:spcAft>
      <a:defRPr kumimoji="1" sz="2000" kern="1200">
        <a:solidFill>
          <a:schemeClr val="tx1"/>
        </a:solidFill>
        <a:latin typeface="ＭＳ ゴシック" pitchFamily="49" charset="-128"/>
        <a:ea typeface="ＭＳ ゴシック" pitchFamily="49" charset="-128"/>
        <a:cs typeface="+mn-cs"/>
      </a:defRPr>
    </a:lvl1pPr>
    <a:lvl2pPr marL="457200" algn="l" rtl="0" fontAlgn="base">
      <a:spcBef>
        <a:spcPct val="0"/>
      </a:spcBef>
      <a:spcAft>
        <a:spcPct val="0"/>
      </a:spcAft>
      <a:defRPr kumimoji="1" sz="2000" kern="1200">
        <a:solidFill>
          <a:schemeClr val="tx1"/>
        </a:solidFill>
        <a:latin typeface="ＭＳ ゴシック" pitchFamily="49" charset="-128"/>
        <a:ea typeface="ＭＳ ゴシック" pitchFamily="49" charset="-128"/>
        <a:cs typeface="+mn-cs"/>
      </a:defRPr>
    </a:lvl2pPr>
    <a:lvl3pPr marL="914400" algn="l" rtl="0" fontAlgn="base">
      <a:spcBef>
        <a:spcPct val="0"/>
      </a:spcBef>
      <a:spcAft>
        <a:spcPct val="0"/>
      </a:spcAft>
      <a:defRPr kumimoji="1" sz="2000" kern="1200">
        <a:solidFill>
          <a:schemeClr val="tx1"/>
        </a:solidFill>
        <a:latin typeface="ＭＳ ゴシック" pitchFamily="49" charset="-128"/>
        <a:ea typeface="ＭＳ ゴシック" pitchFamily="49" charset="-128"/>
        <a:cs typeface="+mn-cs"/>
      </a:defRPr>
    </a:lvl3pPr>
    <a:lvl4pPr marL="1371600" algn="l" rtl="0" fontAlgn="base">
      <a:spcBef>
        <a:spcPct val="0"/>
      </a:spcBef>
      <a:spcAft>
        <a:spcPct val="0"/>
      </a:spcAft>
      <a:defRPr kumimoji="1" sz="2000" kern="1200">
        <a:solidFill>
          <a:schemeClr val="tx1"/>
        </a:solidFill>
        <a:latin typeface="ＭＳ ゴシック" pitchFamily="49" charset="-128"/>
        <a:ea typeface="ＭＳ ゴシック" pitchFamily="49" charset="-128"/>
        <a:cs typeface="+mn-cs"/>
      </a:defRPr>
    </a:lvl4pPr>
    <a:lvl5pPr marL="1828800" algn="l" rtl="0" fontAlgn="base">
      <a:spcBef>
        <a:spcPct val="0"/>
      </a:spcBef>
      <a:spcAft>
        <a:spcPct val="0"/>
      </a:spcAft>
      <a:defRPr kumimoji="1" sz="2000" kern="1200">
        <a:solidFill>
          <a:schemeClr val="tx1"/>
        </a:solidFill>
        <a:latin typeface="ＭＳ ゴシック" pitchFamily="49" charset="-128"/>
        <a:ea typeface="ＭＳ ゴシック" pitchFamily="49" charset="-128"/>
        <a:cs typeface="+mn-cs"/>
      </a:defRPr>
    </a:lvl5pPr>
    <a:lvl6pPr marL="2286000" algn="l" defTabSz="914400" rtl="0" eaLnBrk="1" latinLnBrk="0" hangingPunct="1">
      <a:defRPr kumimoji="1" sz="2000" kern="1200">
        <a:solidFill>
          <a:schemeClr val="tx1"/>
        </a:solidFill>
        <a:latin typeface="ＭＳ ゴシック" pitchFamily="49" charset="-128"/>
        <a:ea typeface="ＭＳ ゴシック" pitchFamily="49" charset="-128"/>
        <a:cs typeface="+mn-cs"/>
      </a:defRPr>
    </a:lvl6pPr>
    <a:lvl7pPr marL="2743200" algn="l" defTabSz="914400" rtl="0" eaLnBrk="1" latinLnBrk="0" hangingPunct="1">
      <a:defRPr kumimoji="1" sz="2000" kern="1200">
        <a:solidFill>
          <a:schemeClr val="tx1"/>
        </a:solidFill>
        <a:latin typeface="ＭＳ ゴシック" pitchFamily="49" charset="-128"/>
        <a:ea typeface="ＭＳ ゴシック" pitchFamily="49" charset="-128"/>
        <a:cs typeface="+mn-cs"/>
      </a:defRPr>
    </a:lvl7pPr>
    <a:lvl8pPr marL="3200400" algn="l" defTabSz="914400" rtl="0" eaLnBrk="1" latinLnBrk="0" hangingPunct="1">
      <a:defRPr kumimoji="1" sz="2000" kern="1200">
        <a:solidFill>
          <a:schemeClr val="tx1"/>
        </a:solidFill>
        <a:latin typeface="ＭＳ ゴシック" pitchFamily="49" charset="-128"/>
        <a:ea typeface="ＭＳ ゴシック" pitchFamily="49" charset="-128"/>
        <a:cs typeface="+mn-cs"/>
      </a:defRPr>
    </a:lvl8pPr>
    <a:lvl9pPr marL="3657600" algn="l" defTabSz="914400" rtl="0" eaLnBrk="1" latinLnBrk="0" hangingPunct="1">
      <a:defRPr kumimoji="1" sz="2000" kern="1200">
        <a:solidFill>
          <a:schemeClr val="tx1"/>
        </a:solidFill>
        <a:latin typeface="ＭＳ ゴシック" pitchFamily="49" charset="-128"/>
        <a:ea typeface="ＭＳ ゴシック"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99"/>
    <a:srgbClr val="FFCCFF"/>
    <a:srgbClr val="00FFFF"/>
    <a:srgbClr val="33CC33"/>
    <a:srgbClr val="CCFFFF"/>
    <a:srgbClr val="CCFFCC"/>
    <a:srgbClr val="FFFFCC"/>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128"/>
              </a:defRPr>
            </a:lvl1pPr>
          </a:lstStyle>
          <a:p>
            <a:pPr>
              <a:defRPr/>
            </a:pPr>
            <a:endParaRPr lang="en-US" altLang="ja-JP"/>
          </a:p>
        </p:txBody>
      </p:sp>
      <p:sp>
        <p:nvSpPr>
          <p:cNvPr id="5123" name="Rectangle 3"/>
          <p:cNvSpPr>
            <a:spLocks noGrp="1" noChangeArrowheads="1"/>
          </p:cNvSpPr>
          <p:nvPr>
            <p:ph type="dt" sz="quarter"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endParaRPr lang="en-US" altLang="ja-JP"/>
          </a:p>
        </p:txBody>
      </p:sp>
      <p:sp>
        <p:nvSpPr>
          <p:cNvPr id="5124"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128"/>
              </a:defRPr>
            </a:lvl1pPr>
          </a:lstStyle>
          <a:p>
            <a:pPr>
              <a:defRPr/>
            </a:pPr>
            <a:endParaRPr lang="en-US" altLang="ja-JP"/>
          </a:p>
        </p:txBody>
      </p:sp>
      <p:sp>
        <p:nvSpPr>
          <p:cNvPr id="5125"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ea typeface="ＭＳ Ｐゴシック" charset="-128"/>
              </a:defRPr>
            </a:lvl1pPr>
          </a:lstStyle>
          <a:p>
            <a:pPr>
              <a:defRPr/>
            </a:pPr>
            <a:fld id="{73F59982-38E5-4411-B169-518877E907D9}" type="slidenum">
              <a:rPr lang="en-US" altLang="ja-JP"/>
              <a:pPr>
                <a:defRPr/>
              </a:pPr>
              <a:t>‹#›</a:t>
            </a:fld>
            <a:endParaRPr lang="en-US" altLang="ja-JP"/>
          </a:p>
        </p:txBody>
      </p:sp>
    </p:spTree>
    <p:extLst>
      <p:ext uri="{BB962C8B-B14F-4D97-AF65-F5344CB8AC3E}">
        <p14:creationId xmlns:p14="http://schemas.microsoft.com/office/powerpoint/2010/main" val="8814825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F48BF9D-C384-4EAE-B621-E68E81D56F1F}" type="slidenum">
              <a:rPr lang="en-US" altLang="ja-JP"/>
              <a:pPr>
                <a:defRPr/>
              </a:pPr>
              <a:t>‹#›</a:t>
            </a:fld>
            <a:endParaRPr lang="en-US" altLang="ja-JP"/>
          </a:p>
        </p:txBody>
      </p:sp>
    </p:spTree>
    <p:extLst>
      <p:ext uri="{BB962C8B-B14F-4D97-AF65-F5344CB8AC3E}">
        <p14:creationId xmlns:p14="http://schemas.microsoft.com/office/powerpoint/2010/main" val="54295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FB025-AC31-4ADD-9719-BF907417B3A1}" type="slidenum">
              <a:rPr lang="en-US" altLang="ja-JP"/>
              <a:pPr>
                <a:defRPr/>
              </a:pPr>
              <a:t>‹#›</a:t>
            </a:fld>
            <a:endParaRPr lang="en-US" altLang="ja-JP"/>
          </a:p>
        </p:txBody>
      </p:sp>
    </p:spTree>
    <p:extLst>
      <p:ext uri="{BB962C8B-B14F-4D97-AF65-F5344CB8AC3E}">
        <p14:creationId xmlns:p14="http://schemas.microsoft.com/office/powerpoint/2010/main" val="289933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114B86-5A38-409F-BE0C-91C3E4DBA5C0}" type="slidenum">
              <a:rPr lang="en-US" altLang="ja-JP"/>
              <a:pPr>
                <a:defRPr/>
              </a:pPr>
              <a:t>‹#›</a:t>
            </a:fld>
            <a:endParaRPr lang="en-US" altLang="ja-JP"/>
          </a:p>
        </p:txBody>
      </p:sp>
    </p:spTree>
    <p:extLst>
      <p:ext uri="{BB962C8B-B14F-4D97-AF65-F5344CB8AC3E}">
        <p14:creationId xmlns:p14="http://schemas.microsoft.com/office/powerpoint/2010/main" val="177175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E74C075-4FFA-449A-99E8-5634C194A52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5677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326DE29-8258-4EAE-9A1B-1D3606A42A5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8286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6CC4B341-CE56-4466-9D91-048E4658593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3913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CEA13D89-BEF7-4E82-AEFE-5970EF2A5D6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99128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8B44FFF-09D6-470B-995F-CCEC3D415F1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2204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9BFFB30C-C059-4FE1-B798-2D69AFB6FE9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686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1816264-9645-4B51-9198-1FCD6BF724B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5775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F0B1F3B6-D0FE-4BF8-8319-CDFCF2EC907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7389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FBE328-2DFA-4DB8-89C9-E91F2408A638}" type="slidenum">
              <a:rPr lang="en-US" altLang="ja-JP"/>
              <a:pPr>
                <a:defRPr/>
              </a:pPr>
              <a:t>‹#›</a:t>
            </a:fld>
            <a:endParaRPr lang="en-US" altLang="ja-JP"/>
          </a:p>
        </p:txBody>
      </p:sp>
    </p:spTree>
    <p:extLst>
      <p:ext uri="{BB962C8B-B14F-4D97-AF65-F5344CB8AC3E}">
        <p14:creationId xmlns:p14="http://schemas.microsoft.com/office/powerpoint/2010/main" val="205310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80615B2F-9AF2-44D2-96D7-472CBF4CC5C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246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9C0281C7-DE7E-4C3B-A80D-790BB9FAC4A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07111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A87359B8-685E-4E42-89D8-0F145B34392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4268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D6D0DC-7250-48BB-AAAA-58631B185129}" type="slidenum">
              <a:rPr lang="en-US" altLang="ja-JP"/>
              <a:pPr>
                <a:defRPr/>
              </a:pPr>
              <a:t>‹#›</a:t>
            </a:fld>
            <a:endParaRPr lang="en-US" altLang="ja-JP"/>
          </a:p>
        </p:txBody>
      </p:sp>
    </p:spTree>
    <p:extLst>
      <p:ext uri="{BB962C8B-B14F-4D97-AF65-F5344CB8AC3E}">
        <p14:creationId xmlns:p14="http://schemas.microsoft.com/office/powerpoint/2010/main" val="164677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19847D0-A35B-4618-A84F-282D17AD999B}" type="slidenum">
              <a:rPr lang="en-US" altLang="ja-JP"/>
              <a:pPr>
                <a:defRPr/>
              </a:pPr>
              <a:t>‹#›</a:t>
            </a:fld>
            <a:endParaRPr lang="en-US" altLang="ja-JP"/>
          </a:p>
        </p:txBody>
      </p:sp>
    </p:spTree>
    <p:extLst>
      <p:ext uri="{BB962C8B-B14F-4D97-AF65-F5344CB8AC3E}">
        <p14:creationId xmlns:p14="http://schemas.microsoft.com/office/powerpoint/2010/main" val="302944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D56D558-2A16-4A86-A83D-6D5E24093E4F}" type="slidenum">
              <a:rPr lang="en-US" altLang="ja-JP"/>
              <a:pPr>
                <a:defRPr/>
              </a:pPr>
              <a:t>‹#›</a:t>
            </a:fld>
            <a:endParaRPr lang="en-US" altLang="ja-JP"/>
          </a:p>
        </p:txBody>
      </p:sp>
    </p:spTree>
    <p:extLst>
      <p:ext uri="{BB962C8B-B14F-4D97-AF65-F5344CB8AC3E}">
        <p14:creationId xmlns:p14="http://schemas.microsoft.com/office/powerpoint/2010/main" val="8546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0317B13-DF7C-402E-AA5C-2573247CF7D3}" type="slidenum">
              <a:rPr lang="en-US" altLang="ja-JP"/>
              <a:pPr>
                <a:defRPr/>
              </a:pPr>
              <a:t>‹#›</a:t>
            </a:fld>
            <a:endParaRPr lang="en-US" altLang="ja-JP"/>
          </a:p>
        </p:txBody>
      </p:sp>
    </p:spTree>
    <p:extLst>
      <p:ext uri="{BB962C8B-B14F-4D97-AF65-F5344CB8AC3E}">
        <p14:creationId xmlns:p14="http://schemas.microsoft.com/office/powerpoint/2010/main" val="40894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C7C3F3A-3B37-424C-BE61-8A398B02F0F2}" type="slidenum">
              <a:rPr lang="en-US" altLang="ja-JP"/>
              <a:pPr>
                <a:defRPr/>
              </a:pPr>
              <a:t>‹#›</a:t>
            </a:fld>
            <a:endParaRPr lang="en-US" altLang="ja-JP"/>
          </a:p>
        </p:txBody>
      </p:sp>
    </p:spTree>
    <p:extLst>
      <p:ext uri="{BB962C8B-B14F-4D97-AF65-F5344CB8AC3E}">
        <p14:creationId xmlns:p14="http://schemas.microsoft.com/office/powerpoint/2010/main" val="280853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2E9F169-D624-491F-A099-8A9E2743578F}" type="slidenum">
              <a:rPr lang="en-US" altLang="ja-JP"/>
              <a:pPr>
                <a:defRPr/>
              </a:pPr>
              <a:t>‹#›</a:t>
            </a:fld>
            <a:endParaRPr lang="en-US" altLang="ja-JP"/>
          </a:p>
        </p:txBody>
      </p:sp>
    </p:spTree>
    <p:extLst>
      <p:ext uri="{BB962C8B-B14F-4D97-AF65-F5344CB8AC3E}">
        <p14:creationId xmlns:p14="http://schemas.microsoft.com/office/powerpoint/2010/main" val="372748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72DEF6-518C-481E-B3AD-9D82EF150B68}" type="slidenum">
              <a:rPr lang="en-US" altLang="ja-JP"/>
              <a:pPr>
                <a:defRPr/>
              </a:pPr>
              <a:t>‹#›</a:t>
            </a:fld>
            <a:endParaRPr lang="en-US" altLang="ja-JP"/>
          </a:p>
        </p:txBody>
      </p:sp>
    </p:spTree>
    <p:extLst>
      <p:ext uri="{BB962C8B-B14F-4D97-AF65-F5344CB8AC3E}">
        <p14:creationId xmlns:p14="http://schemas.microsoft.com/office/powerpoint/2010/main" val="238558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a:defRPr/>
            </a:pPr>
            <a:fld id="{F83124ED-F2D9-405C-821B-D9462F910BF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defRPr>
            </a:lvl1pPr>
          </a:lstStyle>
          <a:p>
            <a:endParaRPr lang="en-US" altLang="ja-JP">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fld id="{56417CA9-5F97-432A-A08A-E48C0834230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81843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41338" y="980728"/>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000" dirty="0" smtClean="0"/>
              <a:t>学校</a:t>
            </a:r>
            <a:r>
              <a:rPr lang="ja-JP" altLang="en-US" sz="4000" dirty="0"/>
              <a:t>の</a:t>
            </a:r>
            <a:r>
              <a:rPr lang="ja-JP" altLang="en-US" sz="4000" dirty="0" smtClean="0"/>
              <a:t>危機対応と</a:t>
            </a:r>
            <a:r>
              <a:rPr lang="ja-JP" altLang="en-US" sz="4000" dirty="0"/>
              <a:t/>
            </a:r>
            <a:br>
              <a:rPr lang="ja-JP" altLang="en-US" sz="4000" dirty="0"/>
            </a:br>
            <a:r>
              <a:rPr lang="ja-JP" altLang="en-US" sz="4000" dirty="0"/>
              <a:t>こころの</a:t>
            </a:r>
            <a:r>
              <a:rPr lang="ja-JP" altLang="en-US" sz="4000" dirty="0" smtClean="0"/>
              <a:t>ケアの手引き</a:t>
            </a:r>
            <a:endParaRPr lang="ja-JP" altLang="en-US" sz="4000" dirty="0"/>
          </a:p>
        </p:txBody>
      </p:sp>
      <p:sp>
        <p:nvSpPr>
          <p:cNvPr id="2051" name="Text Box 6"/>
          <p:cNvSpPr txBox="1">
            <a:spLocks noChangeArrowheads="1"/>
          </p:cNvSpPr>
          <p:nvPr/>
        </p:nvSpPr>
        <p:spPr bwMode="auto">
          <a:xfrm>
            <a:off x="2855913" y="5781675"/>
            <a:ext cx="3600450" cy="349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75000"/>
              </a:lnSpc>
              <a:spcBef>
                <a:spcPct val="50000"/>
              </a:spcBef>
              <a:buFontTx/>
              <a:buNone/>
            </a:pPr>
            <a:r>
              <a:rPr lang="en-US" altLang="ja-JP" sz="2400" dirty="0">
                <a:latin typeface="ＭＳ ゴシック" pitchFamily="49" charset="-128"/>
                <a:ea typeface="ＭＳ ゴシック" pitchFamily="49" charset="-128"/>
              </a:rPr>
              <a:t>2016</a:t>
            </a:r>
            <a:r>
              <a:rPr lang="ja-JP" altLang="en-US" sz="2400" dirty="0">
                <a:latin typeface="ＭＳ ゴシック" pitchFamily="49" charset="-128"/>
                <a:ea typeface="ＭＳ ゴシック" pitchFamily="49" charset="-128"/>
              </a:rPr>
              <a:t>年</a:t>
            </a:r>
            <a:r>
              <a:rPr lang="en-US" altLang="ja-JP" sz="2400" dirty="0" smtClean="0">
                <a:latin typeface="ＭＳ ゴシック" pitchFamily="49" charset="-128"/>
                <a:ea typeface="ＭＳ ゴシック" pitchFamily="49" charset="-128"/>
              </a:rPr>
              <a:t>07</a:t>
            </a:r>
            <a:r>
              <a:rPr lang="ja-JP" altLang="en-US" sz="2400" dirty="0" smtClean="0">
                <a:latin typeface="ＭＳ ゴシック" pitchFamily="49" charset="-128"/>
                <a:ea typeface="ＭＳ ゴシック" pitchFamily="49" charset="-128"/>
              </a:rPr>
              <a:t>月</a:t>
            </a:r>
            <a:r>
              <a:rPr lang="en-US" altLang="ja-JP" sz="2400" dirty="0" smtClean="0">
                <a:latin typeface="ＭＳ ゴシック" pitchFamily="49" charset="-128"/>
                <a:ea typeface="ＭＳ ゴシック" pitchFamily="49" charset="-128"/>
              </a:rPr>
              <a:t>03</a:t>
            </a:r>
            <a:r>
              <a:rPr lang="ja-JP" altLang="en-US" sz="2400" dirty="0" smtClean="0">
                <a:latin typeface="ＭＳ ゴシック" pitchFamily="49" charset="-128"/>
                <a:ea typeface="ＭＳ ゴシック" pitchFamily="49" charset="-128"/>
              </a:rPr>
              <a:t>日</a:t>
            </a:r>
            <a:endParaRPr lang="en-US" altLang="ja-JP" sz="2400" dirty="0">
              <a:latin typeface="ＭＳ ゴシック" pitchFamily="49" charset="-128"/>
              <a:ea typeface="ＭＳ ゴシック" pitchFamily="49" charset="-128"/>
            </a:endParaRPr>
          </a:p>
        </p:txBody>
      </p:sp>
      <p:sp>
        <p:nvSpPr>
          <p:cNvPr id="2052" name="Text Box 6"/>
          <p:cNvSpPr txBox="1">
            <a:spLocks noChangeArrowheads="1"/>
          </p:cNvSpPr>
          <p:nvPr/>
        </p:nvSpPr>
        <p:spPr bwMode="auto">
          <a:xfrm>
            <a:off x="1487488" y="5085184"/>
            <a:ext cx="6337300" cy="441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75000"/>
              </a:lnSpc>
              <a:spcBef>
                <a:spcPct val="50000"/>
              </a:spcBef>
              <a:buFontTx/>
              <a:buNone/>
            </a:pPr>
            <a:r>
              <a:rPr lang="ja-JP" altLang="en-US">
                <a:latin typeface="ＭＳ ゴシック" pitchFamily="49" charset="-128"/>
                <a:ea typeface="ＭＳ ゴシック" pitchFamily="49" charset="-128"/>
              </a:rPr>
              <a:t>全国精神保健福祉センター長会</a:t>
            </a:r>
            <a:endParaRPr lang="en-US" altLang="ja-JP">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84960" y="1742856"/>
            <a:ext cx="676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ctr" eaLnBrk="1" hangingPunct="1"/>
            <a:r>
              <a:rPr lang="ja-JP" altLang="en-US" sz="2800" dirty="0">
                <a:latin typeface="ＭＳ ゴシック" pitchFamily="49" charset="-128"/>
              </a:rPr>
              <a:t>危機時の役割分担の例（中規模校）</a:t>
            </a:r>
          </a:p>
        </p:txBody>
      </p:sp>
      <p:graphicFrame>
        <p:nvGraphicFramePr>
          <p:cNvPr id="59406" name="Group 14"/>
          <p:cNvGraphicFramePr>
            <a:graphicFrameLocks noGrp="1"/>
          </p:cNvGraphicFramePr>
          <p:nvPr>
            <p:extLst>
              <p:ext uri="{D42A27DB-BD31-4B8C-83A1-F6EECF244321}">
                <p14:modId xmlns:p14="http://schemas.microsoft.com/office/powerpoint/2010/main" val="1880732197"/>
              </p:ext>
            </p:extLst>
          </p:nvPr>
        </p:nvGraphicFramePr>
        <p:xfrm>
          <a:off x="288111" y="2461994"/>
          <a:ext cx="8424863" cy="3687992"/>
        </p:xfrm>
        <a:graphic>
          <a:graphicData uri="http://schemas.openxmlformats.org/drawingml/2006/table">
            <a:tbl>
              <a:tblPr/>
              <a:tblGrid>
                <a:gridCol w="1223963"/>
                <a:gridCol w="1657350"/>
                <a:gridCol w="2592387"/>
                <a:gridCol w="2951163"/>
              </a:tblGrid>
              <a:tr h="335251">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担　当</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役　割</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gridSpan="2">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責任者、副責任者</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校長</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教頭</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代理者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[1]</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責任者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rowSpan="2">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保護者班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保護者担当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教頭など</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[2]</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保護者会</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ＰＴＡ</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v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個別担当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適任者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[3]</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遺族など個別窓口</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報道対応班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報道担当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校長</a:t>
                      </a: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適任者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[4]</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報道窓口</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rowSpan="3">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学校安全班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学校安全担当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生徒指導主任など</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[5]</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補佐</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学校安全</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警察</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v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庶務担当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事務主任</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[51]</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庶務</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コールセンター</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v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情報担当</a:t>
                      </a:r>
                      <a:r>
                        <a:rPr kumimoji="1" lang="ja-JP" altLang="en-US" sz="1600" b="0" i="0" u="none" strike="noStrike" cap="none" normalizeH="0" baseline="0" smtClean="0">
                          <a:ln>
                            <a:noFill/>
                          </a:ln>
                          <a:solidFill>
                            <a:srgbClr val="3333FF"/>
                          </a:solidFill>
                          <a:effectLst/>
                          <a:latin typeface="ＭＳ ゴシック" pitchFamily="49" charset="-128"/>
                          <a:ea typeface="ＭＳ ゴシック" pitchFamily="49" charset="-128"/>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適任者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[53]</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情報の取扱</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rowSpan="2">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学年班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総務担当</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教務主任</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[6][7]</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学校再開</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教員サポート</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v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学年担当</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各学年主任</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[6][7][8]</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各学年の統括</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251">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ケア班</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ケア担当</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養護教諭</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教育相談担当者</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kumimoji="1" sz="2800">
                          <a:solidFill>
                            <a:schemeClr val="tx1"/>
                          </a:solidFill>
                          <a:latin typeface="Arial" charset="0"/>
                          <a:ea typeface="ＭＳ Ｐゴシック" charset="-128"/>
                        </a:defRPr>
                      </a:lvl1pPr>
                      <a:lvl2pPr algn="l">
                        <a:spcBef>
                          <a:spcPct val="20000"/>
                        </a:spcBef>
                        <a:defRPr kumimoji="1" sz="2400">
                          <a:solidFill>
                            <a:schemeClr val="tx1"/>
                          </a:solidFill>
                          <a:latin typeface="Arial" charset="0"/>
                          <a:ea typeface="ＭＳ Ｐゴシック" charset="-128"/>
                        </a:defRPr>
                      </a:lvl2pPr>
                      <a:lvl3pPr algn="l">
                        <a:spcBef>
                          <a:spcPct val="20000"/>
                        </a:spcBef>
                        <a:defRPr kumimoji="1" sz="2000">
                          <a:solidFill>
                            <a:schemeClr val="tx1"/>
                          </a:solidFill>
                          <a:latin typeface="Arial" charset="0"/>
                          <a:ea typeface="ＭＳ Ｐゴシック" charset="-128"/>
                        </a:defRPr>
                      </a:lvl3pPr>
                      <a:lvl4pPr algn="l">
                        <a:spcBef>
                          <a:spcPct val="20000"/>
                        </a:spcBef>
                        <a:defRPr kumimoji="1">
                          <a:solidFill>
                            <a:schemeClr val="tx1"/>
                          </a:solidFill>
                          <a:latin typeface="Arial" charset="0"/>
                          <a:ea typeface="ＭＳ Ｐゴシック" charset="-128"/>
                        </a:defRPr>
                      </a:lvl4pPr>
                      <a:lvl5pPr algn="l">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rPr>
                        <a:t>[62][8]</a:t>
                      </a: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ケアの統括</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9463" name="Rectangle 71"/>
          <p:cNvSpPr>
            <a:spLocks noChangeArrowheads="1"/>
          </p:cNvSpPr>
          <p:nvPr/>
        </p:nvSpPr>
        <p:spPr bwMode="auto">
          <a:xfrm>
            <a:off x="504011" y="6278344"/>
            <a:ext cx="4824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r>
              <a:rPr lang="ja-JP" altLang="en-US" sz="1400">
                <a:solidFill>
                  <a:srgbClr val="3333FF"/>
                </a:solidFill>
              </a:rPr>
              <a:t>＊印は教育委員会職員が入るところ（例）</a:t>
            </a:r>
          </a:p>
        </p:txBody>
      </p:sp>
      <p:sp>
        <p:nvSpPr>
          <p:cNvPr id="9" name="Rectangle 25"/>
          <p:cNvSpPr>
            <a:spLocks noChangeArrowheads="1"/>
          </p:cNvSpPr>
          <p:nvPr/>
        </p:nvSpPr>
        <p:spPr bwMode="auto">
          <a:xfrm>
            <a:off x="357042" y="692696"/>
            <a:ext cx="84249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○校長など管理</a:t>
            </a:r>
            <a:r>
              <a:rPr lang="ja-JP" altLang="ja-JP" dirty="0"/>
              <a:t>職、当該担任、養護教諭、その他重要な</a:t>
            </a:r>
            <a:r>
              <a:rPr lang="ja-JP" altLang="ja-JP" dirty="0" smtClean="0"/>
              <a:t>担当者の</a:t>
            </a:r>
            <a:r>
              <a:rPr lang="ja-JP" altLang="ja-JP" dirty="0"/>
              <a:t>負担を軽減し、その役割に</a:t>
            </a:r>
            <a:r>
              <a:rPr lang="ja-JP" altLang="ja-JP" dirty="0" smtClean="0"/>
              <a:t>集中</a:t>
            </a:r>
            <a:r>
              <a:rPr lang="ja-JP" altLang="en-US" dirty="0" smtClean="0"/>
              <a:t>させるための役割分担が必要。</a:t>
            </a:r>
            <a:endParaRPr lang="ja-JP" altLang="en-US" dirty="0"/>
          </a:p>
        </p:txBody>
      </p:sp>
    </p:spTree>
    <p:extLst>
      <p:ext uri="{BB962C8B-B14F-4D97-AF65-F5344CB8AC3E}">
        <p14:creationId xmlns:p14="http://schemas.microsoft.com/office/powerpoint/2010/main" val="312767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fade">
                                      <p:cBhvr>
                                        <p:cTn id="12" dur="500"/>
                                        <p:tgtEl>
                                          <p:spTgt spid="2560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9406"/>
                                        </p:tgtEl>
                                        <p:attrNameLst>
                                          <p:attrName>style.visibility</p:attrName>
                                        </p:attrNameLst>
                                      </p:cBhvr>
                                      <p:to>
                                        <p:strVal val="visible"/>
                                      </p:to>
                                    </p:set>
                                    <p:animEffect transition="in" filter="wipe(up)">
                                      <p:cBhvr>
                                        <p:cTn id="16" dur="2000"/>
                                        <p:tgtEl>
                                          <p:spTgt spid="59406"/>
                                        </p:tgtEl>
                                      </p:cBhvr>
                                    </p:animEffect>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9463"/>
                                        </p:tgtEl>
                                        <p:attrNameLst>
                                          <p:attrName>style.visibility</p:attrName>
                                        </p:attrNameLst>
                                      </p:cBhvr>
                                      <p:to>
                                        <p:strVal val="visible"/>
                                      </p:to>
                                    </p:set>
                                    <p:animEffect transition="in" filter="fade">
                                      <p:cBhvr>
                                        <p:cTn id="20" dur="500"/>
                                        <p:tgtEl>
                                          <p:spTgt spid="5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5946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角丸四角形 58"/>
          <p:cNvSpPr/>
          <p:nvPr/>
        </p:nvSpPr>
        <p:spPr>
          <a:xfrm>
            <a:off x="1453035" y="4832123"/>
            <a:ext cx="2993744" cy="1374094"/>
          </a:xfrm>
          <a:prstGeom prst="roundRect">
            <a:avLst/>
          </a:prstGeom>
          <a:solidFill>
            <a:srgbClr val="FFFF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ja-JP" altLang="en-US" sz="2400" dirty="0">
                <a:solidFill>
                  <a:srgbClr val="CCCC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ケア会議</a:t>
            </a:r>
            <a:endParaRPr kumimoji="1" lang="ja-JP" altLang="en-US" sz="2400" dirty="0">
              <a:solidFill>
                <a:srgbClr val="CCCC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58" name="角丸四角形 57"/>
          <p:cNvSpPr/>
          <p:nvPr/>
        </p:nvSpPr>
        <p:spPr>
          <a:xfrm>
            <a:off x="770095" y="1095841"/>
            <a:ext cx="2848592" cy="3536776"/>
          </a:xfrm>
          <a:prstGeom prst="roundRect">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rgbClr val="FF00FF"/>
                </a:solidFill>
                <a:latin typeface="ＭＳ ゴシック" panose="020B0609070205080204" pitchFamily="49" charset="-128"/>
                <a:ea typeface="ＭＳ ゴシック" panose="020B0609070205080204" pitchFamily="49" charset="-128"/>
              </a:rPr>
              <a:t>本部</a:t>
            </a:r>
            <a:endParaRPr kumimoji="1" lang="ja-JP" altLang="en-US" sz="2400" dirty="0">
              <a:solidFill>
                <a:srgbClr val="FF00FF"/>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962503" y="1246597"/>
            <a:ext cx="1296144" cy="400110"/>
          </a:xfrm>
          <a:prstGeom prst="rect">
            <a:avLst/>
          </a:prstGeom>
          <a:noFill/>
        </p:spPr>
        <p:txBody>
          <a:bodyPr wrap="square" rtlCol="0">
            <a:spAutoFit/>
          </a:bodyPr>
          <a:lstStyle/>
          <a:p>
            <a:r>
              <a:rPr kumimoji="1" lang="ja-JP" altLang="en-US" dirty="0" smtClean="0"/>
              <a:t>副責任者</a:t>
            </a:r>
            <a:endParaRPr kumimoji="1" lang="ja-JP" altLang="en-US" dirty="0"/>
          </a:p>
        </p:txBody>
      </p:sp>
      <p:sp>
        <p:nvSpPr>
          <p:cNvPr id="3" name="テキスト ボックス 2"/>
          <p:cNvSpPr txBox="1"/>
          <p:nvPr/>
        </p:nvSpPr>
        <p:spPr>
          <a:xfrm>
            <a:off x="1962503" y="1646707"/>
            <a:ext cx="1512168" cy="400110"/>
          </a:xfrm>
          <a:prstGeom prst="rect">
            <a:avLst/>
          </a:prstGeom>
          <a:noFill/>
        </p:spPr>
        <p:txBody>
          <a:bodyPr wrap="square" rtlCol="0">
            <a:spAutoFit/>
          </a:bodyPr>
          <a:lstStyle/>
          <a:p>
            <a:r>
              <a:rPr lang="ja-JP" altLang="en-US" dirty="0" smtClean="0"/>
              <a:t>保護者担当</a:t>
            </a:r>
            <a:endParaRPr kumimoji="1" lang="ja-JP" altLang="en-US" dirty="0"/>
          </a:p>
        </p:txBody>
      </p:sp>
      <p:sp>
        <p:nvSpPr>
          <p:cNvPr id="4" name="テキスト ボックス 3"/>
          <p:cNvSpPr txBox="1"/>
          <p:nvPr/>
        </p:nvSpPr>
        <p:spPr>
          <a:xfrm>
            <a:off x="2250535" y="2042130"/>
            <a:ext cx="1224136" cy="400110"/>
          </a:xfrm>
          <a:prstGeom prst="rect">
            <a:avLst/>
          </a:prstGeom>
          <a:noFill/>
        </p:spPr>
        <p:txBody>
          <a:bodyPr wrap="square" rtlCol="0">
            <a:spAutoFit/>
          </a:bodyPr>
          <a:lstStyle/>
          <a:p>
            <a:r>
              <a:rPr lang="ja-JP" altLang="en-US" dirty="0"/>
              <a:t>個別</a:t>
            </a:r>
            <a:r>
              <a:rPr lang="ja-JP" altLang="en-US" dirty="0" smtClean="0"/>
              <a:t>担当</a:t>
            </a:r>
            <a:endParaRPr kumimoji="1" lang="ja-JP" altLang="en-US" dirty="0"/>
          </a:p>
        </p:txBody>
      </p:sp>
      <p:sp>
        <p:nvSpPr>
          <p:cNvPr id="5" name="テキスト ボックス 4"/>
          <p:cNvSpPr txBox="1"/>
          <p:nvPr/>
        </p:nvSpPr>
        <p:spPr>
          <a:xfrm>
            <a:off x="1962503" y="2442240"/>
            <a:ext cx="1512168" cy="400110"/>
          </a:xfrm>
          <a:prstGeom prst="rect">
            <a:avLst/>
          </a:prstGeom>
          <a:noFill/>
        </p:spPr>
        <p:txBody>
          <a:bodyPr wrap="square" rtlCol="0">
            <a:spAutoFit/>
          </a:bodyPr>
          <a:lstStyle/>
          <a:p>
            <a:r>
              <a:rPr lang="ja-JP" altLang="en-US" dirty="0"/>
              <a:t>報道</a:t>
            </a:r>
            <a:r>
              <a:rPr lang="ja-JP" altLang="en-US" dirty="0" smtClean="0"/>
              <a:t>担当</a:t>
            </a:r>
            <a:endParaRPr kumimoji="1" lang="ja-JP" altLang="en-US" dirty="0"/>
          </a:p>
        </p:txBody>
      </p:sp>
      <p:sp>
        <p:nvSpPr>
          <p:cNvPr id="6" name="テキスト ボックス 5"/>
          <p:cNvSpPr txBox="1"/>
          <p:nvPr/>
        </p:nvSpPr>
        <p:spPr>
          <a:xfrm>
            <a:off x="1962503" y="2974789"/>
            <a:ext cx="1728192" cy="400110"/>
          </a:xfrm>
          <a:prstGeom prst="rect">
            <a:avLst/>
          </a:prstGeom>
          <a:noFill/>
        </p:spPr>
        <p:txBody>
          <a:bodyPr wrap="square" rtlCol="0">
            <a:spAutoFit/>
          </a:bodyPr>
          <a:lstStyle/>
          <a:p>
            <a:r>
              <a:rPr lang="ja-JP" altLang="en-US" dirty="0" smtClean="0"/>
              <a:t>学校安全担当</a:t>
            </a:r>
            <a:endParaRPr kumimoji="1" lang="ja-JP" altLang="en-US" dirty="0"/>
          </a:p>
        </p:txBody>
      </p:sp>
      <p:sp>
        <p:nvSpPr>
          <p:cNvPr id="7" name="テキスト ボックス 6"/>
          <p:cNvSpPr txBox="1"/>
          <p:nvPr/>
        </p:nvSpPr>
        <p:spPr>
          <a:xfrm>
            <a:off x="2250535" y="3374899"/>
            <a:ext cx="1224136" cy="400110"/>
          </a:xfrm>
          <a:prstGeom prst="rect">
            <a:avLst/>
          </a:prstGeom>
          <a:noFill/>
        </p:spPr>
        <p:txBody>
          <a:bodyPr wrap="square" rtlCol="0">
            <a:spAutoFit/>
          </a:bodyPr>
          <a:lstStyle/>
          <a:p>
            <a:r>
              <a:rPr lang="ja-JP" altLang="en-US" dirty="0"/>
              <a:t>庶務</a:t>
            </a:r>
            <a:r>
              <a:rPr lang="ja-JP" altLang="en-US" dirty="0" smtClean="0"/>
              <a:t>担当</a:t>
            </a:r>
            <a:endParaRPr kumimoji="1" lang="ja-JP" altLang="en-US" dirty="0"/>
          </a:p>
        </p:txBody>
      </p:sp>
      <p:sp>
        <p:nvSpPr>
          <p:cNvPr id="8" name="テキスト ボックス 7"/>
          <p:cNvSpPr txBox="1"/>
          <p:nvPr/>
        </p:nvSpPr>
        <p:spPr>
          <a:xfrm>
            <a:off x="2250535" y="3775009"/>
            <a:ext cx="1224136" cy="400110"/>
          </a:xfrm>
          <a:prstGeom prst="rect">
            <a:avLst/>
          </a:prstGeom>
          <a:noFill/>
        </p:spPr>
        <p:txBody>
          <a:bodyPr wrap="square" rtlCol="0">
            <a:spAutoFit/>
          </a:bodyPr>
          <a:lstStyle/>
          <a:p>
            <a:r>
              <a:rPr lang="ja-JP" altLang="en-US" dirty="0"/>
              <a:t>情報</a:t>
            </a:r>
            <a:r>
              <a:rPr lang="ja-JP" altLang="en-US" dirty="0" smtClean="0"/>
              <a:t>担当</a:t>
            </a:r>
            <a:endParaRPr kumimoji="1" lang="ja-JP" altLang="en-US" dirty="0"/>
          </a:p>
        </p:txBody>
      </p:sp>
      <p:sp>
        <p:nvSpPr>
          <p:cNvPr id="9" name="テキスト ボックス 8"/>
          <p:cNvSpPr txBox="1"/>
          <p:nvPr/>
        </p:nvSpPr>
        <p:spPr>
          <a:xfrm>
            <a:off x="1962503" y="4175119"/>
            <a:ext cx="1512168" cy="400110"/>
          </a:xfrm>
          <a:prstGeom prst="rect">
            <a:avLst/>
          </a:prstGeom>
          <a:noFill/>
        </p:spPr>
        <p:txBody>
          <a:bodyPr wrap="square" rtlCol="0">
            <a:spAutoFit/>
          </a:bodyPr>
          <a:lstStyle/>
          <a:p>
            <a:r>
              <a:rPr lang="ja-JP" altLang="en-US" dirty="0"/>
              <a:t>総務</a:t>
            </a:r>
            <a:r>
              <a:rPr lang="ja-JP" altLang="en-US" dirty="0" smtClean="0"/>
              <a:t>担当</a:t>
            </a:r>
            <a:endParaRPr kumimoji="1" lang="ja-JP" altLang="en-US" dirty="0"/>
          </a:p>
        </p:txBody>
      </p:sp>
      <p:sp>
        <p:nvSpPr>
          <p:cNvPr id="10" name="テキスト ボックス 9"/>
          <p:cNvSpPr txBox="1"/>
          <p:nvPr/>
        </p:nvSpPr>
        <p:spPr>
          <a:xfrm>
            <a:off x="2214531" y="4919005"/>
            <a:ext cx="1224136" cy="400110"/>
          </a:xfrm>
          <a:prstGeom prst="rect">
            <a:avLst/>
          </a:prstGeom>
          <a:noFill/>
        </p:spPr>
        <p:txBody>
          <a:bodyPr wrap="square" rtlCol="0">
            <a:spAutoFit/>
          </a:bodyPr>
          <a:lstStyle/>
          <a:p>
            <a:r>
              <a:rPr lang="ja-JP" altLang="en-US" dirty="0"/>
              <a:t>学年</a:t>
            </a:r>
            <a:r>
              <a:rPr lang="ja-JP" altLang="en-US" dirty="0" smtClean="0"/>
              <a:t>担当</a:t>
            </a:r>
            <a:endParaRPr kumimoji="1" lang="ja-JP" altLang="en-US" dirty="0"/>
          </a:p>
        </p:txBody>
      </p:sp>
      <p:sp>
        <p:nvSpPr>
          <p:cNvPr id="11" name="テキスト ボックス 10"/>
          <p:cNvSpPr txBox="1"/>
          <p:nvPr/>
        </p:nvSpPr>
        <p:spPr>
          <a:xfrm>
            <a:off x="1962503" y="5300569"/>
            <a:ext cx="1512168" cy="400110"/>
          </a:xfrm>
          <a:prstGeom prst="rect">
            <a:avLst/>
          </a:prstGeom>
          <a:noFill/>
        </p:spPr>
        <p:txBody>
          <a:bodyPr wrap="square" rtlCol="0">
            <a:spAutoFit/>
          </a:bodyPr>
          <a:lstStyle/>
          <a:p>
            <a:r>
              <a:rPr lang="ja-JP" altLang="en-US" dirty="0"/>
              <a:t>ケア</a:t>
            </a:r>
            <a:r>
              <a:rPr lang="ja-JP" altLang="en-US" dirty="0" smtClean="0"/>
              <a:t>担当</a:t>
            </a:r>
            <a:endParaRPr kumimoji="1" lang="ja-JP" altLang="en-US" dirty="0"/>
          </a:p>
        </p:txBody>
      </p:sp>
      <p:sp>
        <p:nvSpPr>
          <p:cNvPr id="12" name="テキスト ボックス 11"/>
          <p:cNvSpPr txBox="1"/>
          <p:nvPr/>
        </p:nvSpPr>
        <p:spPr>
          <a:xfrm>
            <a:off x="954391" y="2002681"/>
            <a:ext cx="492443" cy="1944216"/>
          </a:xfrm>
          <a:prstGeom prst="rect">
            <a:avLst/>
          </a:prstGeom>
          <a:solidFill>
            <a:srgbClr val="FF99FF"/>
          </a:solidFill>
          <a:ln w="25400">
            <a:solidFill>
              <a:schemeClr val="tx1"/>
            </a:solidFill>
          </a:ln>
        </p:spPr>
        <p:txBody>
          <a:bodyPr vert="eaVert" wrap="square" rtlCol="0">
            <a:spAutoFit/>
          </a:bodyPr>
          <a:lstStyle/>
          <a:p>
            <a:pPr algn="ctr"/>
            <a:r>
              <a:rPr kumimoji="1" lang="ja-JP" altLang="en-US" dirty="0" smtClean="0"/>
              <a:t>責任者（校長）</a:t>
            </a:r>
            <a:endParaRPr kumimoji="1" lang="ja-JP" altLang="en-US" dirty="0"/>
          </a:p>
        </p:txBody>
      </p:sp>
      <p:sp>
        <p:nvSpPr>
          <p:cNvPr id="13" name="テキスト ボックス 12"/>
          <p:cNvSpPr txBox="1"/>
          <p:nvPr/>
        </p:nvSpPr>
        <p:spPr>
          <a:xfrm>
            <a:off x="4770815" y="1836671"/>
            <a:ext cx="1224136" cy="400110"/>
          </a:xfrm>
          <a:prstGeom prst="rect">
            <a:avLst/>
          </a:prstGeom>
          <a:solidFill>
            <a:srgbClr val="FF99FF"/>
          </a:solidFill>
          <a:ln w="25400">
            <a:solidFill>
              <a:schemeClr val="tx1"/>
            </a:solidFill>
          </a:ln>
        </p:spPr>
        <p:txBody>
          <a:bodyPr wrap="square" rtlCol="0">
            <a:spAutoFit/>
          </a:bodyPr>
          <a:lstStyle/>
          <a:p>
            <a:r>
              <a:rPr kumimoji="1" lang="ja-JP" altLang="en-US" dirty="0" smtClean="0"/>
              <a:t>保護者班</a:t>
            </a:r>
            <a:endParaRPr kumimoji="1" lang="ja-JP" altLang="en-US" dirty="0"/>
          </a:p>
        </p:txBody>
      </p:sp>
      <p:sp>
        <p:nvSpPr>
          <p:cNvPr id="14" name="テキスト ボックス 13"/>
          <p:cNvSpPr txBox="1"/>
          <p:nvPr/>
        </p:nvSpPr>
        <p:spPr>
          <a:xfrm>
            <a:off x="4770815" y="2412204"/>
            <a:ext cx="1512168" cy="400110"/>
          </a:xfrm>
          <a:prstGeom prst="rect">
            <a:avLst/>
          </a:prstGeom>
          <a:solidFill>
            <a:srgbClr val="FF99FF"/>
          </a:solidFill>
          <a:ln w="25400">
            <a:solidFill>
              <a:schemeClr val="tx1"/>
            </a:solidFill>
            <a:prstDash val="sysDash"/>
          </a:ln>
        </p:spPr>
        <p:txBody>
          <a:bodyPr wrap="square" rtlCol="0">
            <a:spAutoFit/>
          </a:bodyPr>
          <a:lstStyle/>
          <a:p>
            <a:r>
              <a:rPr lang="ja-JP" altLang="en-US" dirty="0"/>
              <a:t>報道対応</a:t>
            </a:r>
            <a:r>
              <a:rPr kumimoji="1" lang="ja-JP" altLang="en-US" dirty="0" smtClean="0"/>
              <a:t>班</a:t>
            </a:r>
            <a:endParaRPr kumimoji="1" lang="ja-JP" altLang="en-US" dirty="0"/>
          </a:p>
        </p:txBody>
      </p:sp>
      <p:sp>
        <p:nvSpPr>
          <p:cNvPr id="15" name="テキスト ボックス 14"/>
          <p:cNvSpPr txBox="1"/>
          <p:nvPr/>
        </p:nvSpPr>
        <p:spPr>
          <a:xfrm>
            <a:off x="4770815" y="3374899"/>
            <a:ext cx="1512168" cy="400110"/>
          </a:xfrm>
          <a:prstGeom prst="rect">
            <a:avLst/>
          </a:prstGeom>
          <a:solidFill>
            <a:srgbClr val="FF99FF"/>
          </a:solidFill>
          <a:ln w="25400">
            <a:solidFill>
              <a:schemeClr val="tx1"/>
            </a:solidFill>
          </a:ln>
        </p:spPr>
        <p:txBody>
          <a:bodyPr wrap="square" rtlCol="0">
            <a:spAutoFit/>
          </a:bodyPr>
          <a:lstStyle/>
          <a:p>
            <a:r>
              <a:rPr lang="ja-JP" altLang="en-US" dirty="0" smtClean="0"/>
              <a:t>学校安全</a:t>
            </a:r>
            <a:r>
              <a:rPr kumimoji="1" lang="ja-JP" altLang="en-US" dirty="0" smtClean="0"/>
              <a:t>班</a:t>
            </a:r>
            <a:endParaRPr kumimoji="1" lang="ja-JP" altLang="en-US" dirty="0"/>
          </a:p>
        </p:txBody>
      </p:sp>
      <p:sp>
        <p:nvSpPr>
          <p:cNvPr id="16" name="テキスト ボックス 15"/>
          <p:cNvSpPr txBox="1"/>
          <p:nvPr/>
        </p:nvSpPr>
        <p:spPr>
          <a:xfrm>
            <a:off x="4770815" y="4247639"/>
            <a:ext cx="1008112" cy="400110"/>
          </a:xfrm>
          <a:prstGeom prst="rect">
            <a:avLst/>
          </a:prstGeom>
          <a:solidFill>
            <a:srgbClr val="FFFF00"/>
          </a:solidFill>
          <a:ln w="25400">
            <a:solidFill>
              <a:schemeClr val="tx1"/>
            </a:solidFill>
          </a:ln>
        </p:spPr>
        <p:txBody>
          <a:bodyPr wrap="square" rtlCol="0">
            <a:spAutoFit/>
          </a:bodyPr>
          <a:lstStyle/>
          <a:p>
            <a:r>
              <a:rPr lang="ja-JP" altLang="en-US" dirty="0"/>
              <a:t>学年</a:t>
            </a:r>
            <a:r>
              <a:rPr kumimoji="1" lang="ja-JP" altLang="en-US" dirty="0" smtClean="0"/>
              <a:t>班</a:t>
            </a:r>
            <a:endParaRPr kumimoji="1" lang="ja-JP" altLang="en-US" dirty="0"/>
          </a:p>
        </p:txBody>
      </p:sp>
      <p:sp>
        <p:nvSpPr>
          <p:cNvPr id="17" name="テキスト ボックス 16"/>
          <p:cNvSpPr txBox="1"/>
          <p:nvPr/>
        </p:nvSpPr>
        <p:spPr>
          <a:xfrm>
            <a:off x="4770815" y="5700679"/>
            <a:ext cx="1008112" cy="400110"/>
          </a:xfrm>
          <a:prstGeom prst="rect">
            <a:avLst/>
          </a:prstGeom>
          <a:solidFill>
            <a:srgbClr val="FFFF00"/>
          </a:solidFill>
          <a:ln w="25400">
            <a:solidFill>
              <a:schemeClr val="tx1"/>
            </a:solidFill>
          </a:ln>
        </p:spPr>
        <p:txBody>
          <a:bodyPr wrap="square" rtlCol="0">
            <a:spAutoFit/>
          </a:bodyPr>
          <a:lstStyle/>
          <a:p>
            <a:r>
              <a:rPr lang="ja-JP" altLang="en-US" dirty="0"/>
              <a:t>ケア</a:t>
            </a:r>
            <a:r>
              <a:rPr kumimoji="1" lang="ja-JP" altLang="en-US" dirty="0" smtClean="0"/>
              <a:t>班</a:t>
            </a:r>
            <a:endParaRPr kumimoji="1" lang="ja-JP" altLang="en-US" dirty="0"/>
          </a:p>
        </p:txBody>
      </p:sp>
      <p:cxnSp>
        <p:nvCxnSpPr>
          <p:cNvPr id="19" name="直線コネクタ 18"/>
          <p:cNvCxnSpPr>
            <a:endCxn id="2" idx="1"/>
          </p:cNvCxnSpPr>
          <p:nvPr/>
        </p:nvCxnSpPr>
        <p:spPr>
          <a:xfrm flipV="1">
            <a:off x="1446834" y="1446652"/>
            <a:ext cx="515669" cy="965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446834" y="1858050"/>
            <a:ext cx="515669" cy="7901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endCxn id="4" idx="1"/>
          </p:cNvCxnSpPr>
          <p:nvPr/>
        </p:nvCxnSpPr>
        <p:spPr>
          <a:xfrm flipV="1">
            <a:off x="1446834" y="2242185"/>
            <a:ext cx="803701" cy="405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1446834" y="2648180"/>
            <a:ext cx="515669" cy="164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446834" y="3090562"/>
            <a:ext cx="515669" cy="115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449037" y="3090562"/>
            <a:ext cx="803701" cy="496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449037" y="3090562"/>
            <a:ext cx="803701" cy="8563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9" idx="1"/>
          </p:cNvCxnSpPr>
          <p:nvPr/>
        </p:nvCxnSpPr>
        <p:spPr>
          <a:xfrm>
            <a:off x="1453035" y="3517067"/>
            <a:ext cx="509468" cy="858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endCxn id="10" idx="1"/>
          </p:cNvCxnSpPr>
          <p:nvPr/>
        </p:nvCxnSpPr>
        <p:spPr>
          <a:xfrm>
            <a:off x="1446834" y="3510426"/>
            <a:ext cx="767697" cy="16086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11" idx="1"/>
          </p:cNvCxnSpPr>
          <p:nvPr/>
        </p:nvCxnSpPr>
        <p:spPr>
          <a:xfrm>
            <a:off x="1446834" y="3727519"/>
            <a:ext cx="515669" cy="1773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endCxn id="13" idx="1"/>
          </p:cNvCxnSpPr>
          <p:nvPr/>
        </p:nvCxnSpPr>
        <p:spPr>
          <a:xfrm>
            <a:off x="3427231" y="1941533"/>
            <a:ext cx="1343584" cy="95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endCxn id="13" idx="1"/>
          </p:cNvCxnSpPr>
          <p:nvPr/>
        </p:nvCxnSpPr>
        <p:spPr>
          <a:xfrm flipV="1">
            <a:off x="3427231" y="2036726"/>
            <a:ext cx="1343584" cy="2275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14" idx="1"/>
          </p:cNvCxnSpPr>
          <p:nvPr/>
        </p:nvCxnSpPr>
        <p:spPr>
          <a:xfrm flipV="1">
            <a:off x="3114631" y="2612259"/>
            <a:ext cx="1656184" cy="60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15" idx="1"/>
          </p:cNvCxnSpPr>
          <p:nvPr/>
        </p:nvCxnSpPr>
        <p:spPr>
          <a:xfrm>
            <a:off x="3618687" y="3199534"/>
            <a:ext cx="1152128" cy="375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endCxn id="15" idx="1"/>
          </p:cNvCxnSpPr>
          <p:nvPr/>
        </p:nvCxnSpPr>
        <p:spPr>
          <a:xfrm flipV="1">
            <a:off x="3366659" y="3574954"/>
            <a:ext cx="1404156" cy="246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15" idx="1"/>
          </p:cNvCxnSpPr>
          <p:nvPr/>
        </p:nvCxnSpPr>
        <p:spPr>
          <a:xfrm flipV="1">
            <a:off x="3396945" y="3574954"/>
            <a:ext cx="1373870" cy="426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16" idx="1"/>
          </p:cNvCxnSpPr>
          <p:nvPr/>
        </p:nvCxnSpPr>
        <p:spPr>
          <a:xfrm>
            <a:off x="3114631" y="4375174"/>
            <a:ext cx="1656184" cy="72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endCxn id="16" idx="1"/>
          </p:cNvCxnSpPr>
          <p:nvPr/>
        </p:nvCxnSpPr>
        <p:spPr>
          <a:xfrm flipV="1">
            <a:off x="3396945" y="4447694"/>
            <a:ext cx="1373870" cy="68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endCxn id="17" idx="1"/>
          </p:cNvCxnSpPr>
          <p:nvPr/>
        </p:nvCxnSpPr>
        <p:spPr>
          <a:xfrm>
            <a:off x="3114631" y="5519170"/>
            <a:ext cx="1656184" cy="381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552067" y="464263"/>
            <a:ext cx="3246640" cy="5868842"/>
          </a:xfrm>
          <a:prstGeom prst="roundRect">
            <a:avLst/>
          </a:prstGeom>
          <a:noFill/>
          <a:ln>
            <a:solidFill>
              <a:srgbClr val="3399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smtClean="0">
                <a:solidFill>
                  <a:srgbClr val="3399FF"/>
                </a:solidFill>
                <a:latin typeface="ＭＳ ゴシック" panose="020B0609070205080204" pitchFamily="49" charset="-128"/>
                <a:ea typeface="ＭＳ ゴシック" panose="020B0609070205080204" pitchFamily="49" charset="-128"/>
              </a:rPr>
              <a:t>校内危機管理チーム</a:t>
            </a:r>
            <a:endParaRPr kumimoji="1" lang="ja-JP" altLang="en-US" sz="2400" dirty="0">
              <a:solidFill>
                <a:srgbClr val="3399FF"/>
              </a:solidFill>
              <a:latin typeface="ＭＳ ゴシック" panose="020B0609070205080204" pitchFamily="49" charset="-128"/>
              <a:ea typeface="ＭＳ ゴシック" panose="020B0609070205080204" pitchFamily="49" charset="-128"/>
            </a:endParaRPr>
          </a:p>
        </p:txBody>
      </p:sp>
      <p:sp>
        <p:nvSpPr>
          <p:cNvPr id="61" name="角丸四角形 60"/>
          <p:cNvSpPr/>
          <p:nvPr/>
        </p:nvSpPr>
        <p:spPr>
          <a:xfrm>
            <a:off x="378327" y="236292"/>
            <a:ext cx="6065881" cy="6277214"/>
          </a:xfrm>
          <a:prstGeom prst="round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2400" dirty="0">
                <a:solidFill>
                  <a:srgbClr val="3399FF"/>
                </a:solidFill>
                <a:latin typeface="ＭＳ ゴシック" panose="020B0609070205080204" pitchFamily="49" charset="-128"/>
                <a:ea typeface="ＭＳ ゴシック" panose="020B0609070205080204" pitchFamily="49" charset="-128"/>
              </a:rPr>
              <a:t>職員会議</a:t>
            </a:r>
            <a:endParaRPr kumimoji="1" lang="ja-JP" altLang="en-US" sz="2400" dirty="0">
              <a:solidFill>
                <a:srgbClr val="3399FF"/>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2949907" y="5761209"/>
            <a:ext cx="1512168" cy="369332"/>
          </a:xfrm>
          <a:prstGeom prst="rect">
            <a:avLst/>
          </a:prstGeom>
          <a:noFill/>
        </p:spPr>
        <p:txBody>
          <a:bodyPr wrap="square" rtlCol="0">
            <a:spAutoFit/>
          </a:bodyPr>
          <a:lstStyle/>
          <a:p>
            <a:r>
              <a:rPr lang="en-US" altLang="ja-JP" sz="1800" dirty="0" smtClean="0"/>
              <a:t>SC</a:t>
            </a:r>
            <a:r>
              <a:rPr lang="en-US" altLang="ja-JP" sz="1800" dirty="0"/>
              <a:t>､</a:t>
            </a:r>
            <a:r>
              <a:rPr lang="ja-JP" altLang="en-US" sz="1800" dirty="0" smtClean="0"/>
              <a:t>関係教師</a:t>
            </a:r>
            <a:endParaRPr kumimoji="1" lang="ja-JP" altLang="en-US" sz="1800" dirty="0"/>
          </a:p>
        </p:txBody>
      </p:sp>
      <p:sp>
        <p:nvSpPr>
          <p:cNvPr id="44" name="角丸四角形 43"/>
          <p:cNvSpPr/>
          <p:nvPr/>
        </p:nvSpPr>
        <p:spPr>
          <a:xfrm>
            <a:off x="4734811" y="4919006"/>
            <a:ext cx="1296144" cy="400110"/>
          </a:xfrm>
          <a:prstGeom prst="roundRect">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ja-JP" altLang="en-US" dirty="0">
                <a:solidFill>
                  <a:srgbClr val="CCCC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学年</a:t>
            </a:r>
            <a:r>
              <a:rPr lang="ja-JP" altLang="en-US" dirty="0" smtClean="0">
                <a:solidFill>
                  <a:srgbClr val="CCCC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会議</a:t>
            </a:r>
            <a:endParaRPr kumimoji="1" lang="ja-JP" altLang="en-US" dirty="0">
              <a:solidFill>
                <a:srgbClr val="CCCC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cxnSp>
        <p:nvCxnSpPr>
          <p:cNvPr id="48" name="直線コネクタ 47"/>
          <p:cNvCxnSpPr>
            <a:endCxn id="44" idx="0"/>
          </p:cNvCxnSpPr>
          <p:nvPr/>
        </p:nvCxnSpPr>
        <p:spPr>
          <a:xfrm>
            <a:off x="5274871" y="4632617"/>
            <a:ext cx="108012" cy="286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角丸四角形吹き出し 28"/>
          <p:cNvSpPr/>
          <p:nvPr/>
        </p:nvSpPr>
        <p:spPr>
          <a:xfrm>
            <a:off x="6521197" y="213241"/>
            <a:ext cx="2537489" cy="853834"/>
          </a:xfrm>
          <a:prstGeom prst="wedgeRoundRectCallout">
            <a:avLst>
              <a:gd name="adj1" fmla="val -67745"/>
              <a:gd name="adj2" fmla="val 160197"/>
              <a:gd name="adj3" fmla="val 16667"/>
            </a:avLst>
          </a:prstGeom>
          <a:solidFill>
            <a:schemeClr val="bg1">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明朝" panose="02020609040205080304" pitchFamily="17" charset="-128"/>
                <a:ea typeface="ＭＳ 明朝" panose="02020609040205080304" pitchFamily="17" charset="-128"/>
              </a:rPr>
              <a:t>保護者</a:t>
            </a:r>
            <a:r>
              <a:rPr lang="ja-JP" altLang="en-US" sz="1600" dirty="0">
                <a:solidFill>
                  <a:schemeClr val="tx1"/>
                </a:solidFill>
                <a:latin typeface="ＭＳ 明朝" panose="02020609040205080304" pitchFamily="17" charset="-128"/>
                <a:ea typeface="ＭＳ 明朝" panose="02020609040205080304" pitchFamily="17" charset="-128"/>
              </a:rPr>
              <a:t>への対応</a:t>
            </a:r>
            <a:r>
              <a:rPr lang="en-US" altLang="ja-JP" sz="1600" dirty="0" smtClean="0">
                <a:solidFill>
                  <a:schemeClr val="tx1"/>
                </a:solidFill>
                <a:latin typeface="ＭＳ 明朝" panose="02020609040205080304" pitchFamily="17" charset="-128"/>
                <a:ea typeface="ＭＳ 明朝" panose="02020609040205080304" pitchFamily="17" charset="-128"/>
              </a:rPr>
              <a:t>､PTA</a:t>
            </a:r>
            <a:r>
              <a:rPr lang="ja-JP" altLang="en-US" sz="1600" dirty="0" smtClean="0">
                <a:solidFill>
                  <a:schemeClr val="tx1"/>
                </a:solidFill>
                <a:latin typeface="ＭＳ 明朝" panose="02020609040205080304" pitchFamily="17" charset="-128"/>
                <a:ea typeface="ＭＳ 明朝" panose="02020609040205080304" pitchFamily="17" charset="-128"/>
              </a:rPr>
              <a:t>と</a:t>
            </a:r>
            <a:r>
              <a:rPr lang="ja-JP" altLang="en-US" sz="1600" dirty="0">
                <a:solidFill>
                  <a:schemeClr val="tx1"/>
                </a:solidFill>
                <a:latin typeface="ＭＳ 明朝" panose="02020609040205080304" pitchFamily="17" charset="-128"/>
                <a:ea typeface="ＭＳ 明朝" panose="02020609040205080304" pitchFamily="17" charset="-128"/>
              </a:rPr>
              <a:t>の協力</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保護者会</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遺族</a:t>
            </a:r>
            <a:r>
              <a:rPr lang="ja-JP" altLang="en-US" sz="1600" dirty="0">
                <a:solidFill>
                  <a:schemeClr val="tx1"/>
                </a:solidFill>
                <a:latin typeface="ＭＳ 明朝" panose="02020609040205080304" pitchFamily="17" charset="-128"/>
                <a:ea typeface="ＭＳ 明朝" panose="02020609040205080304" pitchFamily="17" charset="-128"/>
              </a:rPr>
              <a:t>への対応</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葬儀へ</a:t>
            </a:r>
            <a:r>
              <a:rPr lang="ja-JP" altLang="en-US" sz="1600" dirty="0" smtClean="0">
                <a:solidFill>
                  <a:schemeClr val="tx1"/>
                </a:solidFill>
                <a:latin typeface="ＭＳ 明朝" panose="02020609040205080304" pitchFamily="17" charset="-128"/>
                <a:ea typeface="ＭＳ 明朝" panose="02020609040205080304" pitchFamily="17" charset="-128"/>
              </a:rPr>
              <a:t>のかかわり</a:t>
            </a: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
        <p:nvSpPr>
          <p:cNvPr id="54" name="角丸四角形吹き出し 53"/>
          <p:cNvSpPr/>
          <p:nvPr/>
        </p:nvSpPr>
        <p:spPr>
          <a:xfrm>
            <a:off x="6521197" y="1772816"/>
            <a:ext cx="2537489" cy="595634"/>
          </a:xfrm>
          <a:prstGeom prst="wedgeRoundRectCallout">
            <a:avLst>
              <a:gd name="adj1" fmla="val -56147"/>
              <a:gd name="adj2" fmla="val 93144"/>
              <a:gd name="adj3" fmla="val 16667"/>
            </a:avLst>
          </a:prstGeom>
          <a:solidFill>
            <a:schemeClr val="bg1">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明朝" panose="02020609040205080304" pitchFamily="17" charset="-128"/>
                <a:ea typeface="ＭＳ 明朝" panose="02020609040205080304" pitchFamily="17" charset="-128"/>
              </a:rPr>
              <a:t>報道</a:t>
            </a:r>
            <a:r>
              <a:rPr lang="ja-JP" altLang="en-US" sz="1600" dirty="0">
                <a:solidFill>
                  <a:schemeClr val="tx1"/>
                </a:solidFill>
                <a:latin typeface="ＭＳ 明朝" panose="02020609040205080304" pitchFamily="17" charset="-128"/>
                <a:ea typeface="ＭＳ 明朝" panose="02020609040205080304" pitchFamily="17" charset="-128"/>
              </a:rPr>
              <a:t>への</a:t>
            </a:r>
            <a:r>
              <a:rPr lang="ja-JP" altLang="en-US" sz="1600" dirty="0" smtClean="0">
                <a:solidFill>
                  <a:schemeClr val="tx1"/>
                </a:solidFill>
                <a:latin typeface="ＭＳ 明朝" panose="02020609040205080304" pitchFamily="17" charset="-128"/>
                <a:ea typeface="ＭＳ 明朝" panose="02020609040205080304" pitchFamily="17" charset="-128"/>
              </a:rPr>
              <a:t>対応</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記者</a:t>
            </a:r>
            <a:r>
              <a:rPr lang="ja-JP" altLang="en-US" sz="1600" dirty="0">
                <a:solidFill>
                  <a:schemeClr val="tx1"/>
                </a:solidFill>
                <a:latin typeface="ＭＳ 明朝" panose="02020609040205080304" pitchFamily="17" charset="-128"/>
                <a:ea typeface="ＭＳ 明朝" panose="02020609040205080304" pitchFamily="17" charset="-128"/>
              </a:rPr>
              <a:t>会見の準備</a:t>
            </a: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
        <p:nvSpPr>
          <p:cNvPr id="57" name="角丸四角形吹き出し 56"/>
          <p:cNvSpPr/>
          <p:nvPr/>
        </p:nvSpPr>
        <p:spPr>
          <a:xfrm>
            <a:off x="6521197" y="2676972"/>
            <a:ext cx="2537489" cy="1111024"/>
          </a:xfrm>
          <a:prstGeom prst="wedgeRoundRectCallout">
            <a:avLst>
              <a:gd name="adj1" fmla="val -58632"/>
              <a:gd name="adj2" fmla="val 30708"/>
              <a:gd name="adj3" fmla="val 16667"/>
            </a:avLst>
          </a:prstGeom>
          <a:solidFill>
            <a:schemeClr val="bg1">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明朝" panose="02020609040205080304" pitchFamily="17" charset="-128"/>
                <a:ea typeface="ＭＳ 明朝" panose="02020609040205080304" pitchFamily="17" charset="-128"/>
              </a:rPr>
              <a:t>責任者</a:t>
            </a:r>
            <a:r>
              <a:rPr lang="ja-JP" altLang="en-US" sz="1600" dirty="0">
                <a:solidFill>
                  <a:schemeClr val="tx1"/>
                </a:solidFill>
                <a:latin typeface="ＭＳ 明朝" panose="02020609040205080304" pitchFamily="17" charset="-128"/>
                <a:ea typeface="ＭＳ 明朝" panose="02020609040205080304" pitchFamily="17" charset="-128"/>
              </a:rPr>
              <a:t>の</a:t>
            </a:r>
            <a:r>
              <a:rPr lang="ja-JP" altLang="en-US" sz="1600" dirty="0" smtClean="0">
                <a:solidFill>
                  <a:schemeClr val="tx1"/>
                </a:solidFill>
                <a:latin typeface="ＭＳ 明朝" panose="02020609040205080304" pitchFamily="17" charset="-128"/>
                <a:ea typeface="ＭＳ 明朝" panose="02020609040205080304" pitchFamily="17" charset="-128"/>
              </a:rPr>
              <a:t>補佐</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安心</a:t>
            </a:r>
            <a:r>
              <a:rPr lang="ja-JP" altLang="en-US" sz="1600" dirty="0">
                <a:solidFill>
                  <a:schemeClr val="tx1"/>
                </a:solidFill>
                <a:latin typeface="ＭＳ 明朝" panose="02020609040205080304" pitchFamily="17" charset="-128"/>
                <a:ea typeface="ＭＳ 明朝" panose="02020609040205080304" pitchFamily="17" charset="-128"/>
              </a:rPr>
              <a:t>安全対策</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警察との連携</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庶務</a:t>
            </a:r>
            <a:r>
              <a:rPr lang="ja-JP" altLang="en-US" sz="1600" dirty="0">
                <a:solidFill>
                  <a:schemeClr val="tx1"/>
                </a:solidFill>
                <a:latin typeface="ＭＳ 明朝" panose="02020609040205080304" pitchFamily="17" charset="-128"/>
                <a:ea typeface="ＭＳ 明朝" panose="02020609040205080304" pitchFamily="17" charset="-128"/>
              </a:rPr>
              <a:t>の統括</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情報管理と情報発信</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背景調査</a:t>
            </a: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
        <p:nvSpPr>
          <p:cNvPr id="62" name="角丸四角形吹き出し 61"/>
          <p:cNvSpPr/>
          <p:nvPr/>
        </p:nvSpPr>
        <p:spPr>
          <a:xfrm>
            <a:off x="6529504" y="4092237"/>
            <a:ext cx="2537489" cy="1111024"/>
          </a:xfrm>
          <a:prstGeom prst="wedgeRoundRectCallout">
            <a:avLst>
              <a:gd name="adj1" fmla="val -76443"/>
              <a:gd name="adj2" fmla="val -16592"/>
              <a:gd name="adj3" fmla="val 16667"/>
            </a:avLst>
          </a:prstGeom>
          <a:solidFill>
            <a:schemeClr val="bg1">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明朝" panose="02020609040205080304" pitchFamily="17" charset="-128"/>
                <a:ea typeface="ＭＳ 明朝" panose="02020609040205080304" pitchFamily="17" charset="-128"/>
              </a:rPr>
              <a:t>学校</a:t>
            </a:r>
            <a:r>
              <a:rPr lang="ja-JP" altLang="en-US" sz="1600" dirty="0">
                <a:solidFill>
                  <a:schemeClr val="tx1"/>
                </a:solidFill>
                <a:latin typeface="ＭＳ 明朝" panose="02020609040205080304" pitchFamily="17" charset="-128"/>
                <a:ea typeface="ＭＳ 明朝" panose="02020609040205080304" pitchFamily="17" charset="-128"/>
              </a:rPr>
              <a:t>再開</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教師サポート</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子ども</a:t>
            </a:r>
            <a:r>
              <a:rPr lang="ja-JP" altLang="en-US" sz="1600" dirty="0">
                <a:solidFill>
                  <a:schemeClr val="tx1"/>
                </a:solidFill>
                <a:latin typeface="ＭＳ 明朝" panose="02020609040205080304" pitchFamily="17" charset="-128"/>
                <a:ea typeface="ＭＳ 明朝" panose="02020609040205080304" pitchFamily="17" charset="-128"/>
              </a:rPr>
              <a:t>と保護者への関わり</a:t>
            </a:r>
            <a:r>
              <a:rPr lang="en-US" altLang="ja-JP"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教務主任</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学年主任</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担任等）</a:t>
            </a: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
        <p:nvSpPr>
          <p:cNvPr id="63" name="角丸四角形吹き出し 62"/>
          <p:cNvSpPr/>
          <p:nvPr/>
        </p:nvSpPr>
        <p:spPr>
          <a:xfrm>
            <a:off x="6529504" y="5402482"/>
            <a:ext cx="2537489" cy="803735"/>
          </a:xfrm>
          <a:prstGeom prst="wedgeRoundRectCallout">
            <a:avLst>
              <a:gd name="adj1" fmla="val -76443"/>
              <a:gd name="adj2" fmla="val 5639"/>
              <a:gd name="adj3" fmla="val 16667"/>
            </a:avLst>
          </a:prstGeom>
          <a:solidFill>
            <a:schemeClr val="bg1">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明朝" panose="02020609040205080304" pitchFamily="17" charset="-128"/>
                <a:ea typeface="ＭＳ 明朝" panose="02020609040205080304" pitchFamily="17" charset="-128"/>
              </a:rPr>
              <a:t>全ケース</a:t>
            </a:r>
            <a:r>
              <a:rPr lang="ja-JP" altLang="en-US" sz="1600" dirty="0">
                <a:solidFill>
                  <a:schemeClr val="tx1"/>
                </a:solidFill>
                <a:latin typeface="ＭＳ 明朝" panose="02020609040205080304" pitchFamily="17" charset="-128"/>
                <a:ea typeface="ＭＳ 明朝" panose="02020609040205080304" pitchFamily="17" charset="-128"/>
              </a:rPr>
              <a:t>管理</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個別のケア</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smtClean="0">
                <a:solidFill>
                  <a:schemeClr val="tx1"/>
                </a:solidFill>
                <a:latin typeface="ＭＳ 明朝" panose="02020609040205080304" pitchFamily="17" charset="-128"/>
                <a:ea typeface="ＭＳ 明朝" panose="02020609040205080304" pitchFamily="17" charset="-128"/>
              </a:rPr>
              <a:t>保健室（</a:t>
            </a:r>
            <a:r>
              <a:rPr lang="ja-JP" altLang="en-US" sz="1600" dirty="0">
                <a:solidFill>
                  <a:schemeClr val="tx1"/>
                </a:solidFill>
                <a:latin typeface="ＭＳ 明朝" panose="02020609040205080304" pitchFamily="17" charset="-128"/>
                <a:ea typeface="ＭＳ 明朝" panose="02020609040205080304" pitchFamily="17" charset="-128"/>
              </a:rPr>
              <a:t>養護教諭</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教育相談担当者</a:t>
            </a:r>
            <a:r>
              <a:rPr lang="en-US" altLang="ja-JP" sz="1600" dirty="0">
                <a:solidFill>
                  <a:schemeClr val="tx1"/>
                </a:solidFill>
                <a:latin typeface="ＭＳ 明朝" panose="02020609040205080304" pitchFamily="17" charset="-128"/>
                <a:ea typeface="ＭＳ 明朝" panose="02020609040205080304" pitchFamily="17" charset="-128"/>
              </a:rPr>
              <a:t>､</a:t>
            </a:r>
            <a:r>
              <a:rPr lang="ja-JP" altLang="en-US" sz="1600" dirty="0">
                <a:solidFill>
                  <a:schemeClr val="tx1"/>
                </a:solidFill>
                <a:latin typeface="ＭＳ 明朝" panose="02020609040205080304" pitchFamily="17" charset="-128"/>
                <a:ea typeface="ＭＳ 明朝" panose="02020609040205080304" pitchFamily="17" charset="-128"/>
              </a:rPr>
              <a:t>ＳＣ等）</a:t>
            </a:r>
            <a:endParaRPr kumimoji="1" lang="ja-JP" altLang="en-US" sz="16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par>
                          <p:cTn id="72" fill="hold">
                            <p:stCondLst>
                              <p:cond delay="9000"/>
                            </p:stCondLst>
                            <p:childTnLst>
                              <p:par>
                                <p:cTn id="73" presetID="2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0000"/>
                            </p:stCondLst>
                            <p:childTnLst>
                              <p:par>
                                <p:cTn id="81" presetID="22" presetClass="entr" presetSubtype="8"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105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par>
                          <p:cTn id="88" fill="hold">
                            <p:stCondLst>
                              <p:cond delay="11000"/>
                            </p:stCondLst>
                            <p:childTnLst>
                              <p:par>
                                <p:cTn id="89" presetID="22" presetClass="entr" presetSubtype="8"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par>
                                <p:cTn id="92" presetID="22" presetClass="entr" presetSubtype="8"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1500"/>
                            </p:stCondLst>
                            <p:childTnLst>
                              <p:par>
                                <p:cTn id="96" presetID="22" presetClass="entr" presetSubtype="8"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left)">
                                      <p:cBhvr>
                                        <p:cTn id="98" dur="500"/>
                                        <p:tgtEl>
                                          <p:spTgt spid="13"/>
                                        </p:tgtEl>
                                      </p:cBhvr>
                                    </p:animEffect>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2000"/>
                                        <p:tgtEl>
                                          <p:spTgt spid="29"/>
                                        </p:tgtEl>
                                      </p:cBhvr>
                                    </p:animEffect>
                                  </p:childTnLst>
                                </p:cTn>
                              </p:par>
                            </p:childTnLst>
                          </p:cTn>
                        </p:par>
                        <p:par>
                          <p:cTn id="103" fill="hold">
                            <p:stCondLst>
                              <p:cond delay="14000"/>
                            </p:stCondLst>
                            <p:childTnLst>
                              <p:par>
                                <p:cTn id="104" presetID="22" presetClass="entr" presetSubtype="8"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childTnLst>
                          </p:cTn>
                        </p:par>
                        <p:par>
                          <p:cTn id="107" fill="hold">
                            <p:stCondLst>
                              <p:cond delay="14500"/>
                            </p:stCondLst>
                            <p:childTnLst>
                              <p:par>
                                <p:cTn id="108" presetID="22" presetClass="entr" presetSubtype="8"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left)">
                                      <p:cBhvr>
                                        <p:cTn id="110" dur="500"/>
                                        <p:tgtEl>
                                          <p:spTgt spid="14"/>
                                        </p:tgtEl>
                                      </p:cBhvr>
                                    </p:animEffect>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left)">
                                      <p:cBhvr>
                                        <p:cTn id="114" dur="2000"/>
                                        <p:tgtEl>
                                          <p:spTgt spid="54"/>
                                        </p:tgtEl>
                                      </p:cBhvr>
                                    </p:animEffect>
                                  </p:childTnLst>
                                </p:cTn>
                              </p:par>
                            </p:childTnLst>
                          </p:cTn>
                        </p:par>
                        <p:par>
                          <p:cTn id="115" fill="hold">
                            <p:stCondLst>
                              <p:cond delay="17000"/>
                            </p:stCondLst>
                            <p:childTnLst>
                              <p:par>
                                <p:cTn id="116" presetID="22" presetClass="entr" presetSubtype="8" fill="hold" nodeType="after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ipe(left)">
                                      <p:cBhvr>
                                        <p:cTn id="118" dur="500"/>
                                        <p:tgtEl>
                                          <p:spTgt spid="47"/>
                                        </p:tgtEl>
                                      </p:cBhvr>
                                    </p:animEffect>
                                  </p:childTnLst>
                                </p:cTn>
                              </p:par>
                              <p:par>
                                <p:cTn id="119" presetID="22" presetClass="entr" presetSubtype="8" fill="hold"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wipe(left)">
                                      <p:cBhvr>
                                        <p:cTn id="121" dur="500"/>
                                        <p:tgtEl>
                                          <p:spTgt spid="49"/>
                                        </p:tgtEl>
                                      </p:cBhvr>
                                    </p:animEffect>
                                  </p:childTnLst>
                                </p:cTn>
                              </p:par>
                              <p:par>
                                <p:cTn id="122" presetID="22" presetClass="entr" presetSubtype="8" fill="hold"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left)">
                                      <p:cBhvr>
                                        <p:cTn id="124" dur="500"/>
                                        <p:tgtEl>
                                          <p:spTgt spid="51"/>
                                        </p:tgtEl>
                                      </p:cBhvr>
                                    </p:animEffect>
                                  </p:childTnLst>
                                </p:cTn>
                              </p:par>
                            </p:childTnLst>
                          </p:cTn>
                        </p:par>
                        <p:par>
                          <p:cTn id="125" fill="hold">
                            <p:stCondLst>
                              <p:cond delay="17500"/>
                            </p:stCondLst>
                            <p:childTnLst>
                              <p:par>
                                <p:cTn id="126" presetID="22" presetClass="entr" presetSubtype="8" fill="hold" grpId="0" nodeType="after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wipe(left)">
                                      <p:cBhvr>
                                        <p:cTn id="128" dur="500"/>
                                        <p:tgtEl>
                                          <p:spTgt spid="15"/>
                                        </p:tgtEl>
                                      </p:cBhvr>
                                    </p:animEffect>
                                  </p:childTnLst>
                                </p:cTn>
                              </p:par>
                            </p:childTnLst>
                          </p:cTn>
                        </p:par>
                        <p:par>
                          <p:cTn id="129" fill="hold">
                            <p:stCondLst>
                              <p:cond delay="18000"/>
                            </p:stCondLst>
                            <p:childTnLst>
                              <p:par>
                                <p:cTn id="130" presetID="22" presetClass="entr" presetSubtype="8" fill="hold" grpId="0" nodeType="after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wipe(left)">
                                      <p:cBhvr>
                                        <p:cTn id="132" dur="2000"/>
                                        <p:tgtEl>
                                          <p:spTgt spid="57"/>
                                        </p:tgtEl>
                                      </p:cBhvr>
                                    </p:animEffect>
                                  </p:childTnLst>
                                </p:cTn>
                              </p:par>
                            </p:childTnLst>
                          </p:cTn>
                        </p:par>
                        <p:par>
                          <p:cTn id="133" fill="hold">
                            <p:stCondLst>
                              <p:cond delay="20000"/>
                            </p:stCondLst>
                            <p:childTnLst>
                              <p:par>
                                <p:cTn id="134" presetID="22" presetClass="entr" presetSubtype="8" fill="hold" nodeType="after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wipe(left)">
                                      <p:cBhvr>
                                        <p:cTn id="136" dur="500"/>
                                        <p:tgtEl>
                                          <p:spTgt spid="53"/>
                                        </p:tgtEl>
                                      </p:cBhvr>
                                    </p:animEffect>
                                  </p:childTnLst>
                                </p:cTn>
                              </p:par>
                              <p:par>
                                <p:cTn id="137" presetID="22" presetClass="entr" presetSubtype="8" fill="hold"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wipe(left)">
                                      <p:cBhvr>
                                        <p:cTn id="139" dur="500"/>
                                        <p:tgtEl>
                                          <p:spTgt spid="55"/>
                                        </p:tgtEl>
                                      </p:cBhvr>
                                    </p:animEffect>
                                  </p:childTnLst>
                                </p:cTn>
                              </p:par>
                            </p:childTnLst>
                          </p:cTn>
                        </p:par>
                        <p:par>
                          <p:cTn id="140" fill="hold">
                            <p:stCondLst>
                              <p:cond delay="20500"/>
                            </p:stCondLst>
                            <p:childTnLst>
                              <p:par>
                                <p:cTn id="141" presetID="22" presetClass="entr" presetSubtype="8" fill="hold" grpId="0" nodeType="after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ipe(left)">
                                      <p:cBhvr>
                                        <p:cTn id="143" dur="500"/>
                                        <p:tgtEl>
                                          <p:spTgt spid="16"/>
                                        </p:tgtEl>
                                      </p:cBhvr>
                                    </p:animEffect>
                                  </p:childTnLst>
                                </p:cTn>
                              </p:par>
                            </p:childTnLst>
                          </p:cTn>
                        </p:par>
                        <p:par>
                          <p:cTn id="144" fill="hold">
                            <p:stCondLst>
                              <p:cond delay="21000"/>
                            </p:stCondLst>
                            <p:childTnLst>
                              <p:par>
                                <p:cTn id="145" presetID="22" presetClass="entr" presetSubtype="8" fill="hold" grpId="0" nodeType="after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wipe(left)">
                                      <p:cBhvr>
                                        <p:cTn id="147" dur="2000"/>
                                        <p:tgtEl>
                                          <p:spTgt spid="62"/>
                                        </p:tgtEl>
                                      </p:cBhvr>
                                    </p:animEffect>
                                  </p:childTnLst>
                                </p:cTn>
                              </p:par>
                            </p:childTnLst>
                          </p:cTn>
                        </p:par>
                        <p:par>
                          <p:cTn id="148" fill="hold">
                            <p:stCondLst>
                              <p:cond delay="23000"/>
                            </p:stCondLst>
                            <p:childTnLst>
                              <p:par>
                                <p:cTn id="149" presetID="22" presetClass="entr" presetSubtype="8" fill="hold" nodeType="after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wipe(left)">
                                      <p:cBhvr>
                                        <p:cTn id="151" dur="500"/>
                                        <p:tgtEl>
                                          <p:spTgt spid="56"/>
                                        </p:tgtEl>
                                      </p:cBhvr>
                                    </p:animEffect>
                                  </p:childTnLst>
                                </p:cTn>
                              </p:par>
                            </p:childTnLst>
                          </p:cTn>
                        </p:par>
                        <p:par>
                          <p:cTn id="152" fill="hold">
                            <p:stCondLst>
                              <p:cond delay="23500"/>
                            </p:stCondLst>
                            <p:childTnLst>
                              <p:par>
                                <p:cTn id="153" presetID="22" presetClass="entr" presetSubtype="8" fill="hold" grpId="0" nodeType="after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wipe(left)">
                                      <p:cBhvr>
                                        <p:cTn id="155" dur="500"/>
                                        <p:tgtEl>
                                          <p:spTgt spid="17"/>
                                        </p:tgtEl>
                                      </p:cBhvr>
                                    </p:animEffect>
                                  </p:childTnLst>
                                </p:cTn>
                              </p:par>
                            </p:childTnLst>
                          </p:cTn>
                        </p:par>
                        <p:par>
                          <p:cTn id="156" fill="hold">
                            <p:stCondLst>
                              <p:cond delay="24000"/>
                            </p:stCondLst>
                            <p:childTnLst>
                              <p:par>
                                <p:cTn id="157" presetID="22" presetClass="entr" presetSubtype="8" fill="hold" grpId="0" nodeType="afterEffect">
                                  <p:stCondLst>
                                    <p:cond delay="0"/>
                                  </p:stCondLst>
                                  <p:childTnLst>
                                    <p:set>
                                      <p:cBhvr>
                                        <p:cTn id="158" dur="1" fill="hold">
                                          <p:stCondLst>
                                            <p:cond delay="0"/>
                                          </p:stCondLst>
                                        </p:cTn>
                                        <p:tgtEl>
                                          <p:spTgt spid="63"/>
                                        </p:tgtEl>
                                        <p:attrNameLst>
                                          <p:attrName>style.visibility</p:attrName>
                                        </p:attrNameLst>
                                      </p:cBhvr>
                                      <p:to>
                                        <p:strVal val="visible"/>
                                      </p:to>
                                    </p:set>
                                    <p:animEffect transition="in" filter="wipe(left)">
                                      <p:cBhvr>
                                        <p:cTn id="159" dur="2000"/>
                                        <p:tgtEl>
                                          <p:spTgt spid="6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wipe(left)">
                                      <p:cBhvr>
                                        <p:cTn id="164" dur="2000"/>
                                        <p:tgtEl>
                                          <p:spTgt spid="5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left)">
                                      <p:cBhvr>
                                        <p:cTn id="169" dur="2000"/>
                                        <p:tgtEl>
                                          <p:spTgt spid="59"/>
                                        </p:tgtEl>
                                      </p:cBhvr>
                                    </p:animEffect>
                                  </p:childTnLst>
                                </p:cTn>
                              </p:par>
                            </p:childTnLst>
                          </p:cTn>
                        </p:par>
                        <p:par>
                          <p:cTn id="170" fill="hold">
                            <p:stCondLst>
                              <p:cond delay="2000"/>
                            </p:stCondLst>
                            <p:childTnLst>
                              <p:par>
                                <p:cTn id="171" presetID="22" presetClass="entr" presetSubtype="8" fill="hold" grpId="0" nodeType="after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wipe(left)">
                                      <p:cBhvr>
                                        <p:cTn id="173" dur="1000"/>
                                        <p:tgtEl>
                                          <p:spTgt spid="42"/>
                                        </p:tgtEl>
                                      </p:cBhvr>
                                    </p:animEffect>
                                  </p:childTnLst>
                                </p:cTn>
                              </p:par>
                            </p:childTnLst>
                          </p:cTn>
                        </p:par>
                        <p:par>
                          <p:cTn id="174" fill="hold">
                            <p:stCondLst>
                              <p:cond delay="3000"/>
                            </p:stCondLst>
                            <p:childTnLst>
                              <p:par>
                                <p:cTn id="175" presetID="22" presetClass="entr" presetSubtype="1" fill="hold"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wipe(up)">
                                      <p:cBhvr>
                                        <p:cTn id="177" dur="500"/>
                                        <p:tgtEl>
                                          <p:spTgt spid="48"/>
                                        </p:tgtEl>
                                      </p:cBhvr>
                                    </p:animEffect>
                                  </p:childTnLst>
                                </p:cTn>
                              </p:par>
                            </p:childTnLst>
                          </p:cTn>
                        </p:par>
                        <p:par>
                          <p:cTn id="178" fill="hold">
                            <p:stCondLst>
                              <p:cond delay="3500"/>
                            </p:stCondLst>
                            <p:childTnLst>
                              <p:par>
                                <p:cTn id="179" presetID="22" presetClass="entr" presetSubtype="8" fill="hold" grpId="0" nodeType="after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wipe(left)">
                                      <p:cBhvr>
                                        <p:cTn id="181" dur="2000"/>
                                        <p:tgtEl>
                                          <p:spTgt spid="44"/>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wipe(left)">
                                      <p:cBhvr>
                                        <p:cTn id="186" dur="2000"/>
                                        <p:tgtEl>
                                          <p:spTgt spid="60"/>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61"/>
                                        </p:tgtEl>
                                        <p:attrNameLst>
                                          <p:attrName>style.visibility</p:attrName>
                                        </p:attrNameLst>
                                      </p:cBhvr>
                                      <p:to>
                                        <p:strVal val="visible"/>
                                      </p:to>
                                    </p:set>
                                    <p:animEffect transition="in" filter="wipe(left)">
                                      <p:cBhvr>
                                        <p:cTn id="191"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2" grpId="0"/>
      <p:bldP spid="3" grpId="0"/>
      <p:bldP spid="4" grpId="0"/>
      <p:bldP spid="5" grpId="0"/>
      <p:bldP spid="6" grpId="0"/>
      <p:bldP spid="7" grpId="0"/>
      <p:bldP spid="8" grpId="0"/>
      <p:bldP spid="9" grpId="0"/>
      <p:bldP spid="10" grpId="0"/>
      <p:bldP spid="11" grpId="0"/>
      <p:bldP spid="12" grpId="0" animBg="1"/>
      <p:bldP spid="13" grpId="0" animBg="1"/>
      <p:bldP spid="14" grpId="0" animBg="1"/>
      <p:bldP spid="15" grpId="0" animBg="1"/>
      <p:bldP spid="16" grpId="0" animBg="1"/>
      <p:bldP spid="17" grpId="0" animBg="1"/>
      <p:bldP spid="60" grpId="0" animBg="1"/>
      <p:bldP spid="61" grpId="0" animBg="1"/>
      <p:bldP spid="42" grpId="0"/>
      <p:bldP spid="44" grpId="0" animBg="1"/>
      <p:bldP spid="29" grpId="0" animBg="1"/>
      <p:bldP spid="54" grpId="0" animBg="1"/>
      <p:bldP spid="57"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8" name="Rectangle 26"/>
          <p:cNvSpPr>
            <a:spLocks noChangeArrowheads="1"/>
          </p:cNvSpPr>
          <p:nvPr/>
        </p:nvSpPr>
        <p:spPr bwMode="auto">
          <a:xfrm>
            <a:off x="2231231" y="2060848"/>
            <a:ext cx="4752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校内の専門職との協働</a:t>
            </a:r>
          </a:p>
        </p:txBody>
      </p:sp>
      <p:sp>
        <p:nvSpPr>
          <p:cNvPr id="28699" name="Rectangle 27"/>
          <p:cNvSpPr>
            <a:spLocks noChangeArrowheads="1"/>
          </p:cNvSpPr>
          <p:nvPr/>
        </p:nvSpPr>
        <p:spPr bwMode="auto">
          <a:xfrm>
            <a:off x="2771775" y="4005064"/>
            <a:ext cx="36004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f </a:t>
            </a:r>
            <a:r>
              <a:rPr lang="ja-JP" altLang="en-US" sz="3200" dirty="0"/>
              <a:t>継続的支援態勢</a:t>
            </a:r>
          </a:p>
        </p:txBody>
      </p:sp>
      <p:sp>
        <p:nvSpPr>
          <p:cNvPr id="28700" name="Rectangle 28"/>
          <p:cNvSpPr>
            <a:spLocks noChangeArrowheads="1"/>
          </p:cNvSpPr>
          <p:nvPr/>
        </p:nvSpPr>
        <p:spPr bwMode="auto">
          <a:xfrm>
            <a:off x="611188" y="2852936"/>
            <a:ext cx="78492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smtClean="0"/>
              <a:t>○こころ</a:t>
            </a:r>
            <a:r>
              <a:rPr lang="ja-JP" altLang="ja-JP" dirty="0"/>
              <a:t>の</a:t>
            </a:r>
            <a:r>
              <a:rPr lang="ja-JP" altLang="ja-JP" dirty="0" smtClean="0"/>
              <a:t>ケアチームの</a:t>
            </a:r>
            <a:r>
              <a:rPr lang="ja-JP" altLang="ja-JP" dirty="0"/>
              <a:t>支援を受ける</a:t>
            </a:r>
            <a:r>
              <a:rPr lang="ja-JP" altLang="ja-JP" dirty="0" smtClean="0"/>
              <a:t>場合</a:t>
            </a:r>
            <a:r>
              <a:rPr lang="ja-JP" altLang="en-US" dirty="0" smtClean="0"/>
              <a:t>、</a:t>
            </a:r>
            <a:r>
              <a:rPr lang="ja-JP" altLang="ja-JP" dirty="0" smtClean="0"/>
              <a:t>個人や団体</a:t>
            </a:r>
            <a:r>
              <a:rPr lang="ja-JP" altLang="en-US" dirty="0" smtClean="0"/>
              <a:t>が支援を申し出ても、</a:t>
            </a:r>
            <a:r>
              <a:rPr lang="ja-JP" altLang="ja-JP" dirty="0" smtClean="0"/>
              <a:t>学校内</a:t>
            </a:r>
            <a:r>
              <a:rPr lang="ja-JP" altLang="ja-JP" dirty="0"/>
              <a:t>に入ることはお断りするか、</a:t>
            </a:r>
            <a:r>
              <a:rPr lang="ja-JP" altLang="ja-JP" dirty="0" smtClean="0"/>
              <a:t>保留</a:t>
            </a:r>
            <a:r>
              <a:rPr lang="ja-JP" altLang="en-US" dirty="0" smtClean="0"/>
              <a:t>する。</a:t>
            </a:r>
            <a:endParaRPr lang="ja-JP" altLang="en-US" dirty="0"/>
          </a:p>
        </p:txBody>
      </p:sp>
      <p:sp>
        <p:nvSpPr>
          <p:cNvPr id="28701" name="Rectangle 29"/>
          <p:cNvSpPr>
            <a:spLocks noChangeArrowheads="1"/>
          </p:cNvSpPr>
          <p:nvPr/>
        </p:nvSpPr>
        <p:spPr bwMode="auto">
          <a:xfrm>
            <a:off x="611188" y="4941168"/>
            <a:ext cx="79930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○こころの</a:t>
            </a:r>
            <a:r>
              <a:rPr lang="ja-JP" altLang="ja-JP" dirty="0" smtClean="0"/>
              <a:t>ケアチーム</a:t>
            </a:r>
            <a:r>
              <a:rPr lang="ja-JP" altLang="en-US" dirty="0" smtClean="0"/>
              <a:t>の場合、</a:t>
            </a:r>
            <a:r>
              <a:rPr lang="ja-JP" altLang="ja-JP" dirty="0" smtClean="0"/>
              <a:t>撤収後にスクールカウンセラー</a:t>
            </a:r>
            <a:r>
              <a:rPr lang="ja-JP" altLang="ja-JP" dirty="0"/>
              <a:t>等によるアフターケアが必要に</a:t>
            </a:r>
            <a:r>
              <a:rPr lang="ja-JP" altLang="ja-JP" dirty="0" smtClean="0"/>
              <a:t>な</a:t>
            </a:r>
            <a:r>
              <a:rPr lang="ja-JP" altLang="en-US" dirty="0" smtClean="0"/>
              <a:t>る。</a:t>
            </a:r>
            <a:r>
              <a:rPr lang="ja-JP" altLang="ja-JP" dirty="0" smtClean="0"/>
              <a:t>撤収</a:t>
            </a:r>
            <a:r>
              <a:rPr lang="ja-JP" altLang="ja-JP" dirty="0"/>
              <a:t>日に一緒に活動しながら引継ができるよう教育委員会が早めに</a:t>
            </a:r>
            <a:r>
              <a:rPr lang="ja-JP" altLang="ja-JP" dirty="0" smtClean="0"/>
              <a:t>手配</a:t>
            </a:r>
            <a:r>
              <a:rPr lang="ja-JP" altLang="en-US" dirty="0" smtClean="0"/>
              <a:t>する。</a:t>
            </a:r>
            <a:endParaRPr lang="ja-JP" altLang="ja-JP" dirty="0"/>
          </a:p>
          <a:p>
            <a:r>
              <a:rPr lang="ja-JP" altLang="ja-JP" dirty="0" smtClean="0"/>
              <a:t>○教師</a:t>
            </a:r>
            <a:r>
              <a:rPr lang="ja-JP" altLang="ja-JP" dirty="0"/>
              <a:t>の授業</a:t>
            </a:r>
            <a:r>
              <a:rPr lang="ja-JP" altLang="ja-JP" dirty="0" smtClean="0"/>
              <a:t>への</a:t>
            </a:r>
            <a:r>
              <a:rPr lang="ja-JP" altLang="ja-JP" dirty="0"/>
              <a:t>サポートが</a:t>
            </a:r>
            <a:r>
              <a:rPr lang="ja-JP" altLang="ja-JP" dirty="0" smtClean="0"/>
              <a:t>必要</a:t>
            </a:r>
            <a:r>
              <a:rPr lang="ja-JP" altLang="en-US" dirty="0" smtClean="0"/>
              <a:t>なことも</a:t>
            </a:r>
            <a:endParaRPr lang="ja-JP" altLang="en-US" dirty="0"/>
          </a:p>
        </p:txBody>
      </p:sp>
      <p:sp>
        <p:nvSpPr>
          <p:cNvPr id="9" name="正方形/長方形 8"/>
          <p:cNvSpPr/>
          <p:nvPr/>
        </p:nvSpPr>
        <p:spPr>
          <a:xfrm>
            <a:off x="408978" y="764704"/>
            <a:ext cx="8280920" cy="707886"/>
          </a:xfrm>
          <a:prstGeom prst="rect">
            <a:avLst/>
          </a:prstGeom>
        </p:spPr>
        <p:txBody>
          <a:bodyPr wrap="square">
            <a:spAutoFit/>
          </a:bodyPr>
          <a:lstStyle/>
          <a:p>
            <a:pPr hangingPunct="0"/>
            <a:r>
              <a:rPr lang="ja-JP" altLang="ja-JP" dirty="0" smtClean="0"/>
              <a:t>○ロジスティクス</a:t>
            </a:r>
            <a:r>
              <a:rPr lang="ja-JP" altLang="ja-JP" dirty="0"/>
              <a:t>（補給</a:t>
            </a:r>
            <a:r>
              <a:rPr lang="ja-JP" altLang="ja-JP" dirty="0" smtClean="0"/>
              <a:t>）</a:t>
            </a:r>
            <a:r>
              <a:rPr lang="ja-JP" altLang="en-US" dirty="0" smtClean="0"/>
              <a:t>を忘れずに</a:t>
            </a:r>
            <a:r>
              <a:rPr lang="ja-JP" altLang="ja-JP" dirty="0" smtClean="0"/>
              <a:t>。</a:t>
            </a:r>
            <a:r>
              <a:rPr lang="ja-JP" altLang="ja-JP" dirty="0"/>
              <a:t>きちんと食事や休憩をして</a:t>
            </a:r>
            <a:r>
              <a:rPr lang="ja-JP" altLang="ja-JP" dirty="0" smtClean="0"/>
              <a:t>いるか。大変な</a:t>
            </a:r>
            <a:r>
              <a:rPr lang="ja-JP" altLang="en-US" dirty="0" smtClean="0"/>
              <a:t>時</a:t>
            </a:r>
            <a:r>
              <a:rPr lang="ja-JP" altLang="ja-JP" dirty="0" smtClean="0"/>
              <a:t>こそ</a:t>
            </a:r>
            <a:r>
              <a:rPr lang="ja-JP" altLang="ja-JP" dirty="0"/>
              <a:t>食事と休憩が</a:t>
            </a:r>
            <a:r>
              <a:rPr lang="ja-JP" altLang="ja-JP" dirty="0" smtClean="0"/>
              <a:t>大切</a:t>
            </a:r>
            <a:endParaRPr lang="ja-JP" altLang="ja-JP" dirty="0"/>
          </a:p>
        </p:txBody>
      </p:sp>
    </p:spTree>
    <p:extLst>
      <p:ext uri="{BB962C8B-B14F-4D97-AF65-F5344CB8AC3E}">
        <p14:creationId xmlns:p14="http://schemas.microsoft.com/office/powerpoint/2010/main" val="9846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98"/>
                                        </p:tgtEl>
                                        <p:attrNameLst>
                                          <p:attrName>style.visibility</p:attrName>
                                        </p:attrNameLst>
                                      </p:cBhvr>
                                      <p:to>
                                        <p:strVal val="visible"/>
                                      </p:to>
                                    </p:set>
                                    <p:animEffect transition="in" filter="fade">
                                      <p:cBhvr>
                                        <p:cTn id="12" dur="500"/>
                                        <p:tgtEl>
                                          <p:spTgt spid="2869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700"/>
                                        </p:tgtEl>
                                        <p:attrNameLst>
                                          <p:attrName>style.visibility</p:attrName>
                                        </p:attrNameLst>
                                      </p:cBhvr>
                                      <p:to>
                                        <p:strVal val="visible"/>
                                      </p:to>
                                    </p:set>
                                    <p:animEffect transition="in" filter="wipe(up)">
                                      <p:cBhvr>
                                        <p:cTn id="16" dur="1000"/>
                                        <p:tgtEl>
                                          <p:spTgt spid="28700"/>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699"/>
                                        </p:tgtEl>
                                        <p:attrNameLst>
                                          <p:attrName>style.visibility</p:attrName>
                                        </p:attrNameLst>
                                      </p:cBhvr>
                                      <p:to>
                                        <p:strVal val="visible"/>
                                      </p:to>
                                    </p:set>
                                    <p:animEffect transition="in" filter="fade">
                                      <p:cBhvr>
                                        <p:cTn id="21" dur="500"/>
                                        <p:tgtEl>
                                          <p:spTgt spid="28699"/>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8701"/>
                                        </p:tgtEl>
                                        <p:attrNameLst>
                                          <p:attrName>style.visibility</p:attrName>
                                        </p:attrNameLst>
                                      </p:cBhvr>
                                      <p:to>
                                        <p:strVal val="visible"/>
                                      </p:to>
                                    </p:set>
                                    <p:animEffect transition="in" filter="wipe(up)">
                                      <p:cBhvr>
                                        <p:cTn id="25" dur="10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8" grpId="0"/>
      <p:bldP spid="28699" grpId="0"/>
      <p:bldP spid="28700" grpId="0"/>
      <p:bldP spid="28701"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843213" y="2636838"/>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a </a:t>
            </a:r>
            <a:r>
              <a:rPr lang="ja-JP" altLang="en-US" sz="3200"/>
              <a:t>方針</a:t>
            </a:r>
          </a:p>
        </p:txBody>
      </p:sp>
      <p:graphicFrame>
        <p:nvGraphicFramePr>
          <p:cNvPr id="29725" name="Group 29"/>
          <p:cNvGraphicFramePr>
            <a:graphicFrameLocks noGrp="1"/>
          </p:cNvGraphicFramePr>
          <p:nvPr/>
        </p:nvGraphicFramePr>
        <p:xfrm>
          <a:off x="395288" y="1916113"/>
          <a:ext cx="8424862" cy="576262"/>
        </p:xfrm>
        <a:graphic>
          <a:graphicData uri="http://schemas.openxmlformats.org/drawingml/2006/table">
            <a:tbl>
              <a:tblPr/>
              <a:tblGrid>
                <a:gridCol w="935037"/>
                <a:gridCol w="7489825"/>
              </a:tblGrid>
              <a:tr h="576262">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[21]</a:t>
                      </a:r>
                    </a:p>
                  </a:txBody>
                  <a:tcPr marL="36000" marR="36000" marT="36000" marB="36000"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遺族への対応</a:t>
                      </a:r>
                    </a:p>
                  </a:txBody>
                  <a:tcPr marL="36000" marR="36000" marT="36000" marB="36000"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9710" name="Group 14"/>
          <p:cNvGraphicFramePr>
            <a:graphicFrameLocks noGrp="1"/>
          </p:cNvGraphicFramePr>
          <p:nvPr>
            <p:extLst>
              <p:ext uri="{D42A27DB-BD31-4B8C-83A1-F6EECF244321}">
                <p14:modId xmlns:p14="http://schemas.microsoft.com/office/powerpoint/2010/main" val="274634991"/>
              </p:ext>
            </p:extLst>
          </p:nvPr>
        </p:nvGraphicFramePr>
        <p:xfrm>
          <a:off x="395288" y="549275"/>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［２］</a:t>
                      </a: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喪の対応</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遺族への対応と喪の過程</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r>
            </a:tbl>
          </a:graphicData>
        </a:graphic>
      </p:graphicFrame>
      <p:sp>
        <p:nvSpPr>
          <p:cNvPr id="29726" name="Rectangle 30"/>
          <p:cNvSpPr>
            <a:spLocks noChangeArrowheads="1"/>
          </p:cNvSpPr>
          <p:nvPr/>
        </p:nvSpPr>
        <p:spPr bwMode="auto">
          <a:xfrm>
            <a:off x="539750" y="3284538"/>
            <a:ext cx="79206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○遺族</a:t>
            </a:r>
            <a:r>
              <a:rPr lang="ja-JP" altLang="ja-JP" dirty="0"/>
              <a:t>へのコンタクトを</a:t>
            </a:r>
            <a:r>
              <a:rPr lang="ja-JP" altLang="ja-JP" dirty="0" smtClean="0"/>
              <a:t>最優先</a:t>
            </a:r>
            <a:r>
              <a:rPr lang="ja-JP" altLang="en-US" dirty="0" smtClean="0"/>
              <a:t>する。</a:t>
            </a:r>
            <a:endParaRPr lang="ja-JP" altLang="ja-JP" dirty="0"/>
          </a:p>
          <a:p>
            <a:r>
              <a:rPr lang="ja-JP" altLang="ja-JP" dirty="0"/>
              <a:t>○連絡窓口（個別担当）を設けた上で、要所で校長は学校の代表として、担任は担任の立場で</a:t>
            </a:r>
            <a:r>
              <a:rPr lang="ja-JP" altLang="ja-JP" dirty="0" smtClean="0"/>
              <a:t>かかわ</a:t>
            </a:r>
            <a:r>
              <a:rPr lang="ja-JP" altLang="en-US" dirty="0" smtClean="0"/>
              <a:t>る</a:t>
            </a:r>
            <a:r>
              <a:rPr lang="ja-JP" altLang="ja-JP" dirty="0" smtClean="0"/>
              <a:t>。</a:t>
            </a:r>
            <a:r>
              <a:rPr lang="ja-JP" altLang="ja-JP" dirty="0"/>
              <a:t>教育委員会</a:t>
            </a:r>
            <a:r>
              <a:rPr lang="ja-JP" altLang="ja-JP" dirty="0" smtClean="0"/>
              <a:t>も。</a:t>
            </a:r>
            <a:endParaRPr lang="ja-JP" altLang="ja-JP" dirty="0"/>
          </a:p>
        </p:txBody>
      </p:sp>
      <p:sp>
        <p:nvSpPr>
          <p:cNvPr id="29727" name="Rectangle 31"/>
          <p:cNvSpPr>
            <a:spLocks noChangeArrowheads="1"/>
          </p:cNvSpPr>
          <p:nvPr/>
        </p:nvSpPr>
        <p:spPr bwMode="auto">
          <a:xfrm>
            <a:off x="2843213" y="4653136"/>
            <a:ext cx="29511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b </a:t>
            </a:r>
            <a:r>
              <a:rPr lang="ja-JP" altLang="en-US" sz="3200" dirty="0"/>
              <a:t>公表の了解</a:t>
            </a:r>
          </a:p>
        </p:txBody>
      </p:sp>
      <p:sp>
        <p:nvSpPr>
          <p:cNvPr id="29729" name="Rectangle 33"/>
          <p:cNvSpPr>
            <a:spLocks noChangeArrowheads="1"/>
          </p:cNvSpPr>
          <p:nvPr/>
        </p:nvSpPr>
        <p:spPr bwMode="auto">
          <a:xfrm>
            <a:off x="528996" y="5445224"/>
            <a:ext cx="80754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smtClean="0"/>
              <a:t>○事実</a:t>
            </a:r>
            <a:r>
              <a:rPr lang="ja-JP" altLang="ja-JP" dirty="0"/>
              <a:t>を保護者に知らせたり、保護者会や記者会見</a:t>
            </a:r>
            <a:r>
              <a:rPr lang="ja-JP" altLang="ja-JP" dirty="0" smtClean="0"/>
              <a:t>、</a:t>
            </a:r>
            <a:r>
              <a:rPr lang="ja-JP" altLang="en-US" dirty="0" smtClean="0"/>
              <a:t>子どもに</a:t>
            </a:r>
            <a:r>
              <a:rPr lang="ja-JP" altLang="ja-JP" dirty="0" smtClean="0"/>
              <a:t>説明</a:t>
            </a:r>
            <a:r>
              <a:rPr lang="ja-JP" altLang="ja-JP" dirty="0"/>
              <a:t>する場合には、遺族の了解をとる</a:t>
            </a:r>
            <a:r>
              <a:rPr lang="ja-JP" altLang="ja-JP" dirty="0" smtClean="0"/>
              <a:t>よう努め</a:t>
            </a:r>
            <a:r>
              <a:rPr lang="ja-JP" altLang="en-US" dirty="0" smtClean="0"/>
              <a:t>る。文書で配る場合、</a:t>
            </a:r>
            <a:r>
              <a:rPr lang="ja-JP" altLang="ja-JP" dirty="0" smtClean="0"/>
              <a:t>遺族</a:t>
            </a:r>
            <a:r>
              <a:rPr lang="ja-JP" altLang="ja-JP" dirty="0"/>
              <a:t>に文案を見せて了解を</a:t>
            </a:r>
            <a:r>
              <a:rPr lang="ja-JP" altLang="ja-JP" dirty="0" smtClean="0"/>
              <a:t>とる。</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9710"/>
                                        </p:tgtEl>
                                        <p:attrNameLst>
                                          <p:attrName>style.visibility</p:attrName>
                                        </p:attrNameLst>
                                      </p:cBhvr>
                                      <p:to>
                                        <p:strVal val="visible"/>
                                      </p:to>
                                    </p:set>
                                    <p:animEffect transition="in" filter="wipe(left)">
                                      <p:cBhvr>
                                        <p:cTn id="7" dur="500"/>
                                        <p:tgtEl>
                                          <p:spTgt spid="29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wipe(left)">
                                      <p:cBhvr>
                                        <p:cTn id="12" dur="500"/>
                                        <p:tgtEl>
                                          <p:spTgt spid="2972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9700"/>
                                        </p:tgtEl>
                                        <p:attrNameLst>
                                          <p:attrName>style.visibility</p:attrName>
                                        </p:attrNameLst>
                                      </p:cBhvr>
                                      <p:to>
                                        <p:strVal val="visible"/>
                                      </p:to>
                                    </p:set>
                                    <p:animEffect transition="in" filter="fade">
                                      <p:cBhvr>
                                        <p:cTn id="16" dur="500"/>
                                        <p:tgtEl>
                                          <p:spTgt spid="29700"/>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9726"/>
                                        </p:tgtEl>
                                        <p:attrNameLst>
                                          <p:attrName>style.visibility</p:attrName>
                                        </p:attrNameLst>
                                      </p:cBhvr>
                                      <p:to>
                                        <p:strVal val="visible"/>
                                      </p:to>
                                    </p:set>
                                    <p:animEffect transition="in" filter="wipe(up)">
                                      <p:cBhvr>
                                        <p:cTn id="20" dur="1000"/>
                                        <p:tgtEl>
                                          <p:spTgt spid="29726"/>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727"/>
                                        </p:tgtEl>
                                        <p:attrNameLst>
                                          <p:attrName>style.visibility</p:attrName>
                                        </p:attrNameLst>
                                      </p:cBhvr>
                                      <p:to>
                                        <p:strVal val="visible"/>
                                      </p:to>
                                    </p:set>
                                    <p:animEffect transition="in" filter="fade">
                                      <p:cBhvr>
                                        <p:cTn id="25" dur="500"/>
                                        <p:tgtEl>
                                          <p:spTgt spid="29727"/>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9729"/>
                                        </p:tgtEl>
                                        <p:attrNameLst>
                                          <p:attrName>style.visibility</p:attrName>
                                        </p:attrNameLst>
                                      </p:cBhvr>
                                      <p:to>
                                        <p:strVal val="visible"/>
                                      </p:to>
                                    </p:set>
                                    <p:animEffect transition="in" filter="wipe(up)">
                                      <p:cBhvr>
                                        <p:cTn id="29" dur="1000"/>
                                        <p:tgtEl>
                                          <p:spTgt spid="2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26" grpId="0"/>
      <p:bldP spid="29727" grpId="0"/>
      <p:bldP spid="297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ChangeArrowheads="1"/>
          </p:cNvSpPr>
          <p:nvPr/>
        </p:nvSpPr>
        <p:spPr bwMode="auto">
          <a:xfrm>
            <a:off x="2484437" y="908720"/>
            <a:ext cx="410368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a:t>c </a:t>
            </a:r>
            <a:r>
              <a:rPr lang="ja-JP" altLang="en-US" sz="3200"/>
              <a:t>遺族へのかかわり</a:t>
            </a:r>
          </a:p>
        </p:txBody>
      </p:sp>
      <p:sp>
        <p:nvSpPr>
          <p:cNvPr id="4" name="Rectangle 34"/>
          <p:cNvSpPr>
            <a:spLocks noChangeArrowheads="1"/>
          </p:cNvSpPr>
          <p:nvPr/>
        </p:nvSpPr>
        <p:spPr bwMode="auto">
          <a:xfrm>
            <a:off x="539748" y="2132856"/>
            <a:ext cx="80647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○ショック</a:t>
            </a:r>
            <a:r>
              <a:rPr lang="ja-JP" altLang="ja-JP" dirty="0"/>
              <a:t>のあまり呆然としていて、こちらが言ったことを覚えていなかったり、自責感と怒りと</a:t>
            </a:r>
            <a:r>
              <a:rPr lang="ja-JP" altLang="ja-JP" dirty="0" err="1"/>
              <a:t>いう相反する</a:t>
            </a:r>
            <a:r>
              <a:rPr lang="ja-JP" altLang="ja-JP" dirty="0"/>
              <a:t>気持ちの間で大きく</a:t>
            </a:r>
            <a:r>
              <a:rPr lang="ja-JP" altLang="ja-JP" dirty="0" smtClean="0"/>
              <a:t>揺れたり</a:t>
            </a:r>
            <a:r>
              <a:rPr lang="ja-JP" altLang="en-US" dirty="0" smtClean="0"/>
              <a:t>するので、</a:t>
            </a:r>
            <a:r>
              <a:rPr lang="ja-JP" altLang="ja-JP" dirty="0" smtClean="0"/>
              <a:t>しっかり受けとめ</a:t>
            </a:r>
            <a:r>
              <a:rPr lang="ja-JP" altLang="en-US" dirty="0" smtClean="0"/>
              <a:t>る。</a:t>
            </a:r>
            <a:endParaRPr lang="ja-JP" altLang="ja-JP" dirty="0"/>
          </a:p>
          <a:p>
            <a:r>
              <a:rPr lang="ja-JP" altLang="ja-JP" dirty="0"/>
              <a:t>○亡くなった子どもの</a:t>
            </a:r>
            <a:r>
              <a:rPr lang="ja-JP" altLang="ja-JP" dirty="0" smtClean="0"/>
              <a:t>きょうだい</a:t>
            </a:r>
            <a:r>
              <a:rPr lang="ja-JP" altLang="en-US" dirty="0" smtClean="0"/>
              <a:t>を</a:t>
            </a:r>
            <a:r>
              <a:rPr lang="ja-JP" altLang="ja-JP" dirty="0" smtClean="0"/>
              <a:t>サポート</a:t>
            </a:r>
            <a:r>
              <a:rPr lang="ja-JP" altLang="en-US" dirty="0" smtClean="0"/>
              <a:t>する。</a:t>
            </a:r>
            <a:r>
              <a:rPr lang="ja-JP" altLang="ja-JP" dirty="0" smtClean="0"/>
              <a:t>きょうだい</a:t>
            </a:r>
            <a:r>
              <a:rPr lang="ja-JP" altLang="ja-JP" dirty="0"/>
              <a:t>が他校にいれば他校</a:t>
            </a:r>
            <a:r>
              <a:rPr lang="ja-JP" altLang="ja-JP" dirty="0" smtClean="0"/>
              <a:t>と連携</a:t>
            </a:r>
            <a:r>
              <a:rPr lang="ja-JP" altLang="en-US" dirty="0" smtClean="0"/>
              <a:t>する</a:t>
            </a:r>
            <a:r>
              <a:rPr lang="ja-JP" altLang="ja-JP" dirty="0" smtClean="0"/>
              <a:t>。</a:t>
            </a:r>
            <a:r>
              <a:rPr lang="ja-JP" altLang="ja-JP" dirty="0"/>
              <a:t>息の長い</a:t>
            </a:r>
            <a:r>
              <a:rPr lang="ja-JP" altLang="ja-JP" dirty="0" smtClean="0"/>
              <a:t>サポート</a:t>
            </a:r>
            <a:r>
              <a:rPr lang="ja-JP" altLang="en-US" dirty="0" smtClean="0"/>
              <a:t>が必要</a:t>
            </a:r>
            <a:endParaRPr lang="ja-JP" altLang="ja-JP" dirty="0"/>
          </a:p>
          <a:p>
            <a:r>
              <a:rPr lang="ja-JP" altLang="ja-JP" dirty="0"/>
              <a:t>○専門職によるケアの希望がある場合は、専門職とも相談の上で、専門機関を紹介する</a:t>
            </a:r>
            <a:r>
              <a:rPr lang="ja-JP" altLang="ja-JP" dirty="0" smtClean="0"/>
              <a:t>など</a:t>
            </a:r>
            <a:r>
              <a:rPr lang="ja-JP" altLang="en-US" dirty="0" smtClean="0"/>
              <a:t>する</a:t>
            </a:r>
            <a:r>
              <a:rPr lang="ja-JP" altLang="ja-JP" dirty="0" smtClean="0"/>
              <a:t>。</a:t>
            </a:r>
            <a:r>
              <a:rPr lang="ja-JP" altLang="ja-JP" dirty="0"/>
              <a:t>スクールカウンセラーが対応できるかどうかはスクールカウンセラーに</a:t>
            </a:r>
            <a:r>
              <a:rPr lang="ja-JP" altLang="ja-JP" dirty="0" smtClean="0"/>
              <a:t>確認</a:t>
            </a:r>
            <a:r>
              <a:rPr lang="ja-JP" altLang="en-US" dirty="0" smtClean="0"/>
              <a:t>する</a:t>
            </a:r>
            <a:r>
              <a:rPr lang="ja-JP" altLang="ja-JP" dirty="0" smtClean="0"/>
              <a:t>。</a:t>
            </a:r>
            <a:r>
              <a:rPr lang="ja-JP" altLang="en-US" dirty="0" smtClean="0"/>
              <a:t>学校だけで決めない。</a:t>
            </a:r>
            <a:endParaRPr lang="ja-JP" altLang="ja-JP" dirty="0"/>
          </a:p>
        </p:txBody>
      </p:sp>
    </p:spTree>
    <p:extLst>
      <p:ext uri="{BB962C8B-B14F-4D97-AF65-F5344CB8AC3E}">
        <p14:creationId xmlns:p14="http://schemas.microsoft.com/office/powerpoint/2010/main" val="25406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3276600" y="1596369"/>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e </a:t>
            </a:r>
            <a:r>
              <a:rPr lang="ja-JP" altLang="en-US" sz="3200" dirty="0"/>
              <a:t>葬儀まで</a:t>
            </a:r>
          </a:p>
        </p:txBody>
      </p:sp>
      <p:graphicFrame>
        <p:nvGraphicFramePr>
          <p:cNvPr id="30746" name="Group 26"/>
          <p:cNvGraphicFramePr>
            <a:graphicFrameLocks noGrp="1"/>
          </p:cNvGraphicFramePr>
          <p:nvPr/>
        </p:nvGraphicFramePr>
        <p:xfrm>
          <a:off x="468313" y="765175"/>
          <a:ext cx="8424862" cy="560388"/>
        </p:xfrm>
        <a:graphic>
          <a:graphicData uri="http://schemas.openxmlformats.org/drawingml/2006/table">
            <a:tbl>
              <a:tblPr/>
              <a:tblGrid>
                <a:gridCol w="935037"/>
                <a:gridCol w="7489825"/>
              </a:tblGrid>
              <a:tr h="5603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[22]</a:t>
                      </a:r>
                    </a:p>
                  </a:txBody>
                  <a:tcPr marL="36000" marR="36000" marT="36046" marB="36046"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喪の過程</a:t>
                      </a:r>
                    </a:p>
                  </a:txBody>
                  <a:tcPr marL="36000" marR="36000" marT="36046" marB="36046"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30747" name="Rectangle 27"/>
          <p:cNvSpPr>
            <a:spLocks noChangeArrowheads="1"/>
          </p:cNvSpPr>
          <p:nvPr/>
        </p:nvSpPr>
        <p:spPr bwMode="auto">
          <a:xfrm>
            <a:off x="591048" y="2172631"/>
            <a:ext cx="786938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○遺族の意向を確認し</a:t>
            </a:r>
            <a:r>
              <a:rPr lang="ja-JP" altLang="ja-JP" dirty="0" smtClean="0"/>
              <a:t>、学校</a:t>
            </a:r>
            <a:r>
              <a:rPr lang="ja-JP" altLang="ja-JP" dirty="0"/>
              <a:t>として通夜や葬儀にどう対応するかを</a:t>
            </a:r>
            <a:r>
              <a:rPr lang="ja-JP" altLang="ja-JP" dirty="0" smtClean="0"/>
              <a:t>決め</a:t>
            </a:r>
            <a:r>
              <a:rPr lang="ja-JP" altLang="en-US" dirty="0" smtClean="0"/>
              <a:t>る</a:t>
            </a:r>
            <a:r>
              <a:rPr lang="ja-JP" altLang="ja-JP" dirty="0" smtClean="0"/>
              <a:t>が</a:t>
            </a:r>
            <a:r>
              <a:rPr lang="ja-JP" altLang="ja-JP" dirty="0"/>
              <a:t>、遺族の意向</a:t>
            </a:r>
            <a:r>
              <a:rPr lang="ja-JP" altLang="ja-JP" dirty="0" smtClean="0"/>
              <a:t>は</a:t>
            </a:r>
            <a:r>
              <a:rPr lang="ja-JP" altLang="en-US" dirty="0" smtClean="0"/>
              <a:t>しばしば</a:t>
            </a:r>
            <a:r>
              <a:rPr lang="ja-JP" altLang="ja-JP" dirty="0" smtClean="0"/>
              <a:t>変わる</a:t>
            </a:r>
            <a:r>
              <a:rPr lang="ja-JP" altLang="en-US" dirty="0" smtClean="0"/>
              <a:t>ので、</a:t>
            </a:r>
            <a:r>
              <a:rPr lang="ja-JP" altLang="ja-JP" dirty="0" smtClean="0"/>
              <a:t>柔軟</a:t>
            </a:r>
            <a:r>
              <a:rPr lang="ja-JP" altLang="ja-JP" dirty="0"/>
              <a:t>な対応が</a:t>
            </a:r>
            <a:r>
              <a:rPr lang="ja-JP" altLang="ja-JP" dirty="0" smtClean="0"/>
              <a:t>必要</a:t>
            </a:r>
            <a:endParaRPr lang="ja-JP" altLang="ja-JP" dirty="0"/>
          </a:p>
          <a:p>
            <a:r>
              <a:rPr lang="ja-JP" altLang="ja-JP" dirty="0"/>
              <a:t>○葬儀の意向の確認が事務連絡的にならないよう</a:t>
            </a:r>
            <a:r>
              <a:rPr lang="ja-JP" altLang="ja-JP" dirty="0" smtClean="0"/>
              <a:t>に。</a:t>
            </a:r>
            <a:r>
              <a:rPr lang="ja-JP" altLang="ja-JP" dirty="0"/>
              <a:t>子どもの</a:t>
            </a:r>
            <a:r>
              <a:rPr lang="ja-JP" altLang="ja-JP" dirty="0" smtClean="0"/>
              <a:t>参列</a:t>
            </a:r>
            <a:r>
              <a:rPr lang="ja-JP" altLang="en-US" dirty="0" smtClean="0"/>
              <a:t>を</a:t>
            </a:r>
            <a:r>
              <a:rPr lang="ja-JP" altLang="ja-JP" dirty="0" smtClean="0"/>
              <a:t>遠慮</a:t>
            </a:r>
            <a:r>
              <a:rPr lang="ja-JP" altLang="en-US" dirty="0" smtClean="0"/>
              <a:t>されていることが</a:t>
            </a:r>
            <a:r>
              <a:rPr lang="ja-JP" altLang="ja-JP" dirty="0" smtClean="0"/>
              <a:t>ある。</a:t>
            </a:r>
            <a:endParaRPr lang="ja-JP" altLang="ja-JP" dirty="0"/>
          </a:p>
          <a:p>
            <a:r>
              <a:rPr lang="ja-JP" altLang="ja-JP" dirty="0"/>
              <a:t>○葬儀への</a:t>
            </a:r>
            <a:r>
              <a:rPr lang="ja-JP" altLang="ja-JP" dirty="0" smtClean="0"/>
              <a:t>参列</a:t>
            </a:r>
            <a:r>
              <a:rPr lang="ja-JP" altLang="en-US" dirty="0" smtClean="0"/>
              <a:t>は</a:t>
            </a:r>
            <a:r>
              <a:rPr lang="ja-JP" altLang="ja-JP" dirty="0" smtClean="0"/>
              <a:t>子ども</a:t>
            </a:r>
            <a:r>
              <a:rPr lang="ja-JP" altLang="ja-JP" dirty="0"/>
              <a:t>（と保護者）に判断して</a:t>
            </a:r>
            <a:r>
              <a:rPr lang="ja-JP" altLang="ja-JP" dirty="0" smtClean="0"/>
              <a:t>もら</a:t>
            </a:r>
            <a:r>
              <a:rPr lang="ja-JP" altLang="en-US" dirty="0" smtClean="0"/>
              <a:t>う</a:t>
            </a:r>
            <a:r>
              <a:rPr lang="ja-JP" altLang="ja-JP" dirty="0" smtClean="0"/>
              <a:t>。</a:t>
            </a:r>
            <a:endParaRPr lang="ja-JP" altLang="en-US" dirty="0"/>
          </a:p>
        </p:txBody>
      </p:sp>
      <p:sp>
        <p:nvSpPr>
          <p:cNvPr id="7" name="Rectangle 23"/>
          <p:cNvSpPr>
            <a:spLocks noChangeArrowheads="1"/>
          </p:cNvSpPr>
          <p:nvPr/>
        </p:nvSpPr>
        <p:spPr bwMode="auto">
          <a:xfrm>
            <a:off x="3131840" y="4149080"/>
            <a:ext cx="29511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f </a:t>
            </a:r>
            <a:r>
              <a:rPr lang="ja-JP" altLang="en-US" sz="3200" dirty="0"/>
              <a:t>葬儀以降</a:t>
            </a:r>
          </a:p>
        </p:txBody>
      </p:sp>
      <p:sp>
        <p:nvSpPr>
          <p:cNvPr id="8" name="Rectangle 28"/>
          <p:cNvSpPr>
            <a:spLocks noChangeArrowheads="1"/>
          </p:cNvSpPr>
          <p:nvPr/>
        </p:nvSpPr>
        <p:spPr bwMode="auto">
          <a:xfrm>
            <a:off x="742937" y="4725343"/>
            <a:ext cx="79930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○葬儀の翌日に</a:t>
            </a:r>
            <a:r>
              <a:rPr lang="ja-JP" altLang="ja-JP" dirty="0" smtClean="0"/>
              <a:t>訪問する</a:t>
            </a:r>
            <a:r>
              <a:rPr lang="ja-JP" altLang="ja-JP" dirty="0"/>
              <a:t>こと</a:t>
            </a:r>
            <a:r>
              <a:rPr lang="ja-JP" altLang="ja-JP" dirty="0" smtClean="0"/>
              <a:t>を</a:t>
            </a:r>
            <a:r>
              <a:rPr lang="ja-JP" altLang="en-US" dirty="0" smtClean="0"/>
              <a:t>検討</a:t>
            </a:r>
            <a:endParaRPr lang="ja-JP" altLang="ja-JP" dirty="0"/>
          </a:p>
          <a:p>
            <a:r>
              <a:rPr lang="ja-JP" altLang="ja-JP" dirty="0"/>
              <a:t>○学校にある遺品について遺族と</a:t>
            </a:r>
            <a:r>
              <a:rPr lang="ja-JP" altLang="ja-JP" dirty="0" smtClean="0"/>
              <a:t>話し合</a:t>
            </a:r>
            <a:r>
              <a:rPr lang="ja-JP" altLang="en-US" dirty="0" smtClean="0"/>
              <a:t>う</a:t>
            </a:r>
            <a:r>
              <a:rPr lang="ja-JP" altLang="ja-JP" dirty="0" smtClean="0"/>
              <a:t>。</a:t>
            </a:r>
            <a:r>
              <a:rPr lang="ja-JP" altLang="en-US" dirty="0" smtClean="0"/>
              <a:t>返却が原則だが、</a:t>
            </a:r>
            <a:r>
              <a:rPr lang="ja-JP" altLang="ja-JP" dirty="0" smtClean="0"/>
              <a:t>子ども</a:t>
            </a:r>
            <a:r>
              <a:rPr lang="ja-JP" altLang="ja-JP" dirty="0"/>
              <a:t>たちとも話し合った上で、記念になる物をいくつか教室に置かせて欲しいと申し出て</a:t>
            </a:r>
            <a:r>
              <a:rPr lang="ja-JP" altLang="ja-JP" dirty="0" smtClean="0"/>
              <a:t>み</a:t>
            </a:r>
            <a:r>
              <a:rPr lang="ja-JP" altLang="en-US" dirty="0" smtClean="0"/>
              <a:t>ても良い。　</a:t>
            </a:r>
            <a:r>
              <a:rPr lang="ja-JP" altLang="ja-JP" dirty="0" smtClean="0">
                <a:solidFill>
                  <a:schemeClr val="bg2"/>
                </a:solidFill>
              </a:rPr>
              <a:t>クラス</a:t>
            </a:r>
            <a:r>
              <a:rPr lang="ja-JP" altLang="ja-JP" dirty="0">
                <a:solidFill>
                  <a:schemeClr val="bg2"/>
                </a:solidFill>
              </a:rPr>
              <a:t>での喪の</a:t>
            </a:r>
            <a:r>
              <a:rPr lang="ja-JP" altLang="ja-JP" dirty="0" smtClean="0">
                <a:solidFill>
                  <a:schemeClr val="bg2"/>
                </a:solidFill>
              </a:rPr>
              <a:t>過程</a:t>
            </a:r>
            <a:r>
              <a:rPr lang="ja-JP" altLang="en-US" dirty="0" smtClean="0">
                <a:solidFill>
                  <a:schemeClr val="bg2"/>
                </a:solidFill>
              </a:rPr>
              <a:t>→</a:t>
            </a:r>
            <a:r>
              <a:rPr lang="en-US" altLang="ja-JP" dirty="0" smtClean="0">
                <a:solidFill>
                  <a:schemeClr val="bg2"/>
                </a:solidFill>
              </a:rPr>
              <a:t>[</a:t>
            </a:r>
            <a:r>
              <a:rPr lang="en-US" altLang="ja-JP" dirty="0">
                <a:solidFill>
                  <a:schemeClr val="bg2"/>
                </a:solidFill>
              </a:rPr>
              <a:t>73</a:t>
            </a:r>
            <a:r>
              <a:rPr lang="en-US" altLang="ja-JP" dirty="0" smtClean="0">
                <a:solidFill>
                  <a:schemeClr val="bg2"/>
                </a:solidFill>
              </a:rPr>
              <a:t>]</a:t>
            </a:r>
            <a:endParaRPr lang="ja-JP" altLang="ja-JP" dirty="0">
              <a:solidFill>
                <a:schemeClr val="bg2"/>
              </a:solidFill>
            </a:endParaRPr>
          </a:p>
          <a:p>
            <a:r>
              <a:rPr lang="ja-JP" altLang="ja-JP" dirty="0"/>
              <a:t>○</a:t>
            </a:r>
            <a:r>
              <a:rPr lang="ja-JP" altLang="ja-JP" dirty="0" smtClean="0"/>
              <a:t>葬儀</a:t>
            </a:r>
            <a:r>
              <a:rPr lang="ja-JP" altLang="en-US" dirty="0" smtClean="0"/>
              <a:t>後も</a:t>
            </a:r>
            <a:r>
              <a:rPr lang="ja-JP" altLang="ja-JP" dirty="0" err="1" smtClean="0"/>
              <a:t>節目</a:t>
            </a:r>
            <a:r>
              <a:rPr lang="ja-JP" altLang="ja-JP" dirty="0" err="1"/>
              <a:t>節目</a:t>
            </a:r>
            <a:r>
              <a:rPr lang="ja-JP" altLang="ja-JP" dirty="0"/>
              <a:t>でかかわりを</a:t>
            </a:r>
            <a:r>
              <a:rPr lang="ja-JP" altLang="ja-JP" dirty="0" smtClean="0"/>
              <a:t>続け</a:t>
            </a:r>
            <a:r>
              <a:rPr lang="ja-JP" altLang="en-US" dirty="0" smtClean="0"/>
              <a:t>る</a:t>
            </a:r>
            <a:r>
              <a:rPr lang="ja-JP" altLang="ja-JP" dirty="0" smtClean="0"/>
              <a:t>。卒業</a:t>
            </a:r>
            <a:r>
              <a:rPr lang="ja-JP" altLang="ja-JP" dirty="0"/>
              <a:t>アルバムや卒業式のことも遺族と相談</a:t>
            </a:r>
            <a:r>
              <a:rPr lang="ja-JP" altLang="ja-JP" dirty="0" smtClean="0"/>
              <a:t>する。</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46"/>
                                        </p:tgtEl>
                                        <p:attrNameLst>
                                          <p:attrName>style.visibility</p:attrName>
                                        </p:attrNameLst>
                                      </p:cBhvr>
                                      <p:to>
                                        <p:strVal val="visible"/>
                                      </p:to>
                                    </p:set>
                                    <p:animEffect transition="in" filter="wipe(left)">
                                      <p:cBhvr>
                                        <p:cTn id="7" dur="500"/>
                                        <p:tgtEl>
                                          <p:spTgt spid="307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500"/>
                                        <p:tgtEl>
                                          <p:spTgt spid="3072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747"/>
                                        </p:tgtEl>
                                        <p:attrNameLst>
                                          <p:attrName>style.visibility</p:attrName>
                                        </p:attrNameLst>
                                      </p:cBhvr>
                                      <p:to>
                                        <p:strVal val="visible"/>
                                      </p:to>
                                    </p:set>
                                    <p:animEffect transition="in" filter="wipe(up)">
                                      <p:cBhvr>
                                        <p:cTn id="15" dur="1000"/>
                                        <p:tgtEl>
                                          <p:spTgt spid="307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47"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276600" y="2565400"/>
            <a:ext cx="2447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a:t>a </a:t>
            </a:r>
            <a:r>
              <a:rPr lang="ja-JP" altLang="en-US" sz="3200"/>
              <a:t>方針</a:t>
            </a:r>
          </a:p>
        </p:txBody>
      </p:sp>
      <p:graphicFrame>
        <p:nvGraphicFramePr>
          <p:cNvPr id="31768" name="Group 24"/>
          <p:cNvGraphicFramePr>
            <a:graphicFrameLocks noGrp="1"/>
          </p:cNvGraphicFramePr>
          <p:nvPr/>
        </p:nvGraphicFramePr>
        <p:xfrm>
          <a:off x="395288" y="1844675"/>
          <a:ext cx="8424862" cy="560388"/>
        </p:xfrm>
        <a:graphic>
          <a:graphicData uri="http://schemas.openxmlformats.org/drawingml/2006/table">
            <a:tbl>
              <a:tblPr/>
              <a:tblGrid>
                <a:gridCol w="935037"/>
                <a:gridCol w="7489825"/>
              </a:tblGrid>
              <a:tr h="5603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[31]</a:t>
                      </a:r>
                    </a:p>
                  </a:txBody>
                  <a:tcPr marL="36000" marR="36000" marT="36046" marB="36046"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保護者への対応</a:t>
                      </a:r>
                    </a:p>
                  </a:txBody>
                  <a:tcPr marL="36000" marR="36000" marT="36046" marB="36046"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1758" name="Group 14"/>
          <p:cNvGraphicFramePr>
            <a:graphicFrameLocks noGrp="1"/>
          </p:cNvGraphicFramePr>
          <p:nvPr>
            <p:extLst>
              <p:ext uri="{D42A27DB-BD31-4B8C-83A1-F6EECF244321}">
                <p14:modId xmlns:p14="http://schemas.microsoft.com/office/powerpoint/2010/main" val="4181135845"/>
              </p:ext>
            </p:extLst>
          </p:nvPr>
        </p:nvGraphicFramePr>
        <p:xfrm>
          <a:off x="395288" y="620713"/>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［３］</a:t>
                      </a: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保護者</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保護者との協働</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r>
            </a:tbl>
          </a:graphicData>
        </a:graphic>
      </p:graphicFrame>
      <p:sp>
        <p:nvSpPr>
          <p:cNvPr id="31772" name="Rectangle 28"/>
          <p:cNvSpPr>
            <a:spLocks noChangeArrowheads="1"/>
          </p:cNvSpPr>
          <p:nvPr/>
        </p:nvSpPr>
        <p:spPr bwMode="auto">
          <a:xfrm>
            <a:off x="468313" y="3213100"/>
            <a:ext cx="762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保護者会</a:t>
            </a:r>
            <a:r>
              <a:rPr lang="ja-JP" altLang="en-US" dirty="0" smtClean="0"/>
              <a:t>の開催、</a:t>
            </a:r>
            <a:r>
              <a:rPr lang="ja-JP" altLang="ja-JP" dirty="0" smtClean="0"/>
              <a:t>文書発行など</a:t>
            </a:r>
            <a:r>
              <a:rPr lang="ja-JP" altLang="en-US" dirty="0" smtClean="0"/>
              <a:t>により</a:t>
            </a:r>
            <a:r>
              <a:rPr lang="ja-JP" altLang="ja-JP" dirty="0" smtClean="0"/>
              <a:t>、</a:t>
            </a:r>
            <a:r>
              <a:rPr lang="ja-JP" altLang="ja-JP" dirty="0"/>
              <a:t>次の三つを</a:t>
            </a:r>
            <a:r>
              <a:rPr lang="ja-JP" altLang="ja-JP" dirty="0" smtClean="0"/>
              <a:t>目指</a:t>
            </a:r>
            <a:r>
              <a:rPr lang="ja-JP" altLang="en-US" dirty="0" smtClean="0"/>
              <a:t>す</a:t>
            </a:r>
            <a:r>
              <a:rPr lang="ja-JP" altLang="ja-JP" dirty="0" smtClean="0"/>
              <a:t>。</a:t>
            </a:r>
            <a:endParaRPr lang="ja-JP" altLang="ja-JP" dirty="0"/>
          </a:p>
        </p:txBody>
      </p:sp>
      <p:sp>
        <p:nvSpPr>
          <p:cNvPr id="11" name="Rectangle 28"/>
          <p:cNvSpPr>
            <a:spLocks noChangeArrowheads="1"/>
          </p:cNvSpPr>
          <p:nvPr/>
        </p:nvSpPr>
        <p:spPr bwMode="auto">
          <a:xfrm>
            <a:off x="1638240" y="4005064"/>
            <a:ext cx="5724644" cy="2308324"/>
          </a:xfrm>
          <a:prstGeom prst="rect">
            <a:avLst/>
          </a:prstGeom>
          <a:solidFill>
            <a:schemeClr val="bg1"/>
          </a:solidFill>
          <a:ln w="12700">
            <a:solidFill>
              <a:schemeClr val="tx1"/>
            </a:solidFill>
            <a:miter lim="800000"/>
            <a:headEnd/>
            <a:tailEnd/>
          </a:ln>
          <a:effectLst/>
          <a:extLst/>
        </p:spPr>
        <p:txBody>
          <a:bodyPr wrap="non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latinLnBrk="1"/>
            <a:r>
              <a:rPr lang="ja-JP" altLang="ja-JP" sz="2400" dirty="0" smtClean="0"/>
              <a:t>①</a:t>
            </a:r>
            <a:r>
              <a:rPr lang="ja-JP" altLang="ja-JP" sz="2400" dirty="0"/>
              <a:t>正確な情報を素早く提供し</a:t>
            </a:r>
            <a:r>
              <a:rPr lang="ja-JP" altLang="ja-JP" sz="2400" dirty="0" smtClean="0"/>
              <a:t>、</a:t>
            </a:r>
            <a:endParaRPr lang="en-US" altLang="ja-JP" sz="2400" dirty="0" smtClean="0"/>
          </a:p>
          <a:p>
            <a:pPr latinLnBrk="1"/>
            <a:r>
              <a:rPr lang="ja-JP" altLang="en-US" sz="2400" dirty="0"/>
              <a:t>　</a:t>
            </a:r>
            <a:r>
              <a:rPr lang="ja-JP" altLang="ja-JP" sz="2400" dirty="0" smtClean="0"/>
              <a:t>憶測</a:t>
            </a:r>
            <a:r>
              <a:rPr lang="ja-JP" altLang="ja-JP" sz="2400" dirty="0"/>
              <a:t>に基づく噂が広がることを防ぐ。</a:t>
            </a:r>
          </a:p>
          <a:p>
            <a:pPr latinLnBrk="1"/>
            <a:r>
              <a:rPr lang="ja-JP" altLang="ja-JP" sz="2400" dirty="0" smtClean="0"/>
              <a:t>②</a:t>
            </a:r>
            <a:r>
              <a:rPr lang="ja-JP" altLang="ja-JP" sz="2400" dirty="0"/>
              <a:t>子どもへの適切な接し方や専門的</a:t>
            </a:r>
            <a:r>
              <a:rPr lang="ja-JP" altLang="ja-JP" sz="2400" dirty="0" smtClean="0"/>
              <a:t>ケア</a:t>
            </a:r>
            <a:endParaRPr lang="en-US" altLang="ja-JP" sz="2400" dirty="0" smtClean="0"/>
          </a:p>
          <a:p>
            <a:pPr latinLnBrk="1"/>
            <a:r>
              <a:rPr lang="ja-JP" altLang="en-US" sz="2400" dirty="0"/>
              <a:t>　</a:t>
            </a:r>
            <a:r>
              <a:rPr lang="ja-JP" altLang="ja-JP" sz="2400" dirty="0" smtClean="0"/>
              <a:t>について</a:t>
            </a:r>
            <a:r>
              <a:rPr lang="ja-JP" altLang="ja-JP" sz="2400" dirty="0"/>
              <a:t>知ってもらう（心理教育）。</a:t>
            </a:r>
          </a:p>
          <a:p>
            <a:r>
              <a:rPr lang="ja-JP" altLang="ja-JP" sz="2400" dirty="0" smtClean="0"/>
              <a:t>③</a:t>
            </a:r>
            <a:r>
              <a:rPr lang="ja-JP" altLang="ja-JP" sz="2400" dirty="0"/>
              <a:t>子どもを守るために学校と保護者と</a:t>
            </a:r>
            <a:r>
              <a:rPr lang="ja-JP" altLang="ja-JP" sz="2400" dirty="0" smtClean="0"/>
              <a:t>の</a:t>
            </a:r>
            <a:endParaRPr lang="en-US" altLang="ja-JP" sz="2400" dirty="0" smtClean="0"/>
          </a:p>
          <a:p>
            <a:r>
              <a:rPr lang="ja-JP" altLang="en-US" sz="2400" dirty="0"/>
              <a:t>　</a:t>
            </a:r>
            <a:r>
              <a:rPr lang="ja-JP" altLang="ja-JP" sz="2400" dirty="0" smtClean="0"/>
              <a:t>協力</a:t>
            </a:r>
            <a:r>
              <a:rPr lang="ja-JP" altLang="ja-JP" sz="2400" dirty="0"/>
              <a:t>関係を維持する。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wipe(left)">
                                      <p:cBhvr>
                                        <p:cTn id="7" dur="500"/>
                                        <p:tgtEl>
                                          <p:spTgt spid="31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68"/>
                                        </p:tgtEl>
                                        <p:attrNameLst>
                                          <p:attrName>style.visibility</p:attrName>
                                        </p:attrNameLst>
                                      </p:cBhvr>
                                      <p:to>
                                        <p:strVal val="visible"/>
                                      </p:to>
                                    </p:set>
                                    <p:animEffect transition="in" filter="wipe(left)">
                                      <p:cBhvr>
                                        <p:cTn id="12" dur="500"/>
                                        <p:tgtEl>
                                          <p:spTgt spid="31768"/>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fade">
                                      <p:cBhvr>
                                        <p:cTn id="16" dur="500"/>
                                        <p:tgtEl>
                                          <p:spTgt spid="31748"/>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1772"/>
                                        </p:tgtEl>
                                        <p:attrNameLst>
                                          <p:attrName>style.visibility</p:attrName>
                                        </p:attrNameLst>
                                      </p:cBhvr>
                                      <p:to>
                                        <p:strVal val="visible"/>
                                      </p:to>
                                    </p:set>
                                    <p:animEffect transition="in" filter="wipe(up)">
                                      <p:cBhvr>
                                        <p:cTn id="20" dur="500"/>
                                        <p:tgtEl>
                                          <p:spTgt spid="3177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7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2533650" y="692696"/>
            <a:ext cx="410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b </a:t>
            </a:r>
            <a:r>
              <a:rPr lang="ja-JP" altLang="en-US" sz="3200" dirty="0"/>
              <a:t>保護者への伝え方</a:t>
            </a:r>
          </a:p>
        </p:txBody>
      </p:sp>
      <p:sp>
        <p:nvSpPr>
          <p:cNvPr id="5" name="Rectangle 26"/>
          <p:cNvSpPr>
            <a:spLocks noChangeArrowheads="1"/>
          </p:cNvSpPr>
          <p:nvPr/>
        </p:nvSpPr>
        <p:spPr bwMode="auto">
          <a:xfrm>
            <a:off x="1789608" y="4221088"/>
            <a:ext cx="58356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d </a:t>
            </a:r>
            <a:r>
              <a:rPr lang="ja-JP" altLang="en-US" sz="3200" dirty="0"/>
              <a:t>ＰＴＡとの協力と地域対応</a:t>
            </a:r>
          </a:p>
        </p:txBody>
      </p:sp>
      <p:sp>
        <p:nvSpPr>
          <p:cNvPr id="6" name="Rectangle 29"/>
          <p:cNvSpPr>
            <a:spLocks noChangeArrowheads="1"/>
          </p:cNvSpPr>
          <p:nvPr/>
        </p:nvSpPr>
        <p:spPr bwMode="auto">
          <a:xfrm>
            <a:off x="810419" y="1772816"/>
            <a:ext cx="77940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○当初は可能な限り毎日保護者向け文書を発行し、子どもに</a:t>
            </a:r>
            <a:r>
              <a:rPr lang="ja-JP" altLang="ja-JP" dirty="0" smtClean="0"/>
              <a:t>持ち帰らせ</a:t>
            </a:r>
            <a:r>
              <a:rPr lang="ja-JP" altLang="en-US" dirty="0" smtClean="0"/>
              <a:t>る</a:t>
            </a:r>
            <a:r>
              <a:rPr lang="ja-JP" altLang="ja-JP" dirty="0" smtClean="0"/>
              <a:t>。</a:t>
            </a:r>
            <a:r>
              <a:rPr lang="ja-JP" altLang="ja-JP" dirty="0"/>
              <a:t>学校の様子や今後の予定、子どもへの接し方や校内のカウンセリング、外部の医療機関や相談先の情報などを</a:t>
            </a:r>
            <a:r>
              <a:rPr lang="ja-JP" altLang="ja-JP" dirty="0" smtClean="0"/>
              <a:t>お知らせ</a:t>
            </a:r>
            <a:r>
              <a:rPr lang="ja-JP" altLang="en-US" dirty="0"/>
              <a:t>する</a:t>
            </a:r>
            <a:r>
              <a:rPr lang="ja-JP" altLang="ja-JP" dirty="0" smtClean="0"/>
              <a:t>。</a:t>
            </a:r>
            <a:endParaRPr lang="ja-JP" altLang="ja-JP" dirty="0"/>
          </a:p>
          <a:p>
            <a:r>
              <a:rPr lang="ja-JP" altLang="ja-JP" dirty="0"/>
              <a:t>○子どもに何らかのサインがあれば、知らせてもらうように保護者に伝えて</a:t>
            </a:r>
            <a:r>
              <a:rPr lang="ja-JP" altLang="ja-JP" dirty="0" smtClean="0"/>
              <a:t>お</a:t>
            </a:r>
            <a:r>
              <a:rPr lang="ja-JP" altLang="en-US" dirty="0" smtClean="0"/>
              <a:t>く</a:t>
            </a:r>
            <a:r>
              <a:rPr lang="ja-JP" altLang="ja-JP" dirty="0" smtClean="0"/>
              <a:t>。</a:t>
            </a:r>
            <a:endParaRPr lang="ja-JP" altLang="ja-JP" dirty="0"/>
          </a:p>
        </p:txBody>
      </p:sp>
      <p:sp>
        <p:nvSpPr>
          <p:cNvPr id="7" name="Rectangle 30"/>
          <p:cNvSpPr>
            <a:spLocks noChangeArrowheads="1"/>
          </p:cNvSpPr>
          <p:nvPr/>
        </p:nvSpPr>
        <p:spPr bwMode="auto">
          <a:xfrm>
            <a:off x="810419" y="5229200"/>
            <a:ext cx="7848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ＰＴＡは保護者</a:t>
            </a:r>
            <a:r>
              <a:rPr lang="ja-JP" altLang="ja-JP" dirty="0"/>
              <a:t>の代表と</a:t>
            </a:r>
            <a:r>
              <a:rPr lang="ja-JP" altLang="ja-JP" dirty="0" smtClean="0"/>
              <a:t>して、</a:t>
            </a:r>
            <a:r>
              <a:rPr lang="ja-JP" altLang="ja-JP" dirty="0"/>
              <a:t>言うべきことは言っていただき、協力できるところはして</a:t>
            </a:r>
            <a:r>
              <a:rPr lang="ja-JP" altLang="ja-JP" dirty="0" smtClean="0"/>
              <a:t>いただく。</a:t>
            </a:r>
            <a:endParaRPr lang="ja-JP" altLang="ja-JP" dirty="0"/>
          </a:p>
        </p:txBody>
      </p:sp>
    </p:spTree>
    <p:extLst>
      <p:ext uri="{BB962C8B-B14F-4D97-AF65-F5344CB8AC3E}">
        <p14:creationId xmlns:p14="http://schemas.microsoft.com/office/powerpoint/2010/main" val="39806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059832" y="1556544"/>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a </a:t>
            </a:r>
            <a:r>
              <a:rPr lang="ja-JP" altLang="en-US" sz="3200" dirty="0"/>
              <a:t>保護者会</a:t>
            </a:r>
          </a:p>
        </p:txBody>
      </p:sp>
      <p:graphicFrame>
        <p:nvGraphicFramePr>
          <p:cNvPr id="32793" name="Group 25"/>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[32]</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保護者会</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32791" name="Rectangle 23"/>
          <p:cNvSpPr>
            <a:spLocks noChangeArrowheads="1"/>
          </p:cNvSpPr>
          <p:nvPr/>
        </p:nvSpPr>
        <p:spPr bwMode="auto">
          <a:xfrm>
            <a:off x="2390006" y="3645024"/>
            <a:ext cx="410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校長説明と質疑</a:t>
            </a:r>
          </a:p>
        </p:txBody>
      </p:sp>
      <p:sp>
        <p:nvSpPr>
          <p:cNvPr id="32796" name="Rectangle 28"/>
          <p:cNvSpPr>
            <a:spLocks noChangeArrowheads="1"/>
          </p:cNvSpPr>
          <p:nvPr/>
        </p:nvSpPr>
        <p:spPr bwMode="auto">
          <a:xfrm>
            <a:off x="539750" y="2420888"/>
            <a:ext cx="75606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smtClean="0"/>
              <a:t>○保護者会</a:t>
            </a:r>
            <a:r>
              <a:rPr lang="ja-JP" altLang="ja-JP" dirty="0"/>
              <a:t>を早めに</a:t>
            </a:r>
            <a:r>
              <a:rPr lang="ja-JP" altLang="ja-JP" dirty="0" smtClean="0"/>
              <a:t>開</a:t>
            </a:r>
            <a:r>
              <a:rPr lang="ja-JP" altLang="en-US" dirty="0" smtClean="0"/>
              <a:t>く</a:t>
            </a:r>
            <a:r>
              <a:rPr lang="ja-JP" altLang="ja-JP" dirty="0" smtClean="0"/>
              <a:t>。全校か</a:t>
            </a:r>
            <a:r>
              <a:rPr lang="ja-JP" altLang="ja-JP" dirty="0"/>
              <a:t>当該学年だけなのかを</a:t>
            </a:r>
            <a:r>
              <a:rPr lang="ja-JP" altLang="ja-JP" dirty="0" smtClean="0"/>
              <a:t>決める。事実</a:t>
            </a:r>
            <a:r>
              <a:rPr lang="ja-JP" altLang="ja-JP" dirty="0"/>
              <a:t>の公表を遺族が了承されない場合は、保護者会の開催や説明が困難に</a:t>
            </a:r>
            <a:r>
              <a:rPr lang="ja-JP" altLang="ja-JP" dirty="0" smtClean="0"/>
              <a:t>な</a:t>
            </a:r>
            <a:r>
              <a:rPr lang="ja-JP" altLang="en-US" dirty="0" smtClean="0"/>
              <a:t>る</a:t>
            </a:r>
            <a:r>
              <a:rPr lang="ja-JP" altLang="ja-JP" dirty="0" smtClean="0"/>
              <a:t>。</a:t>
            </a:r>
            <a:endParaRPr lang="ja-JP" altLang="en-US" dirty="0"/>
          </a:p>
        </p:txBody>
      </p:sp>
      <p:sp>
        <p:nvSpPr>
          <p:cNvPr id="32797" name="Rectangle 29"/>
          <p:cNvSpPr>
            <a:spLocks noChangeArrowheads="1"/>
          </p:cNvSpPr>
          <p:nvPr/>
        </p:nvSpPr>
        <p:spPr bwMode="auto">
          <a:xfrm>
            <a:off x="539750" y="4365104"/>
            <a:ext cx="79926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○できれば、文書を</a:t>
            </a:r>
            <a:r>
              <a:rPr lang="ja-JP" altLang="ja-JP" dirty="0" smtClean="0"/>
              <a:t>用意</a:t>
            </a:r>
            <a:r>
              <a:rPr lang="ja-JP" altLang="en-US" dirty="0" smtClean="0"/>
              <a:t>する</a:t>
            </a:r>
            <a:r>
              <a:rPr lang="ja-JP" altLang="ja-JP" dirty="0" smtClean="0"/>
              <a:t>。</a:t>
            </a:r>
            <a:endParaRPr lang="ja-JP" altLang="ja-JP" dirty="0"/>
          </a:p>
          <a:p>
            <a:r>
              <a:rPr lang="ja-JP" altLang="ja-JP" dirty="0" smtClean="0"/>
              <a:t>○</a:t>
            </a:r>
            <a:r>
              <a:rPr lang="ja-JP" altLang="en-US" dirty="0" smtClean="0"/>
              <a:t>以下をまとめ、想定質疑を用意する。</a:t>
            </a:r>
            <a:endParaRPr lang="en-US" altLang="ja-JP" dirty="0" smtClean="0"/>
          </a:p>
          <a:p>
            <a:r>
              <a:rPr lang="ja-JP" altLang="en-US" dirty="0"/>
              <a:t>　</a:t>
            </a:r>
            <a:r>
              <a:rPr lang="ja-JP" altLang="en-US" dirty="0" smtClean="0"/>
              <a:t>・</a:t>
            </a:r>
            <a:r>
              <a:rPr lang="ja-JP" altLang="ja-JP" dirty="0" smtClean="0"/>
              <a:t>発生</a:t>
            </a:r>
            <a:r>
              <a:rPr lang="ja-JP" altLang="ja-JP" dirty="0"/>
              <a:t>事実の</a:t>
            </a:r>
            <a:r>
              <a:rPr lang="ja-JP" altLang="ja-JP" dirty="0" smtClean="0"/>
              <a:t>概要</a:t>
            </a:r>
            <a:endParaRPr lang="en-US" altLang="ja-JP" dirty="0" smtClean="0"/>
          </a:p>
          <a:p>
            <a:r>
              <a:rPr lang="ja-JP" altLang="en-US" dirty="0"/>
              <a:t>　</a:t>
            </a:r>
            <a:r>
              <a:rPr lang="ja-JP" altLang="en-US" dirty="0" smtClean="0"/>
              <a:t>・</a:t>
            </a:r>
            <a:r>
              <a:rPr lang="ja-JP" altLang="ja-JP" dirty="0" smtClean="0"/>
              <a:t>学校</a:t>
            </a:r>
            <a:r>
              <a:rPr lang="ja-JP" altLang="ja-JP" dirty="0"/>
              <a:t>の対応経過と今後の</a:t>
            </a:r>
            <a:r>
              <a:rPr lang="ja-JP" altLang="ja-JP" dirty="0" smtClean="0"/>
              <a:t>予定</a:t>
            </a:r>
            <a:endParaRPr lang="en-US" altLang="ja-JP" dirty="0" smtClean="0"/>
          </a:p>
          <a:p>
            <a:r>
              <a:rPr lang="ja-JP" altLang="en-US" dirty="0"/>
              <a:t>　</a:t>
            </a:r>
            <a:r>
              <a:rPr lang="ja-JP" altLang="ja-JP" dirty="0" smtClean="0"/>
              <a:t>（</a:t>
            </a:r>
            <a:r>
              <a:rPr lang="ja-JP" altLang="ja-JP" dirty="0"/>
              <a:t>行事等の変更、葬儀のこと、カウンセリングのことなど</a:t>
            </a:r>
            <a:r>
              <a:rPr lang="ja-JP" altLang="ja-JP" dirty="0" smtClean="0"/>
              <a:t>）</a:t>
            </a:r>
            <a:endParaRPr lang="en-US" altLang="ja-JP" dirty="0" smtClean="0"/>
          </a:p>
          <a:p>
            <a:r>
              <a:rPr lang="ja-JP" altLang="en-US" dirty="0"/>
              <a:t>　</a:t>
            </a:r>
            <a:r>
              <a:rPr lang="ja-JP" altLang="en-US" dirty="0" smtClean="0"/>
              <a:t>・</a:t>
            </a:r>
            <a:r>
              <a:rPr lang="ja-JP" altLang="ja-JP" dirty="0" smtClean="0"/>
              <a:t>関連情報</a:t>
            </a:r>
            <a:endParaRPr lang="en-US" altLang="ja-JP" dirty="0" smtClean="0"/>
          </a:p>
          <a:p>
            <a:r>
              <a:rPr lang="ja-JP" altLang="en-US" dirty="0"/>
              <a:t>　</a:t>
            </a:r>
            <a:r>
              <a:rPr lang="ja-JP" altLang="en-US" dirty="0" smtClean="0"/>
              <a:t>・</a:t>
            </a:r>
            <a:r>
              <a:rPr lang="ja-JP" altLang="ja-JP" dirty="0" smtClean="0"/>
              <a:t>見解等</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93"/>
                                        </p:tgtEl>
                                        <p:attrNameLst>
                                          <p:attrName>style.visibility</p:attrName>
                                        </p:attrNameLst>
                                      </p:cBhvr>
                                      <p:to>
                                        <p:strVal val="visible"/>
                                      </p:to>
                                    </p:set>
                                    <p:animEffect transition="in" filter="wipe(left)">
                                      <p:cBhvr>
                                        <p:cTn id="7" dur="500"/>
                                        <p:tgtEl>
                                          <p:spTgt spid="3279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fade">
                                      <p:cBhvr>
                                        <p:cTn id="11" dur="500"/>
                                        <p:tgtEl>
                                          <p:spTgt spid="327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796"/>
                                        </p:tgtEl>
                                        <p:attrNameLst>
                                          <p:attrName>style.visibility</p:attrName>
                                        </p:attrNameLst>
                                      </p:cBhvr>
                                      <p:to>
                                        <p:strVal val="visible"/>
                                      </p:to>
                                    </p:set>
                                    <p:animEffect transition="in" filter="wipe(up)">
                                      <p:cBhvr>
                                        <p:cTn id="15" dur="1000"/>
                                        <p:tgtEl>
                                          <p:spTgt spid="32796"/>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91"/>
                                        </p:tgtEl>
                                        <p:attrNameLst>
                                          <p:attrName>style.visibility</p:attrName>
                                        </p:attrNameLst>
                                      </p:cBhvr>
                                      <p:to>
                                        <p:strVal val="visible"/>
                                      </p:to>
                                    </p:set>
                                    <p:animEffect transition="in" filter="fade">
                                      <p:cBhvr>
                                        <p:cTn id="20" dur="500"/>
                                        <p:tgtEl>
                                          <p:spTgt spid="32791"/>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2797"/>
                                        </p:tgtEl>
                                        <p:attrNameLst>
                                          <p:attrName>style.visibility</p:attrName>
                                        </p:attrNameLst>
                                      </p:cBhvr>
                                      <p:to>
                                        <p:strVal val="visible"/>
                                      </p:to>
                                    </p:set>
                                    <p:animEffect transition="in" filter="wipe(up)">
                                      <p:cBhvr>
                                        <p:cTn id="24" dur="2000"/>
                                        <p:tgtEl>
                                          <p:spTgt spid="3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91" grpId="0"/>
      <p:bldP spid="32796" grpId="0"/>
      <p:bldP spid="327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a:spLocks noChangeArrowheads="1"/>
          </p:cNvSpPr>
          <p:nvPr/>
        </p:nvSpPr>
        <p:spPr bwMode="auto">
          <a:xfrm>
            <a:off x="2318544" y="548680"/>
            <a:ext cx="45354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c </a:t>
            </a:r>
            <a:r>
              <a:rPr lang="ja-JP" altLang="en-US" sz="3200" dirty="0"/>
              <a:t>保護者への心理教育</a:t>
            </a:r>
          </a:p>
        </p:txBody>
      </p:sp>
      <p:sp>
        <p:nvSpPr>
          <p:cNvPr id="4" name="Rectangle 30"/>
          <p:cNvSpPr>
            <a:spLocks noChangeArrowheads="1"/>
          </p:cNvSpPr>
          <p:nvPr/>
        </p:nvSpPr>
        <p:spPr bwMode="auto">
          <a:xfrm>
            <a:off x="516391" y="1340768"/>
            <a:ext cx="74856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a:t>○専門職の協力が得られる場合、保護者会で</a:t>
            </a:r>
            <a:r>
              <a:rPr lang="en-US" altLang="ja-JP" dirty="0"/>
              <a:t>20</a:t>
            </a:r>
            <a:r>
              <a:rPr lang="ja-JP" altLang="ja-JP" dirty="0"/>
              <a:t>分ぐらいの講話（心理教育）をして</a:t>
            </a:r>
            <a:r>
              <a:rPr lang="ja-JP" altLang="ja-JP" dirty="0" smtClean="0"/>
              <a:t>もら</a:t>
            </a:r>
            <a:r>
              <a:rPr lang="ja-JP" altLang="en-US" dirty="0" smtClean="0"/>
              <a:t>うと良い。</a:t>
            </a:r>
            <a:endParaRPr lang="ja-JP" alt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49" y="2213452"/>
            <a:ext cx="591974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7"/>
          <p:cNvSpPr/>
          <p:nvPr/>
        </p:nvSpPr>
        <p:spPr>
          <a:xfrm>
            <a:off x="6660232" y="91663"/>
            <a:ext cx="2412776" cy="1249105"/>
          </a:xfrm>
          <a:prstGeom prst="wedgeRoundRectCallout">
            <a:avLst>
              <a:gd name="adj1" fmla="val -130961"/>
              <a:gd name="adj2" fmla="val 21321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latin typeface="ＭＳ ゴシック" panose="020B0609070205080204" pitchFamily="49" charset="-128"/>
                <a:ea typeface="ＭＳ ゴシック" panose="020B0609070205080204" pitchFamily="49" charset="-128"/>
              </a:rPr>
              <a:t>子どもが話そうとしている時はしっかり聴き、そうでない時は根掘り葉掘り聞かない</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6660232" y="4380641"/>
            <a:ext cx="2412776" cy="948298"/>
          </a:xfrm>
          <a:prstGeom prst="wedgeRoundRectCallout">
            <a:avLst>
              <a:gd name="adj1" fmla="val -91725"/>
              <a:gd name="adj2" fmla="val 1598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rPr>
              <a:t>不安な時に逆にはしゃいでしまうことがあるが、子どもを叱らない</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660232" y="3254611"/>
            <a:ext cx="2412776" cy="782331"/>
          </a:xfrm>
          <a:prstGeom prst="wedgeRoundRectCallout">
            <a:avLst>
              <a:gd name="adj1" fmla="val -101534"/>
              <a:gd name="adj2" fmla="val 8037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rPr>
              <a:t>一人になりたがらない時は、大人がそばにいる</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吹き出し 12"/>
          <p:cNvSpPr/>
          <p:nvPr/>
        </p:nvSpPr>
        <p:spPr>
          <a:xfrm>
            <a:off x="6660232" y="5675626"/>
            <a:ext cx="2412776" cy="782331"/>
          </a:xfrm>
          <a:prstGeom prst="wedgeRoundRectCallout">
            <a:avLst>
              <a:gd name="adj1" fmla="val -109114"/>
              <a:gd name="adj2" fmla="val -5163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rPr>
              <a:t>無理のない範囲で普段の生活を保つ</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吹き出し 13"/>
          <p:cNvSpPr/>
          <p:nvPr/>
        </p:nvSpPr>
        <p:spPr>
          <a:xfrm>
            <a:off x="6660232" y="2048654"/>
            <a:ext cx="2412776" cy="782331"/>
          </a:xfrm>
          <a:prstGeom prst="wedgeRoundRectCallout">
            <a:avLst>
              <a:gd name="adj1" fmla="val -117585"/>
              <a:gd name="adj2" fmla="val 17800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rPr>
              <a:t>興味本位のうわさ話を流さない</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513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wipe(up)">
                                      <p:cBhvr>
                                        <p:cTn id="15" dur="2000"/>
                                        <p:tgtEl>
                                          <p:spTgt spid="327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2000"/>
                                        <p:tgtEl>
                                          <p:spTgt spid="14"/>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2000"/>
                                        <p:tgtEl>
                                          <p:spTgt spid="12"/>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par>
                          <p:cTn id="33" fill="hold">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696454"/>
            <a:ext cx="2431554" cy="359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95536" y="1988840"/>
            <a:ext cx="5976664" cy="2862322"/>
          </a:xfrm>
          <a:prstGeom prst="rect">
            <a:avLst/>
          </a:prstGeom>
        </p:spPr>
        <p:txBody>
          <a:bodyPr wrap="square">
            <a:spAutoFit/>
          </a:bodyPr>
          <a:lstStyle/>
          <a:p>
            <a:pPr hangingPunct="0">
              <a:lnSpc>
                <a:spcPct val="150000"/>
              </a:lnSpc>
            </a:pPr>
            <a:r>
              <a:rPr lang="ja-JP" altLang="en-US" sz="2400" dirty="0" smtClean="0"/>
              <a:t>「学校の危機対応と心のケアの手引き」（ワード／ＰＤＦ）の解説スライド（パワーポイント）です。</a:t>
            </a:r>
            <a:endParaRPr lang="en-US" altLang="ja-JP" sz="2400" dirty="0" smtClean="0"/>
          </a:p>
          <a:p>
            <a:pPr hangingPunct="0">
              <a:lnSpc>
                <a:spcPct val="150000"/>
              </a:lnSpc>
            </a:pPr>
            <a:r>
              <a:rPr lang="ja-JP" altLang="en-US" sz="2400" dirty="0" smtClean="0"/>
              <a:t>いずれも全国精神保健福祉センター長会の</a:t>
            </a:r>
            <a:endParaRPr lang="en-US" altLang="ja-JP" sz="2400" dirty="0" smtClean="0"/>
          </a:p>
          <a:p>
            <a:pPr hangingPunct="0">
              <a:lnSpc>
                <a:spcPct val="150000"/>
              </a:lnSpc>
            </a:pPr>
            <a:r>
              <a:rPr lang="ja-JP" altLang="en-US" sz="2400" dirty="0"/>
              <a:t>ホームページ</a:t>
            </a:r>
            <a:r>
              <a:rPr lang="ja-JP" altLang="en-US" sz="2400" dirty="0" smtClean="0"/>
              <a:t>からダウンロードできます</a:t>
            </a:r>
            <a:r>
              <a:rPr lang="ja-JP" altLang="en-US" sz="2400" dirty="0"/>
              <a:t>。</a:t>
            </a:r>
            <a:endParaRPr lang="ja-JP" altLang="ja-JP" sz="2400" dirty="0"/>
          </a:p>
        </p:txBody>
      </p:sp>
      <p:sp>
        <p:nvSpPr>
          <p:cNvPr id="4" name="Rectangle 37"/>
          <p:cNvSpPr>
            <a:spLocks noChangeArrowheads="1"/>
          </p:cNvSpPr>
          <p:nvPr/>
        </p:nvSpPr>
        <p:spPr bwMode="auto">
          <a:xfrm>
            <a:off x="3156569" y="908720"/>
            <a:ext cx="2736304"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en-US" sz="3200" dirty="0" smtClean="0"/>
              <a:t>教材について</a:t>
            </a:r>
            <a:endParaRPr lang="ja-JP" altLang="en-US" sz="3200" dirty="0"/>
          </a:p>
        </p:txBody>
      </p:sp>
      <p:sp>
        <p:nvSpPr>
          <p:cNvPr id="3" name="角丸四角形 2"/>
          <p:cNvSpPr/>
          <p:nvPr/>
        </p:nvSpPr>
        <p:spPr>
          <a:xfrm>
            <a:off x="5195756" y="5617106"/>
            <a:ext cx="864096" cy="400110"/>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effectLst>
                  <a:outerShdw blurRad="38100" dist="38100" dir="2700000" algn="tl">
                    <a:srgbClr val="000000">
                      <a:alpha val="43137"/>
                    </a:srgbClr>
                  </a:outerShdw>
                </a:effectLst>
              </a:rPr>
              <a:t>検索</a:t>
            </a:r>
            <a:endParaRPr kumimoji="1" lang="ja-JP" altLang="en-US" dirty="0">
              <a:solidFill>
                <a:schemeClr val="bg1"/>
              </a:solidFill>
              <a:effectLst>
                <a:outerShdw blurRad="38100" dist="38100" dir="2700000" algn="tl">
                  <a:srgbClr val="000000">
                    <a:alpha val="43137"/>
                  </a:srgbClr>
                </a:outerShdw>
              </a:effectLst>
            </a:endParaRPr>
          </a:p>
        </p:txBody>
      </p:sp>
      <p:sp>
        <p:nvSpPr>
          <p:cNvPr id="7" name="正方形/長方形 6"/>
          <p:cNvSpPr/>
          <p:nvPr/>
        </p:nvSpPr>
        <p:spPr>
          <a:xfrm>
            <a:off x="1523348" y="5617106"/>
            <a:ext cx="3456384" cy="40011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flipV="1">
            <a:off x="5603236" y="5829211"/>
            <a:ext cx="360040" cy="3760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525353" y="5611888"/>
            <a:ext cx="3262432" cy="400110"/>
          </a:xfrm>
          <a:prstGeom prst="rect">
            <a:avLst/>
          </a:prstGeom>
        </p:spPr>
        <p:txBody>
          <a:bodyPr wrap="none">
            <a:spAutoFit/>
          </a:bodyPr>
          <a:lstStyle/>
          <a:p>
            <a:r>
              <a:rPr lang="ja-JP" altLang="en-US" dirty="0"/>
              <a:t>全国精神保健福祉センター</a:t>
            </a:r>
          </a:p>
        </p:txBody>
      </p:sp>
    </p:spTree>
    <p:extLst>
      <p:ext uri="{BB962C8B-B14F-4D97-AF65-F5344CB8AC3E}">
        <p14:creationId xmlns:p14="http://schemas.microsoft.com/office/powerpoint/2010/main" val="277902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1000" fill="hold"/>
                                        <p:tgtEl>
                                          <p:spTgt spid="1027"/>
                                        </p:tgtEl>
                                        <p:attrNameLst>
                                          <p:attrName>ppt_x</p:attrName>
                                        </p:attrNameLst>
                                      </p:cBhvr>
                                      <p:tavLst>
                                        <p:tav tm="0">
                                          <p:val>
                                            <p:strVal val="1+#ppt_w/2"/>
                                          </p:val>
                                        </p:tav>
                                        <p:tav tm="100000">
                                          <p:val>
                                            <p:strVal val="#ppt_x"/>
                                          </p:val>
                                        </p:tav>
                                      </p:tavLst>
                                    </p:anim>
                                    <p:anim calcmode="lin" valueType="num">
                                      <p:cBhvr additive="base">
                                        <p:cTn id="16" dur="1000" fill="hold"/>
                                        <p:tgtEl>
                                          <p:spTgt spid="102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6" presetClass="emph" presetSubtype="0" fill="hold" grpId="1" nodeType="after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animBg="1"/>
      <p:bldP spid="3" grpId="1" animBg="1"/>
      <p:bldP spid="7"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2821782" y="908720"/>
            <a:ext cx="352901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d </a:t>
            </a:r>
            <a:r>
              <a:rPr lang="ja-JP" altLang="en-US" sz="3200" dirty="0"/>
              <a:t>保護者会対応</a:t>
            </a:r>
          </a:p>
        </p:txBody>
      </p:sp>
      <p:sp>
        <p:nvSpPr>
          <p:cNvPr id="3" name="Rectangle 31"/>
          <p:cNvSpPr>
            <a:spLocks noChangeArrowheads="1"/>
          </p:cNvSpPr>
          <p:nvPr/>
        </p:nvSpPr>
        <p:spPr bwMode="auto">
          <a:xfrm>
            <a:off x="755576" y="1988840"/>
            <a:ext cx="74888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○保護者の疑問や不安に対応できるように、保護者会終了後に教師は出口に待機して</a:t>
            </a:r>
            <a:r>
              <a:rPr lang="ja-JP" altLang="ja-JP" dirty="0" smtClean="0"/>
              <a:t>お</a:t>
            </a:r>
            <a:r>
              <a:rPr lang="ja-JP" altLang="en-US" dirty="0" smtClean="0"/>
              <a:t>く</a:t>
            </a:r>
            <a:r>
              <a:rPr lang="ja-JP" altLang="ja-JP" dirty="0" smtClean="0"/>
              <a:t>。</a:t>
            </a:r>
            <a:endParaRPr lang="ja-JP" altLang="ja-JP" dirty="0"/>
          </a:p>
          <a:p>
            <a:r>
              <a:rPr lang="ja-JP" altLang="ja-JP" dirty="0"/>
              <a:t>○保護者会終了後に、専門職が簡易相談や相談会を実施する</a:t>
            </a:r>
            <a:r>
              <a:rPr lang="ja-JP" altLang="ja-JP" dirty="0" smtClean="0"/>
              <a:t>こと</a:t>
            </a:r>
            <a:r>
              <a:rPr lang="ja-JP" altLang="en-US" dirty="0" smtClean="0"/>
              <a:t>も</a:t>
            </a:r>
            <a:endParaRPr lang="ja-JP" altLang="ja-JP" dirty="0"/>
          </a:p>
          <a:p>
            <a:pPr eaLnBrk="1" hangingPunct="1"/>
            <a:endParaRPr lang="ja-JP" altLang="en-US" dirty="0"/>
          </a:p>
        </p:txBody>
      </p:sp>
    </p:spTree>
    <p:extLst>
      <p:ext uri="{BB962C8B-B14F-4D97-AF65-F5344CB8AC3E}">
        <p14:creationId xmlns:p14="http://schemas.microsoft.com/office/powerpoint/2010/main" val="389691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3284422" y="2852601"/>
            <a:ext cx="2447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a </a:t>
            </a:r>
            <a:r>
              <a:rPr lang="ja-JP" altLang="en-US" sz="3200" dirty="0"/>
              <a:t>方針</a:t>
            </a:r>
          </a:p>
        </p:txBody>
      </p:sp>
      <p:graphicFrame>
        <p:nvGraphicFramePr>
          <p:cNvPr id="69662" name="Group 30"/>
          <p:cNvGraphicFramePr>
            <a:graphicFrameLocks noGrp="1"/>
          </p:cNvGraphicFramePr>
          <p:nvPr/>
        </p:nvGraphicFramePr>
        <p:xfrm>
          <a:off x="395288" y="1844675"/>
          <a:ext cx="8424862" cy="560388"/>
        </p:xfrm>
        <a:graphic>
          <a:graphicData uri="http://schemas.openxmlformats.org/drawingml/2006/table">
            <a:tbl>
              <a:tblPr/>
              <a:tblGrid>
                <a:gridCol w="935037"/>
                <a:gridCol w="7489825"/>
              </a:tblGrid>
              <a:tr h="5603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[41]</a:t>
                      </a:r>
                    </a:p>
                  </a:txBody>
                  <a:tcPr marL="36000" marR="36000" marT="36046" marB="36046"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マスコミへの対応</a:t>
                      </a:r>
                    </a:p>
                  </a:txBody>
                  <a:tcPr marL="36000" marR="36000" marT="36046" marB="36046"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9646" name="Group 14"/>
          <p:cNvGraphicFramePr>
            <a:graphicFrameLocks noGrp="1"/>
          </p:cNvGraphicFramePr>
          <p:nvPr>
            <p:extLst>
              <p:ext uri="{D42A27DB-BD31-4B8C-83A1-F6EECF244321}">
                <p14:modId xmlns:p14="http://schemas.microsoft.com/office/powerpoint/2010/main" val="1962050940"/>
              </p:ext>
            </p:extLst>
          </p:nvPr>
        </p:nvGraphicFramePr>
        <p:xfrm>
          <a:off x="395288" y="620713"/>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［４］</a:t>
                      </a: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報道対応</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報道対応</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r>
            </a:tbl>
          </a:graphicData>
        </a:graphic>
      </p:graphicFrame>
      <p:sp>
        <p:nvSpPr>
          <p:cNvPr id="69664" name="Rectangle 32"/>
          <p:cNvSpPr>
            <a:spLocks noChangeArrowheads="1"/>
          </p:cNvSpPr>
          <p:nvPr/>
        </p:nvSpPr>
        <p:spPr bwMode="auto">
          <a:xfrm>
            <a:off x="401546" y="4005064"/>
            <a:ext cx="84978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○マスコミ対応は校長が一番戸惑い</a:t>
            </a:r>
            <a:r>
              <a:rPr lang="ja-JP" altLang="ja-JP" dirty="0" smtClean="0"/>
              <a:t>、消耗</a:t>
            </a:r>
            <a:r>
              <a:rPr lang="ja-JP" altLang="ja-JP" dirty="0"/>
              <a:t>する</a:t>
            </a:r>
            <a:r>
              <a:rPr lang="ja-JP" altLang="ja-JP" dirty="0" smtClean="0"/>
              <a:t>仕事。</a:t>
            </a:r>
            <a:r>
              <a:rPr lang="ja-JP" altLang="ja-JP" dirty="0"/>
              <a:t>子どもの生活の場である学校の信用を守るために、誠実で積極的な情報発信を</a:t>
            </a:r>
            <a:r>
              <a:rPr lang="ja-JP" altLang="ja-JP" dirty="0" smtClean="0"/>
              <a:t>心がけ</a:t>
            </a:r>
            <a:r>
              <a:rPr lang="ja-JP" altLang="en-US" dirty="0" smtClean="0"/>
              <a:t>る</a:t>
            </a:r>
            <a:r>
              <a:rPr lang="ja-JP" altLang="ja-JP"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wipe(left)">
                                      <p:cBhvr>
                                        <p:cTn id="7" dur="500"/>
                                        <p:tgtEl>
                                          <p:spTgt spid="69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662"/>
                                        </p:tgtEl>
                                        <p:attrNameLst>
                                          <p:attrName>style.visibility</p:attrName>
                                        </p:attrNameLst>
                                      </p:cBhvr>
                                      <p:to>
                                        <p:strVal val="visible"/>
                                      </p:to>
                                    </p:set>
                                    <p:animEffect transition="in" filter="wipe(left)">
                                      <p:cBhvr>
                                        <p:cTn id="12" dur="500"/>
                                        <p:tgtEl>
                                          <p:spTgt spid="69662"/>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9636"/>
                                        </p:tgtEl>
                                        <p:attrNameLst>
                                          <p:attrName>style.visibility</p:attrName>
                                        </p:attrNameLst>
                                      </p:cBhvr>
                                      <p:to>
                                        <p:strVal val="visible"/>
                                      </p:to>
                                    </p:set>
                                    <p:animEffect transition="in" filter="fade">
                                      <p:cBhvr>
                                        <p:cTn id="16" dur="500"/>
                                        <p:tgtEl>
                                          <p:spTgt spid="69636"/>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9664"/>
                                        </p:tgtEl>
                                        <p:attrNameLst>
                                          <p:attrName>style.visibility</p:attrName>
                                        </p:attrNameLst>
                                      </p:cBhvr>
                                      <p:to>
                                        <p:strVal val="visible"/>
                                      </p:to>
                                    </p:set>
                                    <p:animEffect transition="in" filter="wipe(up)">
                                      <p:cBhvr>
                                        <p:cTn id="20"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2267744" y="1255656"/>
            <a:ext cx="46799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マスコミへの伝え方</a:t>
            </a:r>
          </a:p>
        </p:txBody>
      </p:sp>
      <p:sp>
        <p:nvSpPr>
          <p:cNvPr id="4" name="Rectangle 33"/>
          <p:cNvSpPr>
            <a:spLocks noChangeArrowheads="1"/>
          </p:cNvSpPr>
          <p:nvPr/>
        </p:nvSpPr>
        <p:spPr bwMode="auto">
          <a:xfrm>
            <a:off x="599931" y="2204864"/>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dirty="0" smtClean="0"/>
              <a:t>○</a:t>
            </a:r>
            <a:r>
              <a:rPr lang="ja-JP" altLang="en-US" dirty="0" smtClean="0"/>
              <a:t>マスコミ対応の基本</a:t>
            </a:r>
            <a:endParaRPr lang="ja-JP" altLang="en-US" dirty="0"/>
          </a:p>
        </p:txBody>
      </p:sp>
      <p:sp>
        <p:nvSpPr>
          <p:cNvPr id="6" name="Rectangle 33"/>
          <p:cNvSpPr>
            <a:spLocks noChangeArrowheads="1"/>
          </p:cNvSpPr>
          <p:nvPr/>
        </p:nvSpPr>
        <p:spPr bwMode="auto">
          <a:xfrm>
            <a:off x="599931" y="2996952"/>
            <a:ext cx="8064896" cy="2308324"/>
          </a:xfrm>
          <a:prstGeom prst="rect">
            <a:avLst/>
          </a:prstGeom>
          <a:solidFill>
            <a:schemeClr val="bg1"/>
          </a:solidFill>
          <a:ln w="12700">
            <a:solidFill>
              <a:schemeClr val="tx1"/>
            </a:solidFill>
            <a:miter lim="800000"/>
            <a:headEnd/>
            <a:tailEnd/>
          </a:ln>
          <a:effectLs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latinLnBrk="1"/>
            <a:r>
              <a:rPr lang="ja-JP" altLang="en-US" sz="2400" dirty="0" smtClean="0"/>
              <a:t>　</a:t>
            </a:r>
            <a:r>
              <a:rPr lang="ja-JP" altLang="ja-JP" sz="2400" dirty="0" smtClean="0"/>
              <a:t>①</a:t>
            </a:r>
            <a:r>
              <a:rPr lang="ja-JP" altLang="ja-JP" sz="2400" dirty="0"/>
              <a:t>本校の子ども、保護者、地域の方々に話すように</a:t>
            </a:r>
            <a:r>
              <a:rPr lang="ja-JP" altLang="ja-JP" sz="2400" dirty="0" smtClean="0"/>
              <a:t>、</a:t>
            </a:r>
            <a:endParaRPr lang="en-US" altLang="ja-JP" sz="2400" dirty="0" smtClean="0"/>
          </a:p>
          <a:p>
            <a:pPr latinLnBrk="1"/>
            <a:r>
              <a:rPr lang="ja-JP" altLang="en-US" sz="2400" dirty="0"/>
              <a:t>　</a:t>
            </a:r>
            <a:r>
              <a:rPr lang="ja-JP" altLang="en-US" sz="2400" dirty="0" smtClean="0"/>
              <a:t>　</a:t>
            </a:r>
            <a:r>
              <a:rPr lang="ja-JP" altLang="ja-JP" sz="2400" dirty="0" smtClean="0"/>
              <a:t>誠実</a:t>
            </a:r>
            <a:r>
              <a:rPr lang="ja-JP" altLang="ja-JP" sz="2400" dirty="0"/>
              <a:t>に対応する。</a:t>
            </a:r>
          </a:p>
          <a:p>
            <a:pPr latinLnBrk="1"/>
            <a:r>
              <a:rPr lang="ja-JP" altLang="en-US" sz="2400" dirty="0" smtClean="0"/>
              <a:t>　</a:t>
            </a:r>
            <a:r>
              <a:rPr lang="ja-JP" altLang="ja-JP" sz="2400" dirty="0" smtClean="0"/>
              <a:t>②</a:t>
            </a:r>
            <a:r>
              <a:rPr lang="ja-JP" altLang="ja-JP" sz="2400" dirty="0"/>
              <a:t>プライバシーと自殺の連鎖（後追い）防止に</a:t>
            </a:r>
            <a:r>
              <a:rPr lang="ja-JP" altLang="ja-JP" sz="2400" dirty="0" smtClean="0"/>
              <a:t>配慮</a:t>
            </a:r>
            <a:endParaRPr lang="en-US" altLang="ja-JP" sz="2400" dirty="0" smtClean="0"/>
          </a:p>
          <a:p>
            <a:pPr latinLnBrk="1"/>
            <a:r>
              <a:rPr lang="ja-JP" altLang="en-US" sz="2400" dirty="0"/>
              <a:t>　</a:t>
            </a:r>
            <a:r>
              <a:rPr lang="ja-JP" altLang="en-US" sz="2400" dirty="0" smtClean="0"/>
              <a:t>　</a:t>
            </a:r>
            <a:r>
              <a:rPr lang="ja-JP" altLang="ja-JP" sz="2400" dirty="0" smtClean="0"/>
              <a:t>しつつ</a:t>
            </a:r>
            <a:r>
              <a:rPr lang="ja-JP" altLang="ja-JP" sz="2400" dirty="0"/>
              <a:t>、積極的に情報発信する。</a:t>
            </a:r>
          </a:p>
          <a:p>
            <a:r>
              <a:rPr lang="ja-JP" altLang="en-US" sz="2400" dirty="0" smtClean="0"/>
              <a:t>　</a:t>
            </a:r>
            <a:r>
              <a:rPr lang="ja-JP" altLang="ja-JP" sz="2400" dirty="0" smtClean="0"/>
              <a:t>③</a:t>
            </a:r>
            <a:r>
              <a:rPr lang="ja-JP" altLang="ja-JP" sz="2400" dirty="0"/>
              <a:t>取材が集中する最初の何日間は定期的に記者会見</a:t>
            </a:r>
            <a:r>
              <a:rPr lang="ja-JP" altLang="ja-JP" sz="2400" dirty="0" smtClean="0"/>
              <a:t>を</a:t>
            </a:r>
            <a:endParaRPr lang="en-US" altLang="ja-JP" sz="2400" dirty="0" smtClean="0"/>
          </a:p>
          <a:p>
            <a:r>
              <a:rPr lang="ja-JP" altLang="en-US" sz="2400" dirty="0"/>
              <a:t>　</a:t>
            </a:r>
            <a:r>
              <a:rPr lang="ja-JP" altLang="en-US" sz="2400" dirty="0" smtClean="0"/>
              <a:t>　</a:t>
            </a:r>
            <a:r>
              <a:rPr lang="ja-JP" altLang="ja-JP" sz="2400" dirty="0" smtClean="0"/>
              <a:t>開く</a:t>
            </a:r>
            <a:r>
              <a:rPr lang="ja-JP" altLang="ja-JP" sz="2400" dirty="0"/>
              <a:t>。</a:t>
            </a:r>
            <a:endParaRPr lang="ja-JP" altLang="en-US" sz="2400" dirty="0"/>
          </a:p>
        </p:txBody>
      </p:sp>
    </p:spTree>
    <p:extLst>
      <p:ext uri="{BB962C8B-B14F-4D97-AF65-F5344CB8AC3E}">
        <p14:creationId xmlns:p14="http://schemas.microsoft.com/office/powerpoint/2010/main" val="32769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2512886" y="4509120"/>
            <a:ext cx="3524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c </a:t>
            </a:r>
            <a:r>
              <a:rPr lang="ja-JP" altLang="en-US" sz="3200" dirty="0"/>
              <a:t>報道対応窓口</a:t>
            </a:r>
          </a:p>
        </p:txBody>
      </p:sp>
      <p:sp>
        <p:nvSpPr>
          <p:cNvPr id="3" name="Rectangle 34"/>
          <p:cNvSpPr>
            <a:spLocks noChangeArrowheads="1"/>
          </p:cNvSpPr>
          <p:nvPr/>
        </p:nvSpPr>
        <p:spPr bwMode="auto">
          <a:xfrm>
            <a:off x="478702" y="5549840"/>
            <a:ext cx="82296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可能</a:t>
            </a:r>
            <a:r>
              <a:rPr lang="ja-JP" altLang="en-US" dirty="0" smtClean="0"/>
              <a:t>なら</a:t>
            </a:r>
            <a:r>
              <a:rPr lang="ja-JP" altLang="ja-JP" dirty="0" smtClean="0"/>
              <a:t>、</a:t>
            </a:r>
            <a:r>
              <a:rPr lang="ja-JP" altLang="ja-JP" dirty="0"/>
              <a:t>校長以外の教職員または教育委員会</a:t>
            </a:r>
            <a:r>
              <a:rPr lang="ja-JP" altLang="ja-JP" dirty="0" smtClean="0"/>
              <a:t>職員</a:t>
            </a:r>
            <a:r>
              <a:rPr lang="ja-JP" altLang="en-US" dirty="0" smtClean="0"/>
              <a:t>を</a:t>
            </a:r>
            <a:r>
              <a:rPr lang="ja-JP" altLang="ja-JP" dirty="0" smtClean="0"/>
              <a:t>対応窓口</a:t>
            </a:r>
            <a:r>
              <a:rPr lang="ja-JP" altLang="en-US" dirty="0" smtClean="0"/>
              <a:t>に</a:t>
            </a:r>
            <a:endParaRPr lang="ja-JP" altLang="ja-JP" dirty="0"/>
          </a:p>
        </p:txBody>
      </p:sp>
      <p:sp>
        <p:nvSpPr>
          <p:cNvPr id="4" name="Rectangle 33"/>
          <p:cNvSpPr>
            <a:spLocks noChangeArrowheads="1"/>
          </p:cNvSpPr>
          <p:nvPr/>
        </p:nvSpPr>
        <p:spPr bwMode="auto">
          <a:xfrm>
            <a:off x="499480" y="1340768"/>
            <a:ext cx="820891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○ＷＨＯ</a:t>
            </a:r>
            <a:r>
              <a:rPr lang="ja-JP" altLang="ja-JP" dirty="0"/>
              <a:t>による「報道関係者のための手引き」</a:t>
            </a:r>
            <a:r>
              <a:rPr lang="en-US" altLang="ja-JP" dirty="0"/>
              <a:t>(2008)</a:t>
            </a:r>
            <a:r>
              <a:rPr lang="ja-JP" altLang="ja-JP" dirty="0"/>
              <a:t>のクイックレファレンス</a:t>
            </a:r>
            <a:r>
              <a:rPr lang="ja-JP" altLang="ja-JP" dirty="0" smtClean="0"/>
              <a:t>から抜粋</a:t>
            </a:r>
            <a:r>
              <a:rPr lang="ja-JP" altLang="en-US" dirty="0" smtClean="0"/>
              <a:t>：</a:t>
            </a:r>
            <a:endParaRPr lang="ja-JP" altLang="ja-JP" dirty="0"/>
          </a:p>
          <a:p>
            <a:r>
              <a:rPr lang="ja-JP" altLang="ja-JP" dirty="0"/>
              <a:t>　・自殺をセンセーショナルに扱わない。</a:t>
            </a:r>
          </a:p>
          <a:p>
            <a:r>
              <a:rPr lang="ja-JP" altLang="ja-JP" dirty="0"/>
              <a:t>　・自殺を問題解決の方法として伝えない。</a:t>
            </a:r>
          </a:p>
          <a:p>
            <a:r>
              <a:rPr lang="ja-JP" altLang="ja-JP" dirty="0"/>
              <a:t>　・タイトルを慎重に選び、目立つ位置に記事を掲載しない。</a:t>
            </a:r>
          </a:p>
          <a:p>
            <a:r>
              <a:rPr lang="ja-JP" altLang="ja-JP" dirty="0"/>
              <a:t>　・自殺の手段や場所を詳細に伝えない。</a:t>
            </a:r>
          </a:p>
          <a:p>
            <a:r>
              <a:rPr lang="ja-JP" altLang="ja-JP" dirty="0"/>
              <a:t>　・写真や映像を使う場合は特に慎重に行う。</a:t>
            </a:r>
          </a:p>
          <a:p>
            <a:r>
              <a:rPr lang="ja-JP" altLang="ja-JP" dirty="0"/>
              <a:t>　・遺された人に配慮する</a:t>
            </a:r>
            <a:r>
              <a:rPr lang="ja-JP" altLang="ja-JP" dirty="0" smtClean="0"/>
              <a:t>。</a:t>
            </a:r>
            <a:endParaRPr lang="ja-JP" altLang="en-US" dirty="0"/>
          </a:p>
        </p:txBody>
      </p:sp>
    </p:spTree>
    <p:extLst>
      <p:ext uri="{BB962C8B-B14F-4D97-AF65-F5344CB8AC3E}">
        <p14:creationId xmlns:p14="http://schemas.microsoft.com/office/powerpoint/2010/main" val="15756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3088234" y="1412776"/>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a </a:t>
            </a:r>
            <a:r>
              <a:rPr lang="ja-JP" altLang="en-US" sz="3200" dirty="0"/>
              <a:t>記者会見</a:t>
            </a:r>
          </a:p>
        </p:txBody>
      </p:sp>
      <p:graphicFrame>
        <p:nvGraphicFramePr>
          <p:cNvPr id="70679" name="Group 23"/>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[42]</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記者会見</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70671" name="Rectangle 15"/>
          <p:cNvSpPr>
            <a:spLocks noChangeArrowheads="1"/>
          </p:cNvSpPr>
          <p:nvPr/>
        </p:nvSpPr>
        <p:spPr bwMode="auto">
          <a:xfrm>
            <a:off x="2123728" y="2924944"/>
            <a:ext cx="410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校長説明と質疑</a:t>
            </a:r>
          </a:p>
        </p:txBody>
      </p:sp>
      <p:sp>
        <p:nvSpPr>
          <p:cNvPr id="70680" name="Rectangle 24"/>
          <p:cNvSpPr>
            <a:spLocks noChangeArrowheads="1"/>
          </p:cNvSpPr>
          <p:nvPr/>
        </p:nvSpPr>
        <p:spPr bwMode="auto">
          <a:xfrm>
            <a:off x="323850" y="2060848"/>
            <a:ext cx="82085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○記者会見には準備が</a:t>
            </a:r>
            <a:r>
              <a:rPr lang="ja-JP" altLang="ja-JP" dirty="0" smtClean="0"/>
              <a:t>必要。</a:t>
            </a:r>
            <a:r>
              <a:rPr lang="ja-JP" altLang="ja-JP" dirty="0"/>
              <a:t>教育委員会がサポートし、同席または司会進行</a:t>
            </a:r>
            <a:r>
              <a:rPr lang="ja-JP" altLang="ja-JP" dirty="0" smtClean="0"/>
              <a:t>する。</a:t>
            </a:r>
            <a:r>
              <a:rPr lang="ja-JP" altLang="ja-JP" dirty="0"/>
              <a:t>会見者</a:t>
            </a:r>
            <a:r>
              <a:rPr lang="ja-JP" altLang="ja-JP" dirty="0" smtClean="0"/>
              <a:t>は複数</a:t>
            </a:r>
            <a:r>
              <a:rPr lang="ja-JP" altLang="en-US" dirty="0" smtClean="0"/>
              <a:t>に</a:t>
            </a:r>
            <a:endParaRPr lang="ja-JP" altLang="ja-JP" dirty="0"/>
          </a:p>
        </p:txBody>
      </p:sp>
      <p:sp>
        <p:nvSpPr>
          <p:cNvPr id="70681" name="Rectangle 25"/>
          <p:cNvSpPr>
            <a:spLocks noChangeArrowheads="1"/>
          </p:cNvSpPr>
          <p:nvPr/>
        </p:nvSpPr>
        <p:spPr bwMode="auto">
          <a:xfrm>
            <a:off x="536175" y="3514886"/>
            <a:ext cx="799313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a:t>
            </a:r>
            <a:r>
              <a:rPr lang="ja-JP" altLang="en-US" dirty="0" smtClean="0"/>
              <a:t>以下をまとめ、想定質疑を用意する。</a:t>
            </a:r>
            <a:endParaRPr lang="en-US" altLang="ja-JP" dirty="0" smtClean="0"/>
          </a:p>
          <a:p>
            <a:r>
              <a:rPr lang="ja-JP" altLang="en-US" dirty="0" smtClean="0"/>
              <a:t>　・</a:t>
            </a:r>
            <a:r>
              <a:rPr lang="ja-JP" altLang="ja-JP" dirty="0" smtClean="0"/>
              <a:t>発生</a:t>
            </a:r>
            <a:r>
              <a:rPr lang="ja-JP" altLang="ja-JP" dirty="0"/>
              <a:t>事実の</a:t>
            </a:r>
            <a:r>
              <a:rPr lang="ja-JP" altLang="ja-JP" dirty="0" smtClean="0"/>
              <a:t>概要</a:t>
            </a:r>
            <a:endParaRPr lang="en-US" altLang="ja-JP" dirty="0" smtClean="0"/>
          </a:p>
          <a:p>
            <a:r>
              <a:rPr lang="ja-JP" altLang="en-US" dirty="0"/>
              <a:t>　</a:t>
            </a:r>
            <a:r>
              <a:rPr lang="ja-JP" altLang="en-US" dirty="0" smtClean="0"/>
              <a:t>・</a:t>
            </a:r>
            <a:r>
              <a:rPr lang="ja-JP" altLang="ja-JP" dirty="0" smtClean="0"/>
              <a:t>学校</a:t>
            </a:r>
            <a:r>
              <a:rPr lang="ja-JP" altLang="ja-JP" dirty="0"/>
              <a:t>の対応経過と今後の</a:t>
            </a:r>
            <a:r>
              <a:rPr lang="ja-JP" altLang="ja-JP" dirty="0" smtClean="0"/>
              <a:t>予定</a:t>
            </a:r>
            <a:endParaRPr lang="en-US" altLang="ja-JP" dirty="0" smtClean="0"/>
          </a:p>
          <a:p>
            <a:r>
              <a:rPr lang="ja-JP" altLang="en-US" dirty="0"/>
              <a:t>　</a:t>
            </a:r>
            <a:r>
              <a:rPr lang="ja-JP" altLang="en-US" dirty="0" smtClean="0"/>
              <a:t>・</a:t>
            </a:r>
            <a:r>
              <a:rPr lang="ja-JP" altLang="ja-JP" dirty="0" smtClean="0"/>
              <a:t>関連情報</a:t>
            </a:r>
            <a:endParaRPr lang="en-US" altLang="ja-JP" dirty="0" smtClean="0"/>
          </a:p>
          <a:p>
            <a:r>
              <a:rPr lang="ja-JP" altLang="en-US" dirty="0"/>
              <a:t>　</a:t>
            </a:r>
            <a:r>
              <a:rPr lang="ja-JP" altLang="en-US" dirty="0" smtClean="0"/>
              <a:t>・</a:t>
            </a:r>
            <a:r>
              <a:rPr lang="ja-JP" altLang="ja-JP" dirty="0" smtClean="0"/>
              <a:t>見解等</a:t>
            </a:r>
            <a:endParaRPr lang="ja-JP" altLang="ja-JP" dirty="0"/>
          </a:p>
        </p:txBody>
      </p:sp>
      <p:sp>
        <p:nvSpPr>
          <p:cNvPr id="10" name="Rectangle 16"/>
          <p:cNvSpPr>
            <a:spLocks noChangeArrowheads="1"/>
          </p:cNvSpPr>
          <p:nvPr/>
        </p:nvSpPr>
        <p:spPr bwMode="auto">
          <a:xfrm>
            <a:off x="2123728" y="5146102"/>
            <a:ext cx="45354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c </a:t>
            </a:r>
            <a:r>
              <a:rPr lang="ja-JP" altLang="en-US" sz="3200" dirty="0"/>
              <a:t>専門職による説明</a:t>
            </a:r>
          </a:p>
        </p:txBody>
      </p:sp>
      <p:sp>
        <p:nvSpPr>
          <p:cNvPr id="11" name="Rectangle 26"/>
          <p:cNvSpPr>
            <a:spLocks noChangeArrowheads="1"/>
          </p:cNvSpPr>
          <p:nvPr/>
        </p:nvSpPr>
        <p:spPr bwMode="auto">
          <a:xfrm>
            <a:off x="536175" y="5805264"/>
            <a:ext cx="81736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○専門職が同席する</a:t>
            </a:r>
            <a:r>
              <a:rPr lang="ja-JP" altLang="ja-JP" dirty="0" smtClean="0"/>
              <a:t>場合、</a:t>
            </a:r>
            <a:r>
              <a:rPr lang="ja-JP" altLang="ja-JP" dirty="0"/>
              <a:t>心の</a:t>
            </a:r>
            <a:r>
              <a:rPr lang="ja-JP" altLang="ja-JP" dirty="0" smtClean="0"/>
              <a:t>ケア</a:t>
            </a:r>
            <a:r>
              <a:rPr lang="ja-JP" altLang="en-US" dirty="0" smtClean="0"/>
              <a:t>や</a:t>
            </a:r>
            <a:r>
              <a:rPr lang="ja-JP" altLang="ja-JP" dirty="0" smtClean="0"/>
              <a:t>専門</a:t>
            </a:r>
            <a:r>
              <a:rPr lang="ja-JP" altLang="ja-JP" dirty="0"/>
              <a:t>職の活動の</a:t>
            </a:r>
            <a:r>
              <a:rPr lang="ja-JP" altLang="ja-JP" dirty="0" smtClean="0"/>
              <a:t>詳細</a:t>
            </a:r>
            <a:r>
              <a:rPr lang="ja-JP" altLang="en-US" dirty="0" smtClean="0"/>
              <a:t>は</a:t>
            </a:r>
            <a:r>
              <a:rPr lang="ja-JP" altLang="ja-JP" dirty="0" smtClean="0"/>
              <a:t>専門職</a:t>
            </a:r>
            <a:r>
              <a:rPr lang="ja-JP" altLang="en-US" dirty="0" smtClean="0"/>
              <a:t>から</a:t>
            </a:r>
            <a:r>
              <a:rPr lang="ja-JP" altLang="ja-JP" dirty="0" smtClean="0"/>
              <a:t>説明</a:t>
            </a:r>
            <a:r>
              <a:rPr lang="ja-JP" altLang="en-US" dirty="0" smtClean="0"/>
              <a:t>する</a:t>
            </a:r>
            <a:r>
              <a:rPr lang="ja-JP" altLang="ja-JP" dirty="0" smtClean="0"/>
              <a:t>。同席</a:t>
            </a:r>
            <a:r>
              <a:rPr lang="ja-JP" altLang="ja-JP" dirty="0"/>
              <a:t>の可否は専門職が</a:t>
            </a:r>
            <a:r>
              <a:rPr lang="ja-JP" altLang="ja-JP" dirty="0" smtClean="0"/>
              <a:t>判断</a:t>
            </a:r>
            <a:r>
              <a:rPr lang="ja-JP" altLang="en-US" dirty="0" smtClean="0"/>
              <a:t>する</a:t>
            </a:r>
            <a:r>
              <a:rPr lang="ja-JP" altLang="ja-JP"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0679"/>
                                        </p:tgtEl>
                                        <p:attrNameLst>
                                          <p:attrName>style.visibility</p:attrName>
                                        </p:attrNameLst>
                                      </p:cBhvr>
                                      <p:to>
                                        <p:strVal val="visible"/>
                                      </p:to>
                                    </p:set>
                                    <p:animEffect transition="in" filter="wipe(left)">
                                      <p:cBhvr>
                                        <p:cTn id="7" dur="500"/>
                                        <p:tgtEl>
                                          <p:spTgt spid="7067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0660"/>
                                        </p:tgtEl>
                                        <p:attrNameLst>
                                          <p:attrName>style.visibility</p:attrName>
                                        </p:attrNameLst>
                                      </p:cBhvr>
                                      <p:to>
                                        <p:strVal val="visible"/>
                                      </p:to>
                                    </p:set>
                                    <p:animEffect transition="in" filter="fade">
                                      <p:cBhvr>
                                        <p:cTn id="11" dur="500"/>
                                        <p:tgtEl>
                                          <p:spTgt spid="7066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0680"/>
                                        </p:tgtEl>
                                        <p:attrNameLst>
                                          <p:attrName>style.visibility</p:attrName>
                                        </p:attrNameLst>
                                      </p:cBhvr>
                                      <p:to>
                                        <p:strVal val="visible"/>
                                      </p:to>
                                    </p:set>
                                    <p:animEffect transition="in" filter="wipe(up)">
                                      <p:cBhvr>
                                        <p:cTn id="15" dur="1000"/>
                                        <p:tgtEl>
                                          <p:spTgt spid="70680"/>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671"/>
                                        </p:tgtEl>
                                        <p:attrNameLst>
                                          <p:attrName>style.visibility</p:attrName>
                                        </p:attrNameLst>
                                      </p:cBhvr>
                                      <p:to>
                                        <p:strVal val="visible"/>
                                      </p:to>
                                    </p:set>
                                    <p:animEffect transition="in" filter="fade">
                                      <p:cBhvr>
                                        <p:cTn id="20" dur="500"/>
                                        <p:tgtEl>
                                          <p:spTgt spid="70671"/>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70681"/>
                                        </p:tgtEl>
                                        <p:attrNameLst>
                                          <p:attrName>style.visibility</p:attrName>
                                        </p:attrNameLst>
                                      </p:cBhvr>
                                      <p:to>
                                        <p:strVal val="visible"/>
                                      </p:to>
                                    </p:set>
                                    <p:animEffect transition="in" filter="wipe(up)">
                                      <p:cBhvr>
                                        <p:cTn id="24" dur="2000"/>
                                        <p:tgtEl>
                                          <p:spTgt spid="706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71" grpId="0"/>
      <p:bldP spid="70680" grpId="0"/>
      <p:bldP spid="70681"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3276600" y="2420888"/>
            <a:ext cx="2447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a </a:t>
            </a:r>
            <a:r>
              <a:rPr lang="ja-JP" altLang="en-US" sz="3200" dirty="0"/>
              <a:t>方針</a:t>
            </a:r>
          </a:p>
        </p:txBody>
      </p:sp>
      <p:graphicFrame>
        <p:nvGraphicFramePr>
          <p:cNvPr id="71710" name="Group 30"/>
          <p:cNvGraphicFramePr>
            <a:graphicFrameLocks noGrp="1"/>
          </p:cNvGraphicFramePr>
          <p:nvPr>
            <p:extLst>
              <p:ext uri="{D42A27DB-BD31-4B8C-83A1-F6EECF244321}">
                <p14:modId xmlns:p14="http://schemas.microsoft.com/office/powerpoint/2010/main" val="2762938868"/>
              </p:ext>
            </p:extLst>
          </p:nvPr>
        </p:nvGraphicFramePr>
        <p:xfrm>
          <a:off x="423572" y="1700808"/>
          <a:ext cx="8424862" cy="560388"/>
        </p:xfrm>
        <a:graphic>
          <a:graphicData uri="http://schemas.openxmlformats.org/drawingml/2006/table">
            <a:tbl>
              <a:tblPr/>
              <a:tblGrid>
                <a:gridCol w="935037"/>
                <a:gridCol w="7489825"/>
              </a:tblGrid>
              <a:tr h="5603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[51]</a:t>
                      </a:r>
                    </a:p>
                  </a:txBody>
                  <a:tcPr marL="36000" marR="36000" marT="36046" marB="36046"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安心安全対策</a:t>
                      </a:r>
                    </a:p>
                  </a:txBody>
                  <a:tcPr marL="36000" marR="36000" marT="36046" marB="36046"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1694" name="Group 14"/>
          <p:cNvGraphicFramePr>
            <a:graphicFrameLocks noGrp="1"/>
          </p:cNvGraphicFramePr>
          <p:nvPr>
            <p:extLst>
              <p:ext uri="{D42A27DB-BD31-4B8C-83A1-F6EECF244321}">
                <p14:modId xmlns:p14="http://schemas.microsoft.com/office/powerpoint/2010/main" val="1119040348"/>
              </p:ext>
            </p:extLst>
          </p:nvPr>
        </p:nvGraphicFramePr>
        <p:xfrm>
          <a:off x="395288" y="620713"/>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［５］</a:t>
                      </a: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学校安全</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学校安全活動</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r>
            </a:tbl>
          </a:graphicData>
        </a:graphic>
      </p:graphicFrame>
      <p:sp>
        <p:nvSpPr>
          <p:cNvPr id="71703" name="Rectangle 23"/>
          <p:cNvSpPr>
            <a:spLocks noChangeArrowheads="1"/>
          </p:cNvSpPr>
          <p:nvPr/>
        </p:nvSpPr>
        <p:spPr bwMode="auto">
          <a:xfrm>
            <a:off x="3167062" y="4581128"/>
            <a:ext cx="2667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c </a:t>
            </a:r>
            <a:r>
              <a:rPr lang="ja-JP" altLang="en-US" sz="3200" dirty="0"/>
              <a:t>対応窓口</a:t>
            </a:r>
          </a:p>
        </p:txBody>
      </p:sp>
      <p:sp>
        <p:nvSpPr>
          <p:cNvPr id="71704" name="Rectangle 24"/>
          <p:cNvSpPr>
            <a:spLocks noChangeArrowheads="1"/>
          </p:cNvSpPr>
          <p:nvPr/>
        </p:nvSpPr>
        <p:spPr bwMode="auto">
          <a:xfrm>
            <a:off x="2737234" y="5581953"/>
            <a:ext cx="35274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d </a:t>
            </a:r>
            <a:r>
              <a:rPr lang="ja-JP" altLang="en-US" sz="3200" dirty="0"/>
              <a:t>安心安全対策</a:t>
            </a:r>
          </a:p>
        </p:txBody>
      </p:sp>
      <p:sp>
        <p:nvSpPr>
          <p:cNvPr id="71712" name="Rectangle 32"/>
          <p:cNvSpPr>
            <a:spLocks noChangeArrowheads="1"/>
          </p:cNvSpPr>
          <p:nvPr/>
        </p:nvSpPr>
        <p:spPr bwMode="auto">
          <a:xfrm>
            <a:off x="396875" y="3068960"/>
            <a:ext cx="84235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○校内</a:t>
            </a:r>
            <a:r>
              <a:rPr lang="ja-JP" altLang="en-US" dirty="0" smtClean="0"/>
              <a:t>の</a:t>
            </a:r>
            <a:r>
              <a:rPr lang="ja-JP" altLang="ja-JP" dirty="0" smtClean="0"/>
              <a:t>現場</a:t>
            </a:r>
            <a:r>
              <a:rPr lang="ja-JP" altLang="ja-JP" dirty="0"/>
              <a:t>を見せない</a:t>
            </a:r>
            <a:r>
              <a:rPr lang="ja-JP" altLang="ja-JP" dirty="0" smtClean="0"/>
              <a:t>ため</a:t>
            </a:r>
            <a:r>
              <a:rPr lang="ja-JP" altLang="en-US" dirty="0" smtClean="0"/>
              <a:t>、</a:t>
            </a:r>
            <a:r>
              <a:rPr lang="ja-JP" altLang="ja-JP" dirty="0" smtClean="0"/>
              <a:t>現場</a:t>
            </a:r>
            <a:r>
              <a:rPr lang="ja-JP" altLang="ja-JP" dirty="0"/>
              <a:t>を遮蔽し、関係者以外校内立入禁止などの表示を</a:t>
            </a:r>
            <a:r>
              <a:rPr lang="ja-JP" altLang="ja-JP" dirty="0" smtClean="0"/>
              <a:t>し</a:t>
            </a:r>
            <a:r>
              <a:rPr lang="ja-JP" altLang="en-US" dirty="0" smtClean="0"/>
              <a:t>、</a:t>
            </a:r>
            <a:r>
              <a:rPr lang="ja-JP" altLang="ja-JP" dirty="0" smtClean="0"/>
              <a:t>ロープ</a:t>
            </a:r>
            <a:r>
              <a:rPr lang="ja-JP" altLang="ja-JP" dirty="0"/>
              <a:t>をはったり、人を</a:t>
            </a:r>
            <a:r>
              <a:rPr lang="ja-JP" altLang="ja-JP" dirty="0" smtClean="0"/>
              <a:t>立てる</a:t>
            </a:r>
            <a:r>
              <a:rPr lang="ja-JP" altLang="en-US" dirty="0" smtClean="0"/>
              <a:t>など。</a:t>
            </a:r>
            <a:endParaRPr lang="ja-JP" altLang="ja-JP" dirty="0"/>
          </a:p>
          <a:p>
            <a:r>
              <a:rPr lang="ja-JP" altLang="ja-JP" dirty="0" smtClean="0"/>
              <a:t>○恐怖</a:t>
            </a:r>
            <a:r>
              <a:rPr lang="ja-JP" altLang="ja-JP" dirty="0"/>
              <a:t>の記憶（トラウマ）が定着してしまうことを</a:t>
            </a:r>
            <a:r>
              <a:rPr lang="ja-JP" altLang="ja-JP" dirty="0" smtClean="0"/>
              <a:t>防ぐ</a:t>
            </a:r>
            <a:r>
              <a:rPr lang="ja-JP" altLang="en-US" dirty="0" smtClean="0"/>
              <a:t>ためと、</a:t>
            </a:r>
            <a:r>
              <a:rPr lang="ja-JP" altLang="ja-JP" dirty="0" smtClean="0"/>
              <a:t>自殺</a:t>
            </a:r>
            <a:r>
              <a:rPr lang="ja-JP" altLang="ja-JP" dirty="0"/>
              <a:t>の</a:t>
            </a:r>
            <a:r>
              <a:rPr lang="ja-JP" altLang="ja-JP" dirty="0" smtClean="0"/>
              <a:t>場合</a:t>
            </a:r>
            <a:r>
              <a:rPr lang="ja-JP" altLang="en-US" dirty="0" smtClean="0"/>
              <a:t>に</a:t>
            </a:r>
            <a:r>
              <a:rPr lang="ja-JP" altLang="ja-JP" dirty="0" smtClean="0"/>
              <a:t>自殺</a:t>
            </a:r>
            <a:r>
              <a:rPr lang="ja-JP" altLang="ja-JP" dirty="0"/>
              <a:t>に傾いている子どもへの連鎖（後追い）を</a:t>
            </a:r>
            <a:r>
              <a:rPr lang="ja-JP" altLang="ja-JP" dirty="0" smtClean="0"/>
              <a:t>防ぐ</a:t>
            </a:r>
            <a:r>
              <a:rPr lang="ja-JP" altLang="en-US" dirty="0" smtClean="0"/>
              <a:t>ため。</a:t>
            </a:r>
            <a:endParaRPr lang="ja-JP" altLang="ja-JP" dirty="0"/>
          </a:p>
        </p:txBody>
      </p:sp>
      <p:sp>
        <p:nvSpPr>
          <p:cNvPr id="71713" name="Rectangle 33"/>
          <p:cNvSpPr>
            <a:spLocks noChangeArrowheads="1"/>
          </p:cNvSpPr>
          <p:nvPr/>
        </p:nvSpPr>
        <p:spPr bwMode="auto">
          <a:xfrm>
            <a:off x="396875" y="5167779"/>
            <a:ext cx="8208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a:t>○大きな事故・事件では、保護者や子ども専用回線の設置を検討</a:t>
            </a:r>
            <a:endParaRPr lang="ja-JP" altLang="en-US" dirty="0"/>
          </a:p>
        </p:txBody>
      </p:sp>
      <p:sp>
        <p:nvSpPr>
          <p:cNvPr id="71714" name="Rectangle 34"/>
          <p:cNvSpPr>
            <a:spLocks noChangeArrowheads="1"/>
          </p:cNvSpPr>
          <p:nvPr/>
        </p:nvSpPr>
        <p:spPr bwMode="auto">
          <a:xfrm>
            <a:off x="396875" y="6237312"/>
            <a:ext cx="8208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a:t>○登下校の見守りなど</a:t>
            </a:r>
            <a:r>
              <a:rPr lang="ja-JP" altLang="ja-JP" dirty="0" smtClean="0"/>
              <a:t>、子ども</a:t>
            </a:r>
            <a:r>
              <a:rPr lang="ja-JP" altLang="en-US" dirty="0" smtClean="0"/>
              <a:t>の</a:t>
            </a:r>
            <a:r>
              <a:rPr lang="ja-JP" altLang="ja-JP" dirty="0" smtClean="0"/>
              <a:t>安心感を</a:t>
            </a:r>
            <a:r>
              <a:rPr lang="ja-JP" altLang="en-US" dirty="0" smtClean="0"/>
              <a:t>高める対策</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4"/>
                                        </p:tgtEl>
                                        <p:attrNameLst>
                                          <p:attrName>style.visibility</p:attrName>
                                        </p:attrNameLst>
                                      </p:cBhvr>
                                      <p:to>
                                        <p:strVal val="visible"/>
                                      </p:to>
                                    </p:set>
                                    <p:animEffect transition="in" filter="wipe(left)">
                                      <p:cBhvr>
                                        <p:cTn id="7" dur="500"/>
                                        <p:tgtEl>
                                          <p:spTgt spid="71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710"/>
                                        </p:tgtEl>
                                        <p:attrNameLst>
                                          <p:attrName>style.visibility</p:attrName>
                                        </p:attrNameLst>
                                      </p:cBhvr>
                                      <p:to>
                                        <p:strVal val="visible"/>
                                      </p:to>
                                    </p:set>
                                    <p:animEffect transition="in" filter="wipe(left)">
                                      <p:cBhvr>
                                        <p:cTn id="12" dur="500"/>
                                        <p:tgtEl>
                                          <p:spTgt spid="7171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1684"/>
                                        </p:tgtEl>
                                        <p:attrNameLst>
                                          <p:attrName>style.visibility</p:attrName>
                                        </p:attrNameLst>
                                      </p:cBhvr>
                                      <p:to>
                                        <p:strVal val="visible"/>
                                      </p:to>
                                    </p:set>
                                    <p:animEffect transition="in" filter="fade">
                                      <p:cBhvr>
                                        <p:cTn id="16" dur="500"/>
                                        <p:tgtEl>
                                          <p:spTgt spid="71684"/>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1712"/>
                                        </p:tgtEl>
                                        <p:attrNameLst>
                                          <p:attrName>style.visibility</p:attrName>
                                        </p:attrNameLst>
                                      </p:cBhvr>
                                      <p:to>
                                        <p:strVal val="visible"/>
                                      </p:to>
                                    </p:set>
                                    <p:animEffect transition="in" filter="wipe(up)">
                                      <p:cBhvr>
                                        <p:cTn id="20" dur="1000"/>
                                        <p:tgtEl>
                                          <p:spTgt spid="71712"/>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03"/>
                                        </p:tgtEl>
                                        <p:attrNameLst>
                                          <p:attrName>style.visibility</p:attrName>
                                        </p:attrNameLst>
                                      </p:cBhvr>
                                      <p:to>
                                        <p:strVal val="visible"/>
                                      </p:to>
                                    </p:set>
                                    <p:animEffect transition="in" filter="fade">
                                      <p:cBhvr>
                                        <p:cTn id="25" dur="500"/>
                                        <p:tgtEl>
                                          <p:spTgt spid="71703"/>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1713"/>
                                        </p:tgtEl>
                                        <p:attrNameLst>
                                          <p:attrName>style.visibility</p:attrName>
                                        </p:attrNameLst>
                                      </p:cBhvr>
                                      <p:to>
                                        <p:strVal val="visible"/>
                                      </p:to>
                                    </p:set>
                                    <p:animEffect transition="in" filter="wipe(up)">
                                      <p:cBhvr>
                                        <p:cTn id="29" dur="500"/>
                                        <p:tgtEl>
                                          <p:spTgt spid="71713"/>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704"/>
                                        </p:tgtEl>
                                        <p:attrNameLst>
                                          <p:attrName>style.visibility</p:attrName>
                                        </p:attrNameLst>
                                      </p:cBhvr>
                                      <p:to>
                                        <p:strVal val="visible"/>
                                      </p:to>
                                    </p:set>
                                    <p:animEffect transition="in" filter="fade">
                                      <p:cBhvr>
                                        <p:cTn id="34" dur="500"/>
                                        <p:tgtEl>
                                          <p:spTgt spid="71704"/>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1714"/>
                                        </p:tgtEl>
                                        <p:attrNameLst>
                                          <p:attrName>style.visibility</p:attrName>
                                        </p:attrNameLst>
                                      </p:cBhvr>
                                      <p:to>
                                        <p:strVal val="visible"/>
                                      </p:to>
                                    </p:set>
                                    <p:animEffect transition="in" filter="wipe(up)">
                                      <p:cBhvr>
                                        <p:cTn id="38" dur="500"/>
                                        <p:tgtEl>
                                          <p:spTgt spid="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703" grpId="0"/>
      <p:bldP spid="71704" grpId="0"/>
      <p:bldP spid="71712" grpId="0"/>
      <p:bldP spid="71713" grpId="0"/>
      <p:bldP spid="717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555776" y="1484313"/>
            <a:ext cx="31686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a </a:t>
            </a:r>
            <a:r>
              <a:rPr lang="ja-JP" altLang="en-US" sz="3200" dirty="0"/>
              <a:t>警察との連携</a:t>
            </a:r>
          </a:p>
        </p:txBody>
      </p:sp>
      <p:graphicFrame>
        <p:nvGraphicFramePr>
          <p:cNvPr id="72725" name="Group 21"/>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[52]</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警察との連携</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72719" name="Rectangle 15"/>
          <p:cNvSpPr>
            <a:spLocks noChangeArrowheads="1"/>
          </p:cNvSpPr>
          <p:nvPr/>
        </p:nvSpPr>
        <p:spPr bwMode="auto">
          <a:xfrm>
            <a:off x="2663726" y="2852936"/>
            <a:ext cx="2952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事実の確認</a:t>
            </a:r>
          </a:p>
        </p:txBody>
      </p:sp>
      <p:sp>
        <p:nvSpPr>
          <p:cNvPr id="72720" name="Rectangle 16"/>
          <p:cNvSpPr>
            <a:spLocks noChangeArrowheads="1"/>
          </p:cNvSpPr>
          <p:nvPr/>
        </p:nvSpPr>
        <p:spPr bwMode="auto">
          <a:xfrm>
            <a:off x="2879626" y="4293393"/>
            <a:ext cx="25209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c </a:t>
            </a:r>
            <a:r>
              <a:rPr lang="ja-JP" altLang="en-US" sz="3200" dirty="0"/>
              <a:t>事情聴取</a:t>
            </a:r>
          </a:p>
        </p:txBody>
      </p:sp>
      <p:sp>
        <p:nvSpPr>
          <p:cNvPr id="72726" name="Rectangle 22"/>
          <p:cNvSpPr>
            <a:spLocks noChangeArrowheads="1"/>
          </p:cNvSpPr>
          <p:nvPr/>
        </p:nvSpPr>
        <p:spPr bwMode="auto">
          <a:xfrm>
            <a:off x="633773" y="2204864"/>
            <a:ext cx="6083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a:t>○正確な情報収集のために、警察との連携が不可欠</a:t>
            </a:r>
            <a:endParaRPr lang="ja-JP" altLang="en-US" dirty="0"/>
          </a:p>
        </p:txBody>
      </p:sp>
      <p:sp>
        <p:nvSpPr>
          <p:cNvPr id="72727" name="Rectangle 23"/>
          <p:cNvSpPr>
            <a:spLocks noChangeArrowheads="1"/>
          </p:cNvSpPr>
          <p:nvPr/>
        </p:nvSpPr>
        <p:spPr bwMode="auto">
          <a:xfrm>
            <a:off x="594519" y="3645024"/>
            <a:ext cx="80265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ja-JP" dirty="0"/>
              <a:t>○</a:t>
            </a:r>
            <a:r>
              <a:rPr lang="ja-JP" altLang="ja-JP" dirty="0" smtClean="0"/>
              <a:t>死因</a:t>
            </a:r>
            <a:r>
              <a:rPr lang="ja-JP" altLang="en-US" dirty="0" smtClean="0"/>
              <a:t>（病死以外）</a:t>
            </a:r>
            <a:r>
              <a:rPr lang="ja-JP" altLang="ja-JP" dirty="0" smtClean="0"/>
              <a:t>や</a:t>
            </a:r>
            <a:r>
              <a:rPr lang="ja-JP" altLang="ja-JP" dirty="0"/>
              <a:t>犯罪</a:t>
            </a:r>
            <a:r>
              <a:rPr lang="ja-JP" altLang="ja-JP" dirty="0" smtClean="0"/>
              <a:t>事実は、警察</a:t>
            </a:r>
            <a:r>
              <a:rPr lang="ja-JP" altLang="en-US" dirty="0" smtClean="0"/>
              <a:t>の</a:t>
            </a:r>
            <a:r>
              <a:rPr lang="ja-JP" altLang="ja-JP" dirty="0" smtClean="0"/>
              <a:t>情報</a:t>
            </a:r>
            <a:r>
              <a:rPr lang="ja-JP" altLang="en-US" dirty="0" smtClean="0"/>
              <a:t>で</a:t>
            </a:r>
            <a:r>
              <a:rPr lang="ja-JP" altLang="ja-JP" dirty="0" smtClean="0"/>
              <a:t>確認</a:t>
            </a:r>
            <a:endParaRPr lang="ja-JP" altLang="en-US" dirty="0"/>
          </a:p>
        </p:txBody>
      </p:sp>
      <p:sp>
        <p:nvSpPr>
          <p:cNvPr id="72728" name="Rectangle 24"/>
          <p:cNvSpPr>
            <a:spLocks noChangeArrowheads="1"/>
          </p:cNvSpPr>
          <p:nvPr/>
        </p:nvSpPr>
        <p:spPr bwMode="auto">
          <a:xfrm>
            <a:off x="625951" y="5085184"/>
            <a:ext cx="79932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○関係</a:t>
            </a:r>
            <a:r>
              <a:rPr lang="ja-JP" altLang="en-US" dirty="0" smtClean="0"/>
              <a:t>する</a:t>
            </a:r>
            <a:r>
              <a:rPr lang="ja-JP" altLang="ja-JP" dirty="0" smtClean="0"/>
              <a:t>子ども</a:t>
            </a:r>
            <a:r>
              <a:rPr lang="ja-JP" altLang="ja-JP" dirty="0"/>
              <a:t>への事情聴取では、罪悪感を深めないように、細心の注意を払う必要が</a:t>
            </a:r>
            <a:r>
              <a:rPr lang="ja-JP" altLang="ja-JP" dirty="0" smtClean="0"/>
              <a:t>あ</a:t>
            </a:r>
            <a:r>
              <a:rPr lang="ja-JP" altLang="en-US" dirty="0" smtClean="0"/>
              <a:t>る</a:t>
            </a:r>
            <a:r>
              <a:rPr lang="ja-JP" altLang="ja-JP" dirty="0" smtClean="0"/>
              <a:t>。保護者、教師</a:t>
            </a:r>
            <a:r>
              <a:rPr lang="ja-JP" altLang="en-US" dirty="0" smtClean="0"/>
              <a:t>、</a:t>
            </a:r>
            <a:r>
              <a:rPr lang="ja-JP" altLang="ja-JP" dirty="0" smtClean="0"/>
              <a:t>可能</a:t>
            </a:r>
            <a:r>
              <a:rPr lang="ja-JP" altLang="en-US" dirty="0" smtClean="0"/>
              <a:t>なら</a:t>
            </a:r>
            <a:r>
              <a:rPr lang="ja-JP" altLang="ja-JP" dirty="0" smtClean="0"/>
              <a:t>専門</a:t>
            </a:r>
            <a:r>
              <a:rPr lang="ja-JP" altLang="ja-JP" dirty="0"/>
              <a:t>職の同席を</a:t>
            </a:r>
            <a:r>
              <a:rPr lang="ja-JP" altLang="ja-JP" dirty="0" smtClean="0"/>
              <a:t>考え</a:t>
            </a:r>
            <a:r>
              <a:rPr lang="ja-JP" altLang="en-US" dirty="0" smtClean="0"/>
              <a:t>る</a:t>
            </a:r>
            <a:r>
              <a:rPr lang="ja-JP" altLang="ja-JP" dirty="0" smtClean="0"/>
              <a:t>。</a:t>
            </a:r>
            <a:endParaRPr lang="ja-JP" altLang="ja-JP" dirty="0"/>
          </a:p>
          <a:p>
            <a:r>
              <a:rPr lang="ja-JP" altLang="ja-JP" dirty="0"/>
              <a:t>○</a:t>
            </a:r>
            <a:r>
              <a:rPr lang="ja-JP" altLang="ja-JP" dirty="0" smtClean="0"/>
              <a:t>教師</a:t>
            </a:r>
            <a:r>
              <a:rPr lang="ja-JP" altLang="en-US" dirty="0" smtClean="0"/>
              <a:t>の事情聴取で</a:t>
            </a:r>
            <a:r>
              <a:rPr lang="ja-JP" altLang="ja-JP" dirty="0" smtClean="0"/>
              <a:t>も</a:t>
            </a:r>
            <a:r>
              <a:rPr lang="ja-JP" altLang="ja-JP" dirty="0"/>
              <a:t>安心できる同僚や上司の</a:t>
            </a:r>
            <a:r>
              <a:rPr lang="ja-JP" altLang="ja-JP" dirty="0" smtClean="0"/>
              <a:t>同席</a:t>
            </a:r>
            <a:r>
              <a:rPr lang="ja-JP" altLang="en-US" dirty="0" smtClean="0"/>
              <a:t>が良い場合も。</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2725"/>
                                        </p:tgtEl>
                                        <p:attrNameLst>
                                          <p:attrName>style.visibility</p:attrName>
                                        </p:attrNameLst>
                                      </p:cBhvr>
                                      <p:to>
                                        <p:strVal val="visible"/>
                                      </p:to>
                                    </p:set>
                                    <p:animEffect transition="in" filter="wipe(left)">
                                      <p:cBhvr>
                                        <p:cTn id="7" dur="500"/>
                                        <p:tgtEl>
                                          <p:spTgt spid="727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2708"/>
                                        </p:tgtEl>
                                        <p:attrNameLst>
                                          <p:attrName>style.visibility</p:attrName>
                                        </p:attrNameLst>
                                      </p:cBhvr>
                                      <p:to>
                                        <p:strVal val="visible"/>
                                      </p:to>
                                    </p:set>
                                    <p:animEffect transition="in" filter="fade">
                                      <p:cBhvr>
                                        <p:cTn id="11" dur="500"/>
                                        <p:tgtEl>
                                          <p:spTgt spid="7270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2726"/>
                                        </p:tgtEl>
                                        <p:attrNameLst>
                                          <p:attrName>style.visibility</p:attrName>
                                        </p:attrNameLst>
                                      </p:cBhvr>
                                      <p:to>
                                        <p:strVal val="visible"/>
                                      </p:to>
                                    </p:set>
                                    <p:animEffect transition="in" filter="wipe(up)">
                                      <p:cBhvr>
                                        <p:cTn id="15" dur="1000"/>
                                        <p:tgtEl>
                                          <p:spTgt spid="72726"/>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719"/>
                                        </p:tgtEl>
                                        <p:attrNameLst>
                                          <p:attrName>style.visibility</p:attrName>
                                        </p:attrNameLst>
                                      </p:cBhvr>
                                      <p:to>
                                        <p:strVal val="visible"/>
                                      </p:to>
                                    </p:set>
                                    <p:animEffect transition="in" filter="fade">
                                      <p:cBhvr>
                                        <p:cTn id="20" dur="500"/>
                                        <p:tgtEl>
                                          <p:spTgt spid="72719"/>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72727"/>
                                        </p:tgtEl>
                                        <p:attrNameLst>
                                          <p:attrName>style.visibility</p:attrName>
                                        </p:attrNameLst>
                                      </p:cBhvr>
                                      <p:to>
                                        <p:strVal val="visible"/>
                                      </p:to>
                                    </p:set>
                                    <p:animEffect transition="in" filter="wipe(up)">
                                      <p:cBhvr>
                                        <p:cTn id="24" dur="1000"/>
                                        <p:tgtEl>
                                          <p:spTgt spid="72727"/>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2720"/>
                                        </p:tgtEl>
                                        <p:attrNameLst>
                                          <p:attrName>style.visibility</p:attrName>
                                        </p:attrNameLst>
                                      </p:cBhvr>
                                      <p:to>
                                        <p:strVal val="visible"/>
                                      </p:to>
                                    </p:set>
                                    <p:animEffect transition="in" filter="fade">
                                      <p:cBhvr>
                                        <p:cTn id="29" dur="500"/>
                                        <p:tgtEl>
                                          <p:spTgt spid="72720"/>
                                        </p:tgtEl>
                                      </p:cBhvr>
                                    </p:animEffect>
                                  </p:childTnLst>
                                </p:cTn>
                              </p:par>
                            </p:childTnLst>
                          </p:cTn>
                        </p:par>
                        <p:par>
                          <p:cTn id="30" fill="hold" nodeType="afterGroup">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72728"/>
                                        </p:tgtEl>
                                        <p:attrNameLst>
                                          <p:attrName>style.visibility</p:attrName>
                                        </p:attrNameLst>
                                      </p:cBhvr>
                                      <p:to>
                                        <p:strVal val="visible"/>
                                      </p:to>
                                    </p:set>
                                    <p:animEffect transition="in" filter="wipe(up)">
                                      <p:cBhvr>
                                        <p:cTn id="33" dur="2000"/>
                                        <p:tgtEl>
                                          <p:spTgt spid="72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9" grpId="0"/>
      <p:bldP spid="72720" grpId="0"/>
      <p:bldP spid="72726" grpId="0"/>
      <p:bldP spid="72727" grpId="0"/>
      <p:bldP spid="727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771775" y="1388297"/>
            <a:ext cx="31686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a </a:t>
            </a:r>
            <a:r>
              <a:rPr lang="ja-JP" altLang="en-US" sz="3200" dirty="0"/>
              <a:t>情報管理</a:t>
            </a:r>
          </a:p>
        </p:txBody>
      </p:sp>
      <p:graphicFrame>
        <p:nvGraphicFramePr>
          <p:cNvPr id="73749" name="Group 21"/>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[53]</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情報の取扱</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73743" name="Rectangle 15"/>
          <p:cNvSpPr>
            <a:spLocks noChangeArrowheads="1"/>
          </p:cNvSpPr>
          <p:nvPr/>
        </p:nvSpPr>
        <p:spPr bwMode="auto">
          <a:xfrm>
            <a:off x="2882413" y="3501008"/>
            <a:ext cx="29527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情報発信</a:t>
            </a:r>
          </a:p>
        </p:txBody>
      </p:sp>
      <p:sp>
        <p:nvSpPr>
          <p:cNvPr id="73750" name="Rectangle 22"/>
          <p:cNvSpPr>
            <a:spLocks noChangeArrowheads="1"/>
          </p:cNvSpPr>
          <p:nvPr/>
        </p:nvSpPr>
        <p:spPr bwMode="auto">
          <a:xfrm>
            <a:off x="323850" y="2361160"/>
            <a:ext cx="82085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○教職員</a:t>
            </a:r>
            <a:r>
              <a:rPr lang="ja-JP" altLang="ja-JP" dirty="0" smtClean="0"/>
              <a:t>がちょっと</a:t>
            </a:r>
            <a:r>
              <a:rPr lang="ja-JP" altLang="ja-JP" dirty="0"/>
              <a:t>気に</a:t>
            </a:r>
            <a:r>
              <a:rPr lang="ja-JP" altLang="ja-JP" dirty="0" smtClean="0"/>
              <a:t>なること</a:t>
            </a:r>
            <a:r>
              <a:rPr lang="ja-JP" altLang="ja-JP" dirty="0"/>
              <a:t>が本部にどんどん</a:t>
            </a:r>
            <a:r>
              <a:rPr lang="ja-JP" altLang="ja-JP" dirty="0" smtClean="0"/>
              <a:t>寄せられる</a:t>
            </a:r>
            <a:r>
              <a:rPr lang="ja-JP" altLang="en-US" dirty="0" smtClean="0"/>
              <a:t>こと。</a:t>
            </a:r>
            <a:endParaRPr lang="ja-JP" altLang="ja-JP" dirty="0"/>
          </a:p>
          <a:p>
            <a:r>
              <a:rPr lang="ja-JP" altLang="ja-JP" dirty="0" smtClean="0"/>
              <a:t>○ネットを</a:t>
            </a:r>
            <a:r>
              <a:rPr lang="ja-JP" altLang="ja-JP" dirty="0"/>
              <a:t>通じて、</a:t>
            </a:r>
            <a:r>
              <a:rPr lang="ja-JP" altLang="ja-JP" dirty="0" smtClean="0"/>
              <a:t>誤情報</a:t>
            </a:r>
            <a:r>
              <a:rPr lang="ja-JP" altLang="ja-JP" dirty="0"/>
              <a:t>が広まったり、</a:t>
            </a:r>
            <a:r>
              <a:rPr lang="ja-JP" altLang="ja-JP" dirty="0" smtClean="0"/>
              <a:t>人権侵害</a:t>
            </a:r>
            <a:r>
              <a:rPr lang="ja-JP" altLang="ja-JP" dirty="0"/>
              <a:t>が起こる</a:t>
            </a:r>
            <a:r>
              <a:rPr lang="ja-JP" altLang="ja-JP" dirty="0" smtClean="0"/>
              <a:t>こと</a:t>
            </a:r>
            <a:r>
              <a:rPr lang="ja-JP" altLang="en-US" dirty="0" smtClean="0"/>
              <a:t>も。</a:t>
            </a:r>
            <a:endParaRPr lang="ja-JP" altLang="ja-JP" dirty="0"/>
          </a:p>
        </p:txBody>
      </p:sp>
      <p:sp>
        <p:nvSpPr>
          <p:cNvPr id="73751" name="Rectangle 23"/>
          <p:cNvSpPr>
            <a:spLocks noChangeArrowheads="1"/>
          </p:cNvSpPr>
          <p:nvPr/>
        </p:nvSpPr>
        <p:spPr bwMode="auto">
          <a:xfrm>
            <a:off x="329469" y="4365104"/>
            <a:ext cx="81309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○プライバシーと自殺の場合の連鎖（後追い）自殺防止に配慮しつつも、積極的な情報発信が</a:t>
            </a:r>
            <a:r>
              <a:rPr lang="ja-JP" altLang="ja-JP" dirty="0" smtClean="0"/>
              <a:t>必要。</a:t>
            </a:r>
            <a:r>
              <a:rPr lang="ja-JP" altLang="ja-JP" dirty="0"/>
              <a:t>学校が都合が悪いというだけで出すことをためらっていると信用を</a:t>
            </a:r>
            <a:r>
              <a:rPr lang="ja-JP" altLang="ja-JP" dirty="0" smtClean="0"/>
              <a:t>失</a:t>
            </a:r>
            <a:r>
              <a:rPr lang="ja-JP" altLang="en-US" dirty="0" smtClean="0"/>
              <a:t>う</a:t>
            </a:r>
            <a:r>
              <a:rPr lang="ja-JP" altLang="ja-JP" dirty="0" smtClean="0"/>
              <a:t>。</a:t>
            </a:r>
            <a:r>
              <a:rPr lang="ja-JP" altLang="ja-JP" dirty="0"/>
              <a:t>憶測に基づくうわさ話が広がらないように、正確な情報発信を</a:t>
            </a:r>
            <a:r>
              <a:rPr lang="ja-JP" altLang="ja-JP" dirty="0" smtClean="0"/>
              <a:t>心がけ</a:t>
            </a:r>
            <a:r>
              <a:rPr lang="ja-JP" altLang="en-US" dirty="0" smtClean="0"/>
              <a:t>る</a:t>
            </a:r>
            <a:r>
              <a:rPr lang="ja-JP" altLang="ja-JP" dirty="0" smtClean="0"/>
              <a:t>。</a:t>
            </a:r>
            <a:endParaRPr lang="ja-JP" altLang="ja-JP" dirty="0"/>
          </a:p>
          <a:p>
            <a:r>
              <a:rPr lang="ja-JP" altLang="ja-JP" dirty="0"/>
              <a:t>○保護者、報道、子どもへの伝え方がちぐはぐにならないように</a:t>
            </a:r>
            <a:r>
              <a:rPr lang="ja-JP" altLang="ja-JP" dirty="0" smtClean="0"/>
              <a:t>、「</a:t>
            </a:r>
            <a:r>
              <a:rPr lang="ja-JP" altLang="ja-JP" dirty="0"/>
              <a:t>情報発信の流れ」</a:t>
            </a:r>
            <a:r>
              <a:rPr lang="ja-JP" altLang="ja-JP" dirty="0" smtClean="0"/>
              <a:t>を</a:t>
            </a:r>
            <a:r>
              <a:rPr lang="ja-JP" altLang="en-US" dirty="0" smtClean="0"/>
              <a:t>理解し、</a:t>
            </a:r>
            <a:r>
              <a:rPr lang="ja-JP" altLang="ja-JP" dirty="0" smtClean="0"/>
              <a:t>ワンペーパー</a:t>
            </a:r>
            <a:r>
              <a:rPr lang="ja-JP" altLang="ja-JP" dirty="0"/>
              <a:t>の公式見解を作成</a:t>
            </a:r>
            <a:r>
              <a:rPr lang="ja-JP" altLang="ja-JP" dirty="0" smtClean="0"/>
              <a:t>する</a:t>
            </a:r>
            <a:r>
              <a:rPr lang="ja-JP" altLang="en-US"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3749"/>
                                        </p:tgtEl>
                                        <p:attrNameLst>
                                          <p:attrName>style.visibility</p:attrName>
                                        </p:attrNameLst>
                                      </p:cBhvr>
                                      <p:to>
                                        <p:strVal val="visible"/>
                                      </p:to>
                                    </p:set>
                                    <p:animEffect transition="in" filter="wipe(left)">
                                      <p:cBhvr>
                                        <p:cTn id="7" dur="500"/>
                                        <p:tgtEl>
                                          <p:spTgt spid="7374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732"/>
                                        </p:tgtEl>
                                        <p:attrNameLst>
                                          <p:attrName>style.visibility</p:attrName>
                                        </p:attrNameLst>
                                      </p:cBhvr>
                                      <p:to>
                                        <p:strVal val="visible"/>
                                      </p:to>
                                    </p:set>
                                    <p:animEffect transition="in" filter="fade">
                                      <p:cBhvr>
                                        <p:cTn id="11" dur="500"/>
                                        <p:tgtEl>
                                          <p:spTgt spid="7373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3750"/>
                                        </p:tgtEl>
                                        <p:attrNameLst>
                                          <p:attrName>style.visibility</p:attrName>
                                        </p:attrNameLst>
                                      </p:cBhvr>
                                      <p:to>
                                        <p:strVal val="visible"/>
                                      </p:to>
                                    </p:set>
                                    <p:animEffect transition="in" filter="wipe(up)">
                                      <p:cBhvr>
                                        <p:cTn id="15" dur="1000"/>
                                        <p:tgtEl>
                                          <p:spTgt spid="73750"/>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3743"/>
                                        </p:tgtEl>
                                        <p:attrNameLst>
                                          <p:attrName>style.visibility</p:attrName>
                                        </p:attrNameLst>
                                      </p:cBhvr>
                                      <p:to>
                                        <p:strVal val="visible"/>
                                      </p:to>
                                    </p:set>
                                    <p:animEffect transition="in" filter="fade">
                                      <p:cBhvr>
                                        <p:cTn id="20" dur="500"/>
                                        <p:tgtEl>
                                          <p:spTgt spid="73743"/>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73751"/>
                                        </p:tgtEl>
                                        <p:attrNameLst>
                                          <p:attrName>style.visibility</p:attrName>
                                        </p:attrNameLst>
                                      </p:cBhvr>
                                      <p:to>
                                        <p:strVal val="visible"/>
                                      </p:to>
                                    </p:set>
                                    <p:animEffect transition="in" filter="wipe(up)">
                                      <p:cBhvr>
                                        <p:cTn id="24" dur="2000"/>
                                        <p:tgtEl>
                                          <p:spTgt spid="7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43" grpId="0"/>
      <p:bldP spid="73750" grpId="0"/>
      <p:bldP spid="737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48729" y="1728885"/>
            <a:ext cx="2520280" cy="461665"/>
          </a:xfrm>
          <a:prstGeom prst="rect">
            <a:avLst/>
          </a:prstGeom>
          <a:solidFill>
            <a:schemeClr val="bg1"/>
          </a:solidFill>
          <a:ln w="19050">
            <a:solidFill>
              <a:schemeClr val="tx1"/>
            </a:solidFill>
            <a:prstDash val="sysDot"/>
          </a:ln>
        </p:spPr>
        <p:txBody>
          <a:bodyPr wrap="square" rtlCol="0">
            <a:spAutoFit/>
          </a:bodyPr>
          <a:lstStyle/>
          <a:p>
            <a:pPr algn="ctr"/>
            <a:r>
              <a:rPr kumimoji="1" lang="ja-JP" altLang="en-US" sz="2400" dirty="0" smtClean="0"/>
              <a:t>情報収集・整理</a:t>
            </a:r>
            <a:endParaRPr kumimoji="1" lang="ja-JP" altLang="en-US" sz="2400" dirty="0"/>
          </a:p>
        </p:txBody>
      </p:sp>
      <p:sp>
        <p:nvSpPr>
          <p:cNvPr id="7" name="角丸四角形 6"/>
          <p:cNvSpPr/>
          <p:nvPr/>
        </p:nvSpPr>
        <p:spPr>
          <a:xfrm>
            <a:off x="2475263" y="3812994"/>
            <a:ext cx="2088232" cy="432048"/>
          </a:xfrm>
          <a:prstGeom prst="roundRect">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公表内容</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179512" y="5373216"/>
            <a:ext cx="2916324" cy="432048"/>
          </a:xfrm>
          <a:prstGeom prst="round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ＭＳ ゴシック" panose="020B0609070205080204" pitchFamily="49" charset="-128"/>
                <a:ea typeface="ＭＳ ゴシック" panose="020B0609070205080204" pitchFamily="49" charset="-128"/>
              </a:rPr>
              <a:t>[3</a:t>
            </a:r>
            <a:r>
              <a:rPr lang="en-US" altLang="ja-JP" dirty="0" smtClean="0">
                <a:solidFill>
                  <a:schemeClr val="tx1"/>
                </a:solidFill>
                <a:latin typeface="ＭＳ ゴシック" panose="020B0609070205080204" pitchFamily="49" charset="-128"/>
                <a:ea typeface="ＭＳ ゴシック" panose="020B0609070205080204" pitchFamily="49" charset="-128"/>
              </a:rPr>
              <a:t>]</a:t>
            </a:r>
            <a:r>
              <a:rPr lang="ja-JP" altLang="en-US" dirty="0" smtClean="0">
                <a:solidFill>
                  <a:schemeClr val="tx1"/>
                </a:solidFill>
                <a:latin typeface="ＭＳ ゴシック" panose="020B0609070205080204" pitchFamily="49" charset="-128"/>
                <a:ea typeface="ＭＳ ゴシック" panose="020B0609070205080204" pitchFamily="49" charset="-128"/>
              </a:rPr>
              <a:t>保護者へ伝える内容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3248853" y="5373216"/>
            <a:ext cx="2646294" cy="432048"/>
          </a:xfrm>
          <a:prstGeom prst="round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ＭＳ ゴシック" panose="020B0609070205080204" pitchFamily="49" charset="-128"/>
                <a:ea typeface="ＭＳ ゴシック" panose="020B0609070205080204" pitchFamily="49" charset="-128"/>
              </a:rPr>
              <a:t>[4]</a:t>
            </a:r>
            <a:r>
              <a:rPr lang="ja-JP" altLang="en-US" dirty="0" smtClean="0">
                <a:solidFill>
                  <a:schemeClr val="tx1"/>
                </a:solidFill>
                <a:latin typeface="ＭＳ ゴシック" panose="020B0609070205080204" pitchFamily="49" charset="-128"/>
                <a:ea typeface="ＭＳ ゴシック" panose="020B0609070205080204" pitchFamily="49" charset="-128"/>
              </a:rPr>
              <a:t>報道へ伝える内容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084168" y="5355263"/>
            <a:ext cx="2916324" cy="432048"/>
          </a:xfrm>
          <a:prstGeom prst="round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ＭＳ ゴシック" panose="020B0609070205080204" pitchFamily="49" charset="-128"/>
                <a:ea typeface="ＭＳ ゴシック" panose="020B0609070205080204" pitchFamily="49" charset="-128"/>
              </a:rPr>
              <a:t>[6]</a:t>
            </a:r>
            <a:r>
              <a:rPr lang="ja-JP" altLang="en-US" dirty="0" smtClean="0">
                <a:solidFill>
                  <a:schemeClr val="tx1"/>
                </a:solidFill>
                <a:latin typeface="ＭＳ ゴシック" panose="020B0609070205080204" pitchFamily="49" charset="-128"/>
                <a:ea typeface="ＭＳ ゴシック" panose="020B0609070205080204" pitchFamily="49" charset="-128"/>
              </a:rPr>
              <a:t>子どもへ伝える内容</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5196506" y="1708212"/>
            <a:ext cx="3744416" cy="2289448"/>
          </a:xfrm>
          <a:prstGeom prst="roundRect">
            <a:avLst/>
          </a:prstGeom>
          <a:solidFill>
            <a:srgbClr val="CCFFCC"/>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smtClean="0">
                <a:solidFill>
                  <a:schemeClr val="tx1"/>
                </a:solidFill>
                <a:latin typeface="ＭＳ ゴシック" panose="020B0609070205080204" pitchFamily="49" charset="-128"/>
                <a:ea typeface="ＭＳ ゴシック" panose="020B0609070205080204" pitchFamily="49" charset="-128"/>
              </a:rPr>
              <a:t>①発生事実（事故･事件の概要）</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②対応経過</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600" dirty="0" smtClean="0">
                <a:solidFill>
                  <a:schemeClr val="tx1"/>
                </a:solidFill>
                <a:latin typeface="ＭＳ ゴシック" panose="020B0609070205080204" pitchFamily="49" charset="-128"/>
                <a:ea typeface="ＭＳ ゴシック" panose="020B0609070205080204" pitchFamily="49" charset="-128"/>
              </a:rPr>
              <a:t>①②はデータも</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800" dirty="0" smtClean="0">
                <a:solidFill>
                  <a:schemeClr val="tx1"/>
                </a:solidFill>
                <a:latin typeface="ＭＳ ゴシック" panose="020B0609070205080204" pitchFamily="49" charset="-128"/>
                <a:ea typeface="ＭＳ ゴシック" panose="020B0609070205080204" pitchFamily="49" charset="-128"/>
              </a:rPr>
              <a:t>③関連情報</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④見解等（背景、見解、方針）</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5568984" y="3659106"/>
            <a:ext cx="2376264" cy="338554"/>
          </a:xfrm>
          <a:prstGeom prst="rect">
            <a:avLst/>
          </a:prstGeom>
          <a:solidFill>
            <a:srgbClr val="CCFF66"/>
          </a:solidFill>
        </p:spPr>
        <p:txBody>
          <a:bodyPr wrap="square" rtlCol="0">
            <a:spAutoFit/>
          </a:bodyPr>
          <a:lstStyle/>
          <a:p>
            <a:r>
              <a:rPr kumimoji="1" lang="ja-JP" altLang="en-US" sz="1600" dirty="0" smtClean="0"/>
              <a:t>（⑤心理教育資料）</a:t>
            </a:r>
            <a:endParaRPr kumimoji="1" lang="ja-JP" altLang="en-US" sz="1600" dirty="0"/>
          </a:p>
        </p:txBody>
      </p:sp>
      <p:sp>
        <p:nvSpPr>
          <p:cNvPr id="14" name="右中かっこ 13"/>
          <p:cNvSpPr/>
          <p:nvPr/>
        </p:nvSpPr>
        <p:spPr>
          <a:xfrm>
            <a:off x="6636667" y="2485492"/>
            <a:ext cx="648072" cy="50405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09742" y="2485492"/>
            <a:ext cx="2160240" cy="400110"/>
          </a:xfrm>
          <a:prstGeom prst="rect">
            <a:avLst/>
          </a:prstGeom>
          <a:solidFill>
            <a:srgbClr val="CCFFCC"/>
          </a:solidFill>
        </p:spPr>
        <p:txBody>
          <a:bodyPr wrap="square" rtlCol="0">
            <a:spAutoFit/>
          </a:bodyPr>
          <a:lstStyle/>
          <a:p>
            <a:r>
              <a:rPr kumimoji="1" lang="ja-JP" altLang="en-US" dirty="0" smtClean="0"/>
              <a:t>事実の確認</a:t>
            </a:r>
            <a:r>
              <a:rPr kumimoji="1" lang="en-US" altLang="ja-JP" dirty="0" smtClean="0"/>
              <a:t>[52]b</a:t>
            </a:r>
            <a:endParaRPr kumimoji="1" lang="ja-JP" altLang="en-US" dirty="0"/>
          </a:p>
        </p:txBody>
      </p:sp>
      <p:sp>
        <p:nvSpPr>
          <p:cNvPr id="16" name="テキスト ボックス 15"/>
          <p:cNvSpPr txBox="1"/>
          <p:nvPr/>
        </p:nvSpPr>
        <p:spPr>
          <a:xfrm>
            <a:off x="179512" y="3228218"/>
            <a:ext cx="2160240" cy="400110"/>
          </a:xfrm>
          <a:prstGeom prst="rect">
            <a:avLst/>
          </a:prstGeom>
          <a:solidFill>
            <a:srgbClr val="CCFFCC"/>
          </a:solidFill>
        </p:spPr>
        <p:txBody>
          <a:bodyPr wrap="square" rtlCol="0">
            <a:spAutoFit/>
          </a:bodyPr>
          <a:lstStyle/>
          <a:p>
            <a:r>
              <a:rPr lang="ja-JP" altLang="en-US" dirty="0"/>
              <a:t>公表</a:t>
            </a:r>
            <a:r>
              <a:rPr lang="ja-JP" altLang="en-US" dirty="0" smtClean="0"/>
              <a:t>の了解</a:t>
            </a:r>
            <a:r>
              <a:rPr kumimoji="1" lang="en-US" altLang="ja-JP" dirty="0" smtClean="0"/>
              <a:t>[21]b</a:t>
            </a:r>
            <a:endParaRPr kumimoji="1" lang="ja-JP" altLang="en-US" dirty="0"/>
          </a:p>
        </p:txBody>
      </p:sp>
      <p:sp>
        <p:nvSpPr>
          <p:cNvPr id="17" name="テキスト ボックス 16"/>
          <p:cNvSpPr txBox="1"/>
          <p:nvPr/>
        </p:nvSpPr>
        <p:spPr>
          <a:xfrm>
            <a:off x="2514172" y="2843251"/>
            <a:ext cx="2160240" cy="400110"/>
          </a:xfrm>
          <a:prstGeom prst="rect">
            <a:avLst/>
          </a:prstGeom>
          <a:noFill/>
        </p:spPr>
        <p:txBody>
          <a:bodyPr wrap="square" rtlCol="0">
            <a:spAutoFit/>
          </a:bodyPr>
          <a:lstStyle/>
          <a:p>
            <a:pPr algn="ctr"/>
            <a:r>
              <a:rPr lang="ja-JP" altLang="en-US" dirty="0" smtClean="0"/>
              <a:t>公表内容の吟味</a:t>
            </a:r>
            <a:endParaRPr kumimoji="1" lang="ja-JP" altLang="en-US" dirty="0"/>
          </a:p>
        </p:txBody>
      </p:sp>
      <p:sp>
        <p:nvSpPr>
          <p:cNvPr id="18" name="テキスト ボックス 17"/>
          <p:cNvSpPr txBox="1"/>
          <p:nvPr/>
        </p:nvSpPr>
        <p:spPr>
          <a:xfrm>
            <a:off x="3677320" y="3351329"/>
            <a:ext cx="1523439" cy="461665"/>
          </a:xfrm>
          <a:prstGeom prst="rect">
            <a:avLst/>
          </a:prstGeom>
          <a:noFill/>
        </p:spPr>
        <p:txBody>
          <a:bodyPr wrap="square" rtlCol="0">
            <a:spAutoFit/>
          </a:bodyPr>
          <a:lstStyle/>
          <a:p>
            <a:pPr algn="ctr"/>
            <a:r>
              <a:rPr lang="ja-JP" altLang="en-US" sz="2400" dirty="0">
                <a:solidFill>
                  <a:srgbClr val="66FF33"/>
                </a:solidFill>
              </a:rPr>
              <a:t>公式見解</a:t>
            </a:r>
            <a:endParaRPr kumimoji="1" lang="ja-JP" altLang="en-US" sz="2400" dirty="0">
              <a:solidFill>
                <a:srgbClr val="66FF33"/>
              </a:solidFill>
            </a:endParaRPr>
          </a:p>
        </p:txBody>
      </p:sp>
      <p:cxnSp>
        <p:nvCxnSpPr>
          <p:cNvPr id="20" name="直線矢印コネクタ 19"/>
          <p:cNvCxnSpPr>
            <a:stCxn id="5" idx="2"/>
            <a:endCxn id="7" idx="0"/>
          </p:cNvCxnSpPr>
          <p:nvPr/>
        </p:nvCxnSpPr>
        <p:spPr>
          <a:xfrm>
            <a:off x="3508869" y="2190550"/>
            <a:ext cx="10510" cy="16224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左右矢印 20"/>
          <p:cNvSpPr/>
          <p:nvPr/>
        </p:nvSpPr>
        <p:spPr>
          <a:xfrm>
            <a:off x="2339752" y="2593504"/>
            <a:ext cx="1135803" cy="144016"/>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右矢印 21"/>
          <p:cNvSpPr/>
          <p:nvPr/>
        </p:nvSpPr>
        <p:spPr>
          <a:xfrm>
            <a:off x="2339751" y="3368234"/>
            <a:ext cx="1135803" cy="144016"/>
          </a:xfrm>
          <a:prstGeom prst="lef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7622" y="3628328"/>
            <a:ext cx="1384479" cy="369332"/>
          </a:xfrm>
          <a:prstGeom prst="rect">
            <a:avLst/>
          </a:prstGeom>
          <a:solidFill>
            <a:srgbClr val="CC99FF"/>
          </a:solidFill>
        </p:spPr>
        <p:txBody>
          <a:bodyPr wrap="square" rtlCol="0">
            <a:spAutoFit/>
          </a:bodyPr>
          <a:lstStyle/>
          <a:p>
            <a:pPr algn="ctr"/>
            <a:r>
              <a:rPr lang="ja-JP" altLang="en-US" sz="1800" dirty="0" smtClean="0"/>
              <a:t>（遺族等）</a:t>
            </a:r>
            <a:endParaRPr kumimoji="1" lang="ja-JP" altLang="en-US" sz="1800" dirty="0"/>
          </a:p>
        </p:txBody>
      </p:sp>
      <p:cxnSp>
        <p:nvCxnSpPr>
          <p:cNvPr id="24" name="直線矢印コネクタ 23"/>
          <p:cNvCxnSpPr>
            <a:endCxn id="8" idx="0"/>
          </p:cNvCxnSpPr>
          <p:nvPr/>
        </p:nvCxnSpPr>
        <p:spPr>
          <a:xfrm flipH="1">
            <a:off x="1637674" y="4245042"/>
            <a:ext cx="1881705" cy="11281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7" idx="2"/>
          </p:cNvCxnSpPr>
          <p:nvPr/>
        </p:nvCxnSpPr>
        <p:spPr>
          <a:xfrm>
            <a:off x="3519379" y="4245042"/>
            <a:ext cx="1093054" cy="11281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7" idx="2"/>
          </p:cNvCxnSpPr>
          <p:nvPr/>
        </p:nvCxnSpPr>
        <p:spPr>
          <a:xfrm>
            <a:off x="3519379" y="4245042"/>
            <a:ext cx="4037350" cy="11102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2"/>
          <p:cNvSpPr>
            <a:spLocks noChangeArrowheads="1"/>
          </p:cNvSpPr>
          <p:nvPr/>
        </p:nvSpPr>
        <p:spPr bwMode="auto">
          <a:xfrm>
            <a:off x="1289862" y="692696"/>
            <a:ext cx="676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ctr" eaLnBrk="1" hangingPunct="1"/>
            <a:r>
              <a:rPr lang="ja-JP" altLang="en-US" sz="2800" dirty="0" smtClean="0">
                <a:latin typeface="ＭＳ ゴシック" pitchFamily="49" charset="-128"/>
              </a:rPr>
              <a:t>◆図 情報発信の流れ（簡易図）</a:t>
            </a:r>
            <a:endParaRPr lang="ja-JP" altLang="en-US" sz="2800" dirty="0">
              <a:latin typeface="ＭＳ ゴシック" pitchFamily="49" charset="-128"/>
            </a:endParaRPr>
          </a:p>
        </p:txBody>
      </p:sp>
    </p:spTree>
    <p:extLst>
      <p:ext uri="{BB962C8B-B14F-4D97-AF65-F5344CB8AC3E}">
        <p14:creationId xmlns:p14="http://schemas.microsoft.com/office/powerpoint/2010/main" val="282836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0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0-#ppt_w/2"/>
                                          </p:val>
                                        </p:tav>
                                        <p:tav tm="100000">
                                          <p:val>
                                            <p:strVal val="#ppt_x"/>
                                          </p:val>
                                        </p:tav>
                                      </p:tavLst>
                                    </p:anim>
                                    <p:anim calcmode="lin" valueType="num">
                                      <p:cBhvr additive="base">
                                        <p:cTn id="37" dur="10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fill="hold"/>
                                        <p:tgtEl>
                                          <p:spTgt spid="15"/>
                                        </p:tgtEl>
                                        <p:attrNameLst>
                                          <p:attrName>ppt_x</p:attrName>
                                        </p:attrNameLst>
                                      </p:cBhvr>
                                      <p:tavLst>
                                        <p:tav tm="0">
                                          <p:val>
                                            <p:strVal val="0-#ppt_w/2"/>
                                          </p:val>
                                        </p:tav>
                                        <p:tav tm="100000">
                                          <p:val>
                                            <p:strVal val="#ppt_x"/>
                                          </p:val>
                                        </p:tav>
                                      </p:tavLst>
                                    </p:anim>
                                    <p:anim calcmode="lin" valueType="num">
                                      <p:cBhvr additive="base">
                                        <p:cTn id="4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0-#ppt_w/2"/>
                                          </p:val>
                                        </p:tav>
                                        <p:tav tm="100000">
                                          <p:val>
                                            <p:strVal val="#ppt_x"/>
                                          </p:val>
                                        </p:tav>
                                      </p:tavLst>
                                    </p:anim>
                                    <p:anim calcmode="lin" valueType="num">
                                      <p:cBhvr additive="base">
                                        <p:cTn id="47" dur="10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1000" fill="hold"/>
                                        <p:tgtEl>
                                          <p:spTgt spid="16"/>
                                        </p:tgtEl>
                                        <p:attrNameLst>
                                          <p:attrName>ppt_x</p:attrName>
                                        </p:attrNameLst>
                                      </p:cBhvr>
                                      <p:tavLst>
                                        <p:tav tm="0">
                                          <p:val>
                                            <p:strVal val="0-#ppt_w/2"/>
                                          </p:val>
                                        </p:tav>
                                        <p:tav tm="100000">
                                          <p:val>
                                            <p:strVal val="#ppt_x"/>
                                          </p:val>
                                        </p:tav>
                                      </p:tavLst>
                                    </p:anim>
                                    <p:anim calcmode="lin" valueType="num">
                                      <p:cBhvr additive="base">
                                        <p:cTn id="51" dur="10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0-#ppt_w/2"/>
                                          </p:val>
                                        </p:tav>
                                        <p:tav tm="100000">
                                          <p:val>
                                            <p:strVal val="#ppt_x"/>
                                          </p:val>
                                        </p:tav>
                                      </p:tavLst>
                                    </p:anim>
                                    <p:anim calcmode="lin" valueType="num">
                                      <p:cBhvr additive="base">
                                        <p:cTn id="55"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1000"/>
                                        <p:tgtEl>
                                          <p:spTgt spid="24"/>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1000"/>
                                        <p:tgtEl>
                                          <p:spTgt spid="26"/>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childTnLst>
                                </p:cTn>
                              </p:par>
                            </p:childTnLst>
                          </p:cTn>
                        </p:par>
                        <p:par>
                          <p:cTn id="73" fill="hold">
                            <p:stCondLst>
                              <p:cond delay="4000"/>
                            </p:stCondLst>
                            <p:childTnLst>
                              <p:par>
                                <p:cTn id="74" presetID="22" presetClass="entr" presetSubtype="1"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2000"/>
                                        <p:tgtEl>
                                          <p:spTgt spid="28"/>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6" grpId="0" animBg="1"/>
      <p:bldP spid="17" grpId="1"/>
      <p:bldP spid="18" grpId="0"/>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9551" y="1268760"/>
            <a:ext cx="813096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○事実を公表するにあたっては、大きく影響を受ける</a:t>
            </a:r>
            <a:r>
              <a:rPr lang="ja-JP" altLang="ja-JP" dirty="0" err="1"/>
              <a:t>で</a:t>
            </a:r>
            <a:r>
              <a:rPr lang="ja-JP" altLang="ja-JP" dirty="0"/>
              <a:t>あろう人（特に遺族）から了解をとるよう</a:t>
            </a:r>
            <a:r>
              <a:rPr lang="ja-JP" altLang="ja-JP" dirty="0" smtClean="0"/>
              <a:t>努め</a:t>
            </a:r>
            <a:r>
              <a:rPr lang="ja-JP" altLang="en-US" dirty="0" smtClean="0"/>
              <a:t>る</a:t>
            </a:r>
            <a:r>
              <a:rPr lang="ja-JP" altLang="ja-JP" dirty="0" smtClean="0"/>
              <a:t>。</a:t>
            </a:r>
            <a:endParaRPr lang="ja-JP" altLang="ja-JP" dirty="0"/>
          </a:p>
          <a:p>
            <a:r>
              <a:rPr lang="ja-JP" altLang="ja-JP" dirty="0"/>
              <a:t>○文書で示す内容、口頭でのみ伝える内容、質問があった場合に説明する</a:t>
            </a:r>
            <a:r>
              <a:rPr lang="ja-JP" altLang="ja-JP" dirty="0" smtClean="0"/>
              <a:t>内容に分け</a:t>
            </a:r>
            <a:r>
              <a:rPr lang="ja-JP" altLang="en-US" dirty="0" smtClean="0"/>
              <a:t>る</a:t>
            </a:r>
            <a:r>
              <a:rPr lang="ja-JP" altLang="ja-JP" dirty="0" smtClean="0"/>
              <a:t>。</a:t>
            </a:r>
            <a:endParaRPr lang="ja-JP" altLang="ja-JP" dirty="0"/>
          </a:p>
          <a:p>
            <a:r>
              <a:rPr lang="ja-JP" altLang="ja-JP" dirty="0"/>
              <a:t>○「前の日に同級生と言い争いがあった</a:t>
            </a:r>
            <a:r>
              <a:rPr lang="ja-JP" altLang="ja-JP" dirty="0" smtClean="0"/>
              <a:t>」</a:t>
            </a:r>
            <a:r>
              <a:rPr lang="ja-JP" altLang="en-US" dirty="0" smtClean="0"/>
              <a:t>など</a:t>
            </a:r>
            <a:r>
              <a:rPr lang="ja-JP" altLang="ja-JP" dirty="0" smtClean="0"/>
              <a:t>断片的</a:t>
            </a:r>
            <a:r>
              <a:rPr lang="ja-JP" altLang="ja-JP" dirty="0"/>
              <a:t>な背景事実が公表されると、それだけが原因であるかのように伝わる危険が</a:t>
            </a:r>
            <a:r>
              <a:rPr lang="ja-JP" altLang="ja-JP" dirty="0" smtClean="0"/>
              <a:t>あ</a:t>
            </a:r>
            <a:r>
              <a:rPr lang="ja-JP" altLang="en-US" dirty="0" smtClean="0"/>
              <a:t>る。</a:t>
            </a:r>
            <a:endParaRPr lang="en-US" altLang="ja-JP" dirty="0" smtClean="0"/>
          </a:p>
          <a:p>
            <a:r>
              <a:rPr lang="ja-JP" altLang="ja-JP" dirty="0" smtClean="0"/>
              <a:t>○背景</a:t>
            </a:r>
            <a:r>
              <a:rPr lang="ja-JP" altLang="ja-JP" dirty="0"/>
              <a:t>が明らかになるのには時間が</a:t>
            </a:r>
            <a:r>
              <a:rPr lang="ja-JP" altLang="ja-JP" dirty="0" smtClean="0"/>
              <a:t>かか</a:t>
            </a:r>
            <a:r>
              <a:rPr lang="ja-JP" altLang="en-US" dirty="0" smtClean="0"/>
              <a:t>る</a:t>
            </a:r>
            <a:r>
              <a:rPr lang="ja-JP" altLang="ja-JP" dirty="0" smtClean="0"/>
              <a:t>。</a:t>
            </a:r>
            <a:r>
              <a:rPr lang="ja-JP" altLang="ja-JP" dirty="0"/>
              <a:t>情報が無いからと言って</a:t>
            </a:r>
            <a:r>
              <a:rPr lang="ja-JP" altLang="ja-JP" dirty="0" smtClean="0"/>
              <a:t>、</a:t>
            </a:r>
            <a:r>
              <a:rPr lang="ja-JP" altLang="en-US" dirty="0" smtClean="0"/>
              <a:t>早期に</a:t>
            </a:r>
            <a:r>
              <a:rPr lang="ja-JP" altLang="ja-JP" dirty="0" smtClean="0"/>
              <a:t>子ども</a:t>
            </a:r>
            <a:r>
              <a:rPr lang="ja-JP" altLang="ja-JP" dirty="0"/>
              <a:t>同士のトラブルや教師の不適切な対応を</a:t>
            </a:r>
            <a:r>
              <a:rPr lang="ja-JP" altLang="ja-JP" dirty="0" smtClean="0"/>
              <a:t>否定</a:t>
            </a:r>
            <a:r>
              <a:rPr lang="ja-JP" altLang="en-US" dirty="0" smtClean="0"/>
              <a:t>しない</a:t>
            </a:r>
            <a:r>
              <a:rPr lang="ja-JP" altLang="ja-JP" dirty="0" smtClean="0"/>
              <a:t>。</a:t>
            </a:r>
            <a:endParaRPr lang="ja-JP" altLang="ja-JP" dirty="0"/>
          </a:p>
          <a:p>
            <a:r>
              <a:rPr lang="ja-JP" altLang="ja-JP" dirty="0" smtClean="0"/>
              <a:t>○事実</a:t>
            </a:r>
            <a:r>
              <a:rPr lang="ja-JP" altLang="ja-JP" dirty="0"/>
              <a:t>であっても故人のマイナス面を軽率に</a:t>
            </a:r>
            <a:r>
              <a:rPr lang="ja-JP" altLang="ja-JP" dirty="0" smtClean="0"/>
              <a:t>言</a:t>
            </a:r>
            <a:r>
              <a:rPr lang="ja-JP" altLang="en-US" dirty="0" smtClean="0"/>
              <a:t>わない</a:t>
            </a:r>
            <a:r>
              <a:rPr lang="ja-JP" altLang="ja-JP" dirty="0" smtClean="0"/>
              <a:t>。</a:t>
            </a:r>
            <a:endParaRPr lang="ja-JP" altLang="ja-JP" dirty="0"/>
          </a:p>
          <a:p>
            <a:r>
              <a:rPr lang="ja-JP" altLang="ja-JP" dirty="0" smtClean="0"/>
              <a:t>○多く</a:t>
            </a:r>
            <a:r>
              <a:rPr lang="ja-JP" altLang="ja-JP" dirty="0"/>
              <a:t>の遺族は自殺であることの公表を</a:t>
            </a:r>
            <a:r>
              <a:rPr lang="ja-JP" altLang="ja-JP" dirty="0" smtClean="0"/>
              <a:t>望</a:t>
            </a:r>
            <a:r>
              <a:rPr lang="ja-JP" altLang="en-US" dirty="0" smtClean="0"/>
              <a:t>まない。</a:t>
            </a:r>
            <a:r>
              <a:rPr lang="ja-JP" altLang="ja-JP" dirty="0" smtClean="0"/>
              <a:t>遺族</a:t>
            </a:r>
            <a:r>
              <a:rPr lang="ja-JP" altLang="ja-JP" dirty="0"/>
              <a:t>の</a:t>
            </a:r>
            <a:r>
              <a:rPr lang="ja-JP" altLang="ja-JP" dirty="0" smtClean="0"/>
              <a:t>意向を尊重</a:t>
            </a:r>
            <a:r>
              <a:rPr lang="ja-JP" altLang="en-US" dirty="0" smtClean="0"/>
              <a:t>する</a:t>
            </a:r>
            <a:r>
              <a:rPr lang="ja-JP" altLang="ja-JP" dirty="0" smtClean="0"/>
              <a:t>が</a:t>
            </a:r>
            <a:r>
              <a:rPr lang="ja-JP" altLang="ja-JP" dirty="0"/>
              <a:t>、学校が“嘘をつく</a:t>
            </a:r>
            <a:r>
              <a:rPr lang="ja-JP" altLang="ja-JP" dirty="0" smtClean="0"/>
              <a:t>”</a:t>
            </a:r>
            <a:r>
              <a:rPr lang="ja-JP" altLang="en-US" dirty="0" smtClean="0"/>
              <a:t>ことにならないよう、</a:t>
            </a:r>
            <a:r>
              <a:rPr lang="ja-JP" altLang="ja-JP" dirty="0" smtClean="0"/>
              <a:t>「</a:t>
            </a:r>
            <a:r>
              <a:rPr lang="ja-JP" altLang="ja-JP" dirty="0"/>
              <a:t>家族からは○○と聞いています」という表現に</a:t>
            </a:r>
            <a:r>
              <a:rPr lang="ja-JP" altLang="ja-JP" dirty="0" smtClean="0"/>
              <a:t>留める。</a:t>
            </a:r>
            <a:r>
              <a:rPr lang="ja-JP" altLang="ja-JP" dirty="0"/>
              <a:t>子どもに伝わってしまった時の対応も</a:t>
            </a:r>
            <a:r>
              <a:rPr lang="ja-JP" altLang="ja-JP" dirty="0" smtClean="0"/>
              <a:t>必要</a:t>
            </a:r>
            <a:endParaRPr lang="ja-JP" altLang="ja-JP" dirty="0"/>
          </a:p>
        </p:txBody>
      </p:sp>
    </p:spTree>
    <p:extLst>
      <p:ext uri="{BB962C8B-B14F-4D97-AF65-F5344CB8AC3E}">
        <p14:creationId xmlns:p14="http://schemas.microsoft.com/office/powerpoint/2010/main" val="366374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68538" y="2231040"/>
            <a:ext cx="6118225" cy="930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lnSpc>
                <a:spcPct val="125000"/>
              </a:lnSpc>
              <a:spcBef>
                <a:spcPct val="50000"/>
              </a:spcBef>
            </a:pPr>
            <a:r>
              <a:rPr lang="en-US" altLang="ja-JP">
                <a:latin typeface="ＭＳ ゴシック" pitchFamily="49" charset="-128"/>
              </a:rPr>
              <a:t>…</a:t>
            </a:r>
            <a:r>
              <a:rPr lang="ja-JP" altLang="en-US">
                <a:latin typeface="ＭＳ ゴシック" pitchFamily="49" charset="-128"/>
              </a:rPr>
              <a:t>校長や教育委員会幹部などが扱う事項</a:t>
            </a:r>
            <a:r>
              <a:rPr lang="ja-JP" altLang="en-US" sz="2000">
                <a:latin typeface="ＭＳ ゴシック" pitchFamily="49" charset="-128"/>
              </a:rPr>
              <a:t>（方針決定、報道対応、保護者会など）</a:t>
            </a:r>
            <a:endParaRPr lang="ja-JP" altLang="en-US">
              <a:latin typeface="ＭＳ ゴシック" pitchFamily="49" charset="-128"/>
            </a:endParaRPr>
          </a:p>
        </p:txBody>
      </p:sp>
      <p:sp>
        <p:nvSpPr>
          <p:cNvPr id="24579" name="Text Box 3"/>
          <p:cNvSpPr txBox="1">
            <a:spLocks noChangeArrowheads="1"/>
          </p:cNvSpPr>
          <p:nvPr/>
        </p:nvSpPr>
        <p:spPr bwMode="auto">
          <a:xfrm>
            <a:off x="2268538" y="4534502"/>
            <a:ext cx="6407150" cy="146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lnSpc>
                <a:spcPct val="125000"/>
              </a:lnSpc>
              <a:spcBef>
                <a:spcPct val="50000"/>
              </a:spcBef>
            </a:pPr>
            <a:r>
              <a:rPr lang="en-US" altLang="ja-JP">
                <a:latin typeface="ＭＳ ゴシック" pitchFamily="49" charset="-128"/>
              </a:rPr>
              <a:t>…</a:t>
            </a:r>
            <a:r>
              <a:rPr lang="ja-JP" altLang="en-US">
                <a:latin typeface="ＭＳ ゴシック" pitchFamily="49" charset="-128"/>
              </a:rPr>
              <a:t>担任、学年主任、養護教諭、スクールカウンセラーなど子どもと直接かかわる教職員が扱う事項</a:t>
            </a:r>
          </a:p>
        </p:txBody>
      </p:sp>
      <p:sp>
        <p:nvSpPr>
          <p:cNvPr id="10244" name="Rectangle 4"/>
          <p:cNvSpPr>
            <a:spLocks noChangeArrowheads="1"/>
          </p:cNvSpPr>
          <p:nvPr/>
        </p:nvSpPr>
        <p:spPr bwMode="auto">
          <a:xfrm>
            <a:off x="1115616" y="692696"/>
            <a:ext cx="705643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ctr" eaLnBrk="1" hangingPunct="1"/>
            <a:r>
              <a:rPr lang="ja-JP" altLang="en-US" sz="3200" dirty="0">
                <a:solidFill>
                  <a:srgbClr val="FF00FF"/>
                </a:solidFill>
                <a:latin typeface="ＭＳ ゴシック" pitchFamily="49" charset="-128"/>
              </a:rPr>
              <a:t>危機対応</a:t>
            </a:r>
            <a:r>
              <a:rPr lang="ja-JP" altLang="en-US" sz="3200" dirty="0">
                <a:latin typeface="ＭＳ ゴシック" pitchFamily="49" charset="-128"/>
              </a:rPr>
              <a:t>と</a:t>
            </a:r>
            <a:r>
              <a:rPr lang="ja-JP" altLang="en-US" sz="3200" dirty="0">
                <a:solidFill>
                  <a:srgbClr val="CCCC00"/>
                </a:solidFill>
                <a:latin typeface="ＭＳ ゴシック" pitchFamily="49" charset="-128"/>
              </a:rPr>
              <a:t>心の</a:t>
            </a:r>
            <a:r>
              <a:rPr lang="ja-JP" altLang="en-US" sz="3200" dirty="0" smtClean="0">
                <a:solidFill>
                  <a:srgbClr val="CCCC00"/>
                </a:solidFill>
                <a:latin typeface="ＭＳ ゴシック" pitchFamily="49" charset="-128"/>
              </a:rPr>
              <a:t>ケア</a:t>
            </a:r>
            <a:endParaRPr lang="en-US" altLang="ja-JP" sz="3200" dirty="0" smtClean="0">
              <a:solidFill>
                <a:srgbClr val="CCCC00"/>
              </a:solidFill>
              <a:latin typeface="ＭＳ ゴシック" pitchFamily="49" charset="-128"/>
            </a:endParaRPr>
          </a:p>
          <a:p>
            <a:pPr algn="ctr" eaLnBrk="1" hangingPunct="1"/>
            <a:r>
              <a:rPr lang="ja-JP" altLang="en-US" dirty="0" smtClean="0">
                <a:latin typeface="ＭＳ ゴシック" pitchFamily="49" charset="-128"/>
              </a:rPr>
              <a:t>（用語の説明）</a:t>
            </a:r>
            <a:endParaRPr lang="ja-JP" altLang="en-US" dirty="0">
              <a:latin typeface="ＭＳ ゴシック" pitchFamily="49" charset="-128"/>
            </a:endParaRPr>
          </a:p>
        </p:txBody>
      </p:sp>
      <p:sp>
        <p:nvSpPr>
          <p:cNvPr id="24585" name="Rectangle 9"/>
          <p:cNvSpPr>
            <a:spLocks noChangeArrowheads="1"/>
          </p:cNvSpPr>
          <p:nvPr/>
        </p:nvSpPr>
        <p:spPr bwMode="auto">
          <a:xfrm>
            <a:off x="611188" y="2231040"/>
            <a:ext cx="1606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r>
              <a:rPr lang="ja-JP" altLang="en-US" sz="2800">
                <a:solidFill>
                  <a:srgbClr val="FF00FF"/>
                </a:solidFill>
                <a:latin typeface="ＭＳ ゴシック" pitchFamily="49" charset="-128"/>
              </a:rPr>
              <a:t>危機対応</a:t>
            </a:r>
          </a:p>
        </p:txBody>
      </p:sp>
      <p:sp>
        <p:nvSpPr>
          <p:cNvPr id="24587" name="Rectangle 11"/>
          <p:cNvSpPr>
            <a:spLocks noChangeArrowheads="1"/>
          </p:cNvSpPr>
          <p:nvPr/>
        </p:nvSpPr>
        <p:spPr bwMode="auto">
          <a:xfrm>
            <a:off x="611188" y="4534502"/>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r>
              <a:rPr lang="ja-JP" altLang="en-US" sz="2800">
                <a:solidFill>
                  <a:srgbClr val="CCCC00"/>
                </a:solidFill>
                <a:latin typeface="ＭＳ ゴシック" pitchFamily="49" charset="-128"/>
              </a:rPr>
              <a:t>心のケア</a:t>
            </a:r>
          </a:p>
        </p:txBody>
      </p:sp>
      <p:sp>
        <p:nvSpPr>
          <p:cNvPr id="24588" name="AutoShape 12"/>
          <p:cNvSpPr>
            <a:spLocks/>
          </p:cNvSpPr>
          <p:nvPr/>
        </p:nvSpPr>
        <p:spPr bwMode="auto">
          <a:xfrm>
            <a:off x="250825" y="2518377"/>
            <a:ext cx="360363" cy="2232025"/>
          </a:xfrm>
          <a:prstGeom prst="leftBrace">
            <a:avLst>
              <a:gd name="adj1" fmla="val 5161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endParaRPr lang="ja-JP" altLang="en-US"/>
          </a:p>
        </p:txBody>
      </p:sp>
    </p:spTree>
    <p:extLst>
      <p:ext uri="{BB962C8B-B14F-4D97-AF65-F5344CB8AC3E}">
        <p14:creationId xmlns:p14="http://schemas.microsoft.com/office/powerpoint/2010/main" val="217761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500"/>
                                        <p:tgtEl>
                                          <p:spTgt spid="2458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588"/>
                                        </p:tgtEl>
                                        <p:attrNameLst>
                                          <p:attrName>style.visibility</p:attrName>
                                        </p:attrNameLst>
                                      </p:cBhvr>
                                      <p:to>
                                        <p:strVal val="visible"/>
                                      </p:to>
                                    </p:set>
                                    <p:animEffect transition="in" filter="wipe(up)">
                                      <p:cBhvr>
                                        <p:cTn id="11" dur="1000"/>
                                        <p:tgtEl>
                                          <p:spTgt spid="24588"/>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4587"/>
                                        </p:tgtEl>
                                        <p:attrNameLst>
                                          <p:attrName>style.visibility</p:attrName>
                                        </p:attrNameLst>
                                      </p:cBhvr>
                                      <p:to>
                                        <p:strVal val="visible"/>
                                      </p:to>
                                    </p:set>
                                    <p:animEffect transition="in" filter="fade">
                                      <p:cBhvr>
                                        <p:cTn id="15" dur="500"/>
                                        <p:tgtEl>
                                          <p:spTgt spid="24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wipe(left)">
                                      <p:cBhvr>
                                        <p:cTn id="20" dur="1000"/>
                                        <p:tgtEl>
                                          <p:spTgt spid="245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579"/>
                                        </p:tgtEl>
                                        <p:attrNameLst>
                                          <p:attrName>style.visibility</p:attrName>
                                        </p:attrNameLst>
                                      </p:cBhvr>
                                      <p:to>
                                        <p:strVal val="visible"/>
                                      </p:to>
                                    </p:set>
                                    <p:animEffect transition="in" filter="wipe(left)">
                                      <p:cBhvr>
                                        <p:cTn id="25"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5" grpId="0"/>
      <p:bldP spid="24587" grpId="0"/>
      <p:bldP spid="245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2843808" y="908720"/>
            <a:ext cx="33813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c </a:t>
            </a:r>
            <a:r>
              <a:rPr lang="ja-JP" altLang="en-US" sz="3200" dirty="0"/>
              <a:t>背景について</a:t>
            </a:r>
          </a:p>
        </p:txBody>
      </p:sp>
      <p:sp>
        <p:nvSpPr>
          <p:cNvPr id="3" name="Rectangle 24"/>
          <p:cNvSpPr>
            <a:spLocks noChangeArrowheads="1"/>
          </p:cNvSpPr>
          <p:nvPr/>
        </p:nvSpPr>
        <p:spPr bwMode="auto">
          <a:xfrm>
            <a:off x="303014" y="1844824"/>
            <a:ext cx="846296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遺族</a:t>
            </a:r>
            <a:r>
              <a:rPr lang="ja-JP" altLang="en-US" dirty="0" smtClean="0"/>
              <a:t>や被害者の家族</a:t>
            </a:r>
            <a:r>
              <a:rPr lang="ja-JP" altLang="ja-JP" dirty="0" smtClean="0"/>
              <a:t>は</a:t>
            </a:r>
            <a:r>
              <a:rPr lang="ja-JP" altLang="en-US" dirty="0" smtClean="0"/>
              <a:t>事実と理由を</a:t>
            </a:r>
            <a:r>
              <a:rPr lang="ja-JP" altLang="ja-JP" dirty="0" smtClean="0"/>
              <a:t>知りたい</a:t>
            </a:r>
            <a:r>
              <a:rPr lang="ja-JP" altLang="ja-JP" dirty="0"/>
              <a:t>と</a:t>
            </a:r>
            <a:r>
              <a:rPr lang="ja-JP" altLang="ja-JP" dirty="0" smtClean="0"/>
              <a:t>考え</a:t>
            </a:r>
            <a:r>
              <a:rPr lang="ja-JP" altLang="en-US" dirty="0" smtClean="0"/>
              <a:t>る。</a:t>
            </a:r>
            <a:endParaRPr lang="en-US" altLang="ja-JP" dirty="0" smtClean="0"/>
          </a:p>
          <a:p>
            <a:r>
              <a:rPr lang="ja-JP" altLang="ja-JP" dirty="0" smtClean="0"/>
              <a:t>○学校</a:t>
            </a:r>
            <a:r>
              <a:rPr lang="ja-JP" altLang="en-US" dirty="0" smtClean="0"/>
              <a:t>の</a:t>
            </a:r>
            <a:r>
              <a:rPr lang="ja-JP" altLang="ja-JP" dirty="0" smtClean="0"/>
              <a:t>今後</a:t>
            </a:r>
            <a:r>
              <a:rPr lang="ja-JP" altLang="ja-JP" dirty="0"/>
              <a:t>の対策のため</a:t>
            </a:r>
            <a:r>
              <a:rPr lang="ja-JP" altLang="ja-JP" dirty="0" smtClean="0"/>
              <a:t>に背景</a:t>
            </a:r>
            <a:r>
              <a:rPr lang="ja-JP" altLang="ja-JP" dirty="0"/>
              <a:t>を知ることはしばしば</a:t>
            </a:r>
            <a:r>
              <a:rPr lang="ja-JP" altLang="ja-JP" dirty="0" smtClean="0"/>
              <a:t>有用</a:t>
            </a:r>
            <a:endParaRPr lang="ja-JP" altLang="ja-JP" dirty="0"/>
          </a:p>
          <a:p>
            <a:r>
              <a:rPr lang="ja-JP" altLang="ja-JP" dirty="0" smtClean="0"/>
              <a:t>○事後</a:t>
            </a:r>
            <a:r>
              <a:rPr lang="ja-JP" altLang="ja-JP" dirty="0"/>
              <a:t>対応をていねい、かつ、誠実に</a:t>
            </a:r>
            <a:r>
              <a:rPr lang="ja-JP" altLang="ja-JP" dirty="0" smtClean="0"/>
              <a:t>行</a:t>
            </a:r>
            <a:r>
              <a:rPr lang="ja-JP" altLang="en-US" dirty="0" smtClean="0"/>
              <a:t>いつつ、</a:t>
            </a:r>
            <a:r>
              <a:rPr lang="ja-JP" altLang="ja-JP" dirty="0" smtClean="0"/>
              <a:t>調査</a:t>
            </a:r>
            <a:r>
              <a:rPr lang="ja-JP" altLang="ja-JP" dirty="0"/>
              <a:t>の要望がなくとも、教師への聴き取り、関係する子どもへの聴き取り、可能であれば事情聴取への同席など、できる</a:t>
            </a:r>
            <a:r>
              <a:rPr lang="ja-JP" altLang="ja-JP" dirty="0" smtClean="0"/>
              <a:t>こと</a:t>
            </a:r>
            <a:r>
              <a:rPr lang="ja-JP" altLang="en-US" dirty="0" smtClean="0"/>
              <a:t>を</a:t>
            </a:r>
            <a:r>
              <a:rPr lang="ja-JP" altLang="ja-JP" dirty="0" smtClean="0"/>
              <a:t>急ぎ行</a:t>
            </a:r>
            <a:r>
              <a:rPr lang="ja-JP" altLang="en-US" dirty="0" smtClean="0"/>
              <a:t>う</a:t>
            </a:r>
            <a:r>
              <a:rPr lang="ja-JP" altLang="ja-JP" dirty="0" smtClean="0"/>
              <a:t>。</a:t>
            </a:r>
            <a:endParaRPr lang="ja-JP" altLang="ja-JP" dirty="0"/>
          </a:p>
          <a:p>
            <a:r>
              <a:rPr lang="ja-JP" altLang="ja-JP" dirty="0"/>
              <a:t>○自殺の場合は、文科省の指針を参考</a:t>
            </a:r>
            <a:r>
              <a:rPr lang="ja-JP" altLang="ja-JP" dirty="0" smtClean="0"/>
              <a:t>に。いじめ</a:t>
            </a:r>
            <a:r>
              <a:rPr lang="ja-JP" altLang="ja-JP" dirty="0"/>
              <a:t>防止対策推進法の重大事態への対処を理解して</a:t>
            </a:r>
            <a:r>
              <a:rPr lang="ja-JP" altLang="ja-JP" dirty="0" smtClean="0"/>
              <a:t>おく。</a:t>
            </a:r>
            <a:endParaRPr lang="ja-JP" altLang="ja-JP" dirty="0"/>
          </a:p>
          <a:p>
            <a:r>
              <a:rPr lang="ja-JP" altLang="ja-JP" dirty="0"/>
              <a:t>○学校にとって不都合な事実が</a:t>
            </a:r>
            <a:r>
              <a:rPr lang="ja-JP" altLang="ja-JP" dirty="0" smtClean="0"/>
              <a:t>出て</a:t>
            </a:r>
            <a:r>
              <a:rPr lang="ja-JP" altLang="en-US" dirty="0" smtClean="0"/>
              <a:t>きても</a:t>
            </a:r>
            <a:r>
              <a:rPr lang="ja-JP" altLang="ja-JP" dirty="0" smtClean="0"/>
              <a:t>、「</a:t>
            </a:r>
            <a:r>
              <a:rPr lang="ja-JP" altLang="ja-JP" dirty="0"/>
              <a:t>事実にはしっかり向き合う」と</a:t>
            </a:r>
            <a:r>
              <a:rPr lang="ja-JP" altLang="ja-JP" dirty="0" smtClean="0"/>
              <a:t>、校長</a:t>
            </a:r>
            <a:r>
              <a:rPr lang="ja-JP" altLang="ja-JP" dirty="0"/>
              <a:t>と教育委員会幹部が腹を</a:t>
            </a:r>
            <a:r>
              <a:rPr lang="ja-JP" altLang="ja-JP" dirty="0" smtClean="0"/>
              <a:t>くくる</a:t>
            </a:r>
            <a:r>
              <a:rPr lang="ja-JP" altLang="en-US" dirty="0" smtClean="0"/>
              <a:t>こと。</a:t>
            </a:r>
            <a:endParaRPr lang="ja-JP" altLang="ja-JP" dirty="0"/>
          </a:p>
          <a:p>
            <a:r>
              <a:rPr lang="ja-JP" altLang="ja-JP" dirty="0"/>
              <a:t>○遺族</a:t>
            </a:r>
            <a:r>
              <a:rPr lang="ja-JP" altLang="ja-JP" dirty="0" smtClean="0"/>
              <a:t>や</a:t>
            </a:r>
            <a:r>
              <a:rPr lang="ja-JP" altLang="en-US" dirty="0" smtClean="0"/>
              <a:t>被害者の家族</a:t>
            </a:r>
            <a:r>
              <a:rPr lang="ja-JP" altLang="ja-JP" dirty="0" smtClean="0"/>
              <a:t>に</a:t>
            </a:r>
            <a:r>
              <a:rPr lang="ja-JP" altLang="ja-JP" dirty="0"/>
              <a:t>は、必要に</a:t>
            </a:r>
            <a:r>
              <a:rPr lang="ja-JP" altLang="ja-JP" dirty="0" smtClean="0"/>
              <a:t>応じて</a:t>
            </a:r>
            <a:r>
              <a:rPr lang="ja-JP" altLang="en-US" dirty="0" smtClean="0"/>
              <a:t>その都度</a:t>
            </a:r>
            <a:r>
              <a:rPr lang="ja-JP" altLang="ja-JP" dirty="0" smtClean="0"/>
              <a:t>説明</a:t>
            </a:r>
            <a:r>
              <a:rPr lang="ja-JP" altLang="en-US" dirty="0" smtClean="0"/>
              <a:t>を。</a:t>
            </a:r>
            <a:endParaRPr lang="ja-JP" altLang="ja-JP" dirty="0"/>
          </a:p>
        </p:txBody>
      </p:sp>
    </p:spTree>
    <p:extLst>
      <p:ext uri="{BB962C8B-B14F-4D97-AF65-F5344CB8AC3E}">
        <p14:creationId xmlns:p14="http://schemas.microsoft.com/office/powerpoint/2010/main" val="30561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3276600" y="3140076"/>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a </a:t>
            </a:r>
            <a:r>
              <a:rPr lang="ja-JP" altLang="en-US" sz="3200"/>
              <a:t>方針</a:t>
            </a:r>
          </a:p>
        </p:txBody>
      </p:sp>
      <p:graphicFrame>
        <p:nvGraphicFramePr>
          <p:cNvPr id="74807" name="Group 55"/>
          <p:cNvGraphicFramePr>
            <a:graphicFrameLocks noGrp="1"/>
          </p:cNvGraphicFramePr>
          <p:nvPr>
            <p:extLst>
              <p:ext uri="{D42A27DB-BD31-4B8C-83A1-F6EECF244321}">
                <p14:modId xmlns:p14="http://schemas.microsoft.com/office/powerpoint/2010/main" val="3841032311"/>
              </p:ext>
            </p:extLst>
          </p:nvPr>
        </p:nvGraphicFramePr>
        <p:xfrm>
          <a:off x="431800" y="2420888"/>
          <a:ext cx="8424862" cy="560388"/>
        </p:xfrm>
        <a:graphic>
          <a:graphicData uri="http://schemas.openxmlformats.org/drawingml/2006/table">
            <a:tbl>
              <a:tblPr/>
              <a:tblGrid>
                <a:gridCol w="935037"/>
                <a:gridCol w="7489825"/>
              </a:tblGrid>
              <a:tr h="5603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[60]</a:t>
                      </a:r>
                    </a:p>
                  </a:txBody>
                  <a:tcPr marL="36000" marR="36000" marT="36046" marB="36046"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学校ケア方針</a:t>
                      </a:r>
                    </a:p>
                  </a:txBody>
                  <a:tcPr marL="36000" marR="36000" marT="36046" marB="36046"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graphicFrame>
        <p:nvGraphicFramePr>
          <p:cNvPr id="74806" name="Group 54"/>
          <p:cNvGraphicFramePr>
            <a:graphicFrameLocks noGrp="1"/>
          </p:cNvGraphicFramePr>
          <p:nvPr>
            <p:extLst>
              <p:ext uri="{D42A27DB-BD31-4B8C-83A1-F6EECF244321}">
                <p14:modId xmlns:p14="http://schemas.microsoft.com/office/powerpoint/2010/main" val="385540728"/>
              </p:ext>
            </p:extLst>
          </p:nvPr>
        </p:nvGraphicFramePr>
        <p:xfrm>
          <a:off x="395288" y="765175"/>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［６］</a:t>
                      </a: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smtClean="0">
                          <a:ln>
                            <a:noFill/>
                          </a:ln>
                          <a:solidFill>
                            <a:schemeClr val="tx1"/>
                          </a:solidFill>
                          <a:effectLst/>
                          <a:latin typeface="ＭＳ ゴシック" pitchFamily="49" charset="-128"/>
                          <a:ea typeface="ＭＳ ゴシック" pitchFamily="49" charset="-128"/>
                        </a:rPr>
                        <a:t>学校ケア</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rPr>
                        <a:t>　  学校再開と心のケア計画</a:t>
                      </a:r>
                      <a:endParaRPr kumimoji="1" lang="ja-JP" altLang="en-US" sz="2400" b="0" i="0" u="none" strike="noStrike" cap="none" normalizeH="0" baseline="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CC"/>
                    </a:solidFill>
                  </a:tcPr>
                </a:tc>
              </a:tr>
            </a:tbl>
          </a:graphicData>
        </a:graphic>
      </p:graphicFrame>
      <p:sp>
        <p:nvSpPr>
          <p:cNvPr id="74808" name="Rectangle 56"/>
          <p:cNvSpPr>
            <a:spLocks noChangeArrowheads="1"/>
          </p:cNvSpPr>
          <p:nvPr/>
        </p:nvSpPr>
        <p:spPr bwMode="auto">
          <a:xfrm>
            <a:off x="395288" y="1557338"/>
            <a:ext cx="8497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en-US" sz="1600" dirty="0"/>
              <a:t>発生後に初めて子どもが登校する日を「学校再開日」と</a:t>
            </a:r>
            <a:r>
              <a:rPr lang="ja-JP" altLang="en-US" sz="1600" dirty="0" smtClean="0"/>
              <a:t>呼ぶ。</a:t>
            </a:r>
            <a:r>
              <a:rPr lang="en-US" altLang="ja-JP" sz="1600" dirty="0"/>
              <a:t>[6]</a:t>
            </a:r>
            <a:r>
              <a:rPr lang="ja-JP" altLang="en-US" sz="1600" dirty="0"/>
              <a:t>には、授業やホームルーム、部活動など学校本来活動の再開</a:t>
            </a:r>
            <a:r>
              <a:rPr lang="en-US" altLang="ja-JP" sz="1600" dirty="0"/>
              <a:t>[61]</a:t>
            </a:r>
            <a:r>
              <a:rPr lang="ja-JP" altLang="en-US" sz="1600" dirty="0"/>
              <a:t>と心のケア</a:t>
            </a:r>
            <a:r>
              <a:rPr lang="en-US" altLang="ja-JP" sz="1600" dirty="0"/>
              <a:t>[62]</a:t>
            </a:r>
            <a:r>
              <a:rPr lang="ja-JP" altLang="en-US" sz="1600" dirty="0"/>
              <a:t>という２つの流れが</a:t>
            </a:r>
            <a:r>
              <a:rPr lang="ja-JP" altLang="en-US" sz="1600" dirty="0" smtClean="0"/>
              <a:t>ある。</a:t>
            </a:r>
            <a:endParaRPr lang="ja-JP" altLang="en-US" sz="1600" dirty="0"/>
          </a:p>
        </p:txBody>
      </p:sp>
      <p:sp>
        <p:nvSpPr>
          <p:cNvPr id="74809" name="Rectangle 57"/>
          <p:cNvSpPr>
            <a:spLocks noChangeArrowheads="1"/>
          </p:cNvSpPr>
          <p:nvPr/>
        </p:nvSpPr>
        <p:spPr bwMode="auto">
          <a:xfrm>
            <a:off x="370698" y="3933056"/>
            <a:ext cx="84248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a:t>
            </a:r>
            <a:r>
              <a:rPr lang="ja-JP" altLang="ja-JP" dirty="0"/>
              <a:t>学校再開日には、クラスや集会･放送での伝え方を用意し、保健室の態勢やカウンセリングの態勢を</a:t>
            </a:r>
            <a:r>
              <a:rPr lang="ja-JP" altLang="ja-JP" dirty="0" smtClean="0"/>
              <a:t>整え</a:t>
            </a:r>
            <a:r>
              <a:rPr lang="ja-JP" altLang="en-US" dirty="0" smtClean="0"/>
              <a:t>る。</a:t>
            </a:r>
            <a:endParaRPr lang="ja-JP" altLang="ja-JP" dirty="0"/>
          </a:p>
          <a:p>
            <a:r>
              <a:rPr lang="ja-JP" altLang="en-US" dirty="0"/>
              <a:t>○</a:t>
            </a:r>
            <a:r>
              <a:rPr lang="ja-JP" altLang="ja-JP" dirty="0" smtClean="0"/>
              <a:t>大きな</a:t>
            </a:r>
            <a:r>
              <a:rPr lang="ja-JP" altLang="ja-JP" dirty="0"/>
              <a:t>集会（全校集会）を開くとパニックが</a:t>
            </a:r>
            <a:r>
              <a:rPr lang="ja-JP" altLang="ja-JP" dirty="0" smtClean="0"/>
              <a:t>伝染</a:t>
            </a:r>
            <a:r>
              <a:rPr lang="ja-JP" altLang="en-US" dirty="0" smtClean="0"/>
              <a:t>した場合に</a:t>
            </a:r>
            <a:r>
              <a:rPr lang="ja-JP" altLang="ja-JP" dirty="0" smtClean="0"/>
              <a:t>対処</a:t>
            </a:r>
            <a:r>
              <a:rPr lang="ja-JP" altLang="en-US" dirty="0" smtClean="0"/>
              <a:t>できない。</a:t>
            </a:r>
            <a:r>
              <a:rPr lang="ja-JP" altLang="ja-JP" dirty="0" smtClean="0"/>
              <a:t>当該クラス</a:t>
            </a:r>
            <a:r>
              <a:rPr lang="ja-JP" altLang="en-US" dirty="0" smtClean="0"/>
              <a:t>には</a:t>
            </a:r>
            <a:r>
              <a:rPr lang="ja-JP" altLang="ja-JP" dirty="0" smtClean="0"/>
              <a:t>校長が出向く</a:t>
            </a:r>
            <a:r>
              <a:rPr lang="ja-JP" altLang="en-US" dirty="0" smtClean="0"/>
              <a:t>のが安全。学年別に分けたり</a:t>
            </a:r>
            <a:r>
              <a:rPr lang="ja-JP" altLang="ja-JP" dirty="0" smtClean="0"/>
              <a:t>、放送</a:t>
            </a:r>
            <a:r>
              <a:rPr lang="ja-JP" altLang="ja-JP" dirty="0"/>
              <a:t>を使うことも</a:t>
            </a:r>
            <a:r>
              <a:rPr lang="ja-JP" altLang="ja-JP" dirty="0" smtClean="0"/>
              <a:t>検討</a:t>
            </a:r>
            <a:endParaRPr lang="en-US" altLang="ja-JP" dirty="0" smtClean="0"/>
          </a:p>
          <a:p>
            <a:r>
              <a:rPr lang="ja-JP" altLang="ja-JP" dirty="0" smtClean="0"/>
              <a:t>○</a:t>
            </a:r>
            <a:r>
              <a:rPr lang="ja-JP" altLang="ja-JP" dirty="0"/>
              <a:t>全校</a:t>
            </a:r>
            <a:r>
              <a:rPr lang="ja-JP" altLang="ja-JP" dirty="0" smtClean="0"/>
              <a:t>集会は</a:t>
            </a:r>
            <a:r>
              <a:rPr lang="ja-JP" altLang="ja-JP" dirty="0"/>
              <a:t>、朝一番に集めてサラリと説明し、すぐに</a:t>
            </a:r>
            <a:r>
              <a:rPr lang="ja-JP" altLang="ja-JP" dirty="0" smtClean="0"/>
              <a:t>クラス</a:t>
            </a:r>
            <a:r>
              <a:rPr lang="ja-JP" altLang="en-US" dirty="0" smtClean="0"/>
              <a:t>で</a:t>
            </a:r>
            <a:r>
              <a:rPr lang="ja-JP" altLang="ja-JP" dirty="0" smtClean="0"/>
              <a:t>対応</a:t>
            </a:r>
            <a:endParaRPr lang="ja-JP" altLang="ja-JP" dirty="0"/>
          </a:p>
          <a:p>
            <a:r>
              <a:rPr lang="ja-JP" altLang="ja-JP" dirty="0"/>
              <a:t>○自殺の</a:t>
            </a:r>
            <a:r>
              <a:rPr lang="ja-JP" altLang="ja-JP" dirty="0" smtClean="0"/>
              <a:t>場合</a:t>
            </a:r>
            <a:r>
              <a:rPr lang="ja-JP" altLang="en-US" dirty="0" smtClean="0"/>
              <a:t>、</a:t>
            </a:r>
            <a:r>
              <a:rPr lang="ja-JP" altLang="ja-JP" dirty="0" smtClean="0"/>
              <a:t>集会は</a:t>
            </a:r>
            <a:r>
              <a:rPr lang="ja-JP" altLang="en-US" dirty="0" smtClean="0"/>
              <a:t>推奨しない。</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4806"/>
                                        </p:tgtEl>
                                        <p:attrNameLst>
                                          <p:attrName>style.visibility</p:attrName>
                                        </p:attrNameLst>
                                      </p:cBhvr>
                                      <p:to>
                                        <p:strVal val="visible"/>
                                      </p:to>
                                    </p:set>
                                    <p:animEffect transition="in" filter="wipe(left)">
                                      <p:cBhvr>
                                        <p:cTn id="7" dur="500"/>
                                        <p:tgtEl>
                                          <p:spTgt spid="7480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4808"/>
                                        </p:tgtEl>
                                        <p:attrNameLst>
                                          <p:attrName>style.visibility</p:attrName>
                                        </p:attrNameLst>
                                      </p:cBhvr>
                                      <p:to>
                                        <p:strVal val="visible"/>
                                      </p:to>
                                    </p:set>
                                    <p:animEffect transition="in" filter="wipe(up)">
                                      <p:cBhvr>
                                        <p:cTn id="11" dur="1000"/>
                                        <p:tgtEl>
                                          <p:spTgt spid="748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4807"/>
                                        </p:tgtEl>
                                        <p:attrNameLst>
                                          <p:attrName>style.visibility</p:attrName>
                                        </p:attrNameLst>
                                      </p:cBhvr>
                                      <p:to>
                                        <p:strVal val="visible"/>
                                      </p:to>
                                    </p:set>
                                    <p:animEffect transition="in" filter="wipe(left)">
                                      <p:cBhvr>
                                        <p:cTn id="16" dur="500"/>
                                        <p:tgtEl>
                                          <p:spTgt spid="7480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4756"/>
                                        </p:tgtEl>
                                        <p:attrNameLst>
                                          <p:attrName>style.visibility</p:attrName>
                                        </p:attrNameLst>
                                      </p:cBhvr>
                                      <p:to>
                                        <p:strVal val="visible"/>
                                      </p:to>
                                    </p:set>
                                    <p:animEffect transition="in" filter="fade">
                                      <p:cBhvr>
                                        <p:cTn id="20" dur="500"/>
                                        <p:tgtEl>
                                          <p:spTgt spid="74756"/>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4809"/>
                                        </p:tgtEl>
                                        <p:attrNameLst>
                                          <p:attrName>style.visibility</p:attrName>
                                        </p:attrNameLst>
                                      </p:cBhvr>
                                      <p:to>
                                        <p:strVal val="visible"/>
                                      </p:to>
                                    </p:set>
                                    <p:animEffect transition="in" filter="wipe(up)">
                                      <p:cBhvr>
                                        <p:cTn id="24" dur="2000"/>
                                        <p:tgtEl>
                                          <p:spTgt spid="74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808" grpId="0"/>
      <p:bldP spid="748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713130" y="3411814"/>
            <a:ext cx="1597572" cy="2293616"/>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827584" y="2619727"/>
            <a:ext cx="1440160" cy="1584176"/>
          </a:xfrm>
          <a:prstGeom prst="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学校再開</a:t>
            </a:r>
            <a:r>
              <a:rPr lang="ja-JP" altLang="en-US" sz="2400" dirty="0" smtClean="0">
                <a:solidFill>
                  <a:schemeClr val="tx1"/>
                </a:solidFill>
                <a:latin typeface="ＭＳ ゴシック" panose="020B0609070205080204" pitchFamily="49" charset="-128"/>
                <a:ea typeface="ＭＳ ゴシック" panose="020B0609070205080204" pitchFamily="49" charset="-128"/>
              </a:rPr>
              <a:t>計　　画</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lang="en-US" altLang="ja-JP" sz="2400" dirty="0" smtClean="0">
                <a:solidFill>
                  <a:schemeClr val="tx1"/>
                </a:solidFill>
                <a:latin typeface="ＭＳ ゴシック" panose="020B0609070205080204" pitchFamily="49" charset="-128"/>
                <a:ea typeface="ＭＳ ゴシック" panose="020B0609070205080204" pitchFamily="49" charset="-128"/>
              </a:rPr>
              <a:t>[61]a</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827584" y="1811670"/>
            <a:ext cx="7416824" cy="461665"/>
          </a:xfrm>
          <a:prstGeom prst="rect">
            <a:avLst/>
          </a:prstGeom>
          <a:solidFill>
            <a:srgbClr val="FFCCCC"/>
          </a:solidFill>
          <a:ln w="6350">
            <a:solidFill>
              <a:schemeClr val="tx1"/>
            </a:solidFill>
          </a:ln>
        </p:spPr>
        <p:txBody>
          <a:bodyPr wrap="square" rtlCol="0">
            <a:spAutoFit/>
          </a:bodyPr>
          <a:lstStyle/>
          <a:p>
            <a:pPr algn="ctr"/>
            <a:r>
              <a:rPr kumimoji="1" lang="ja-JP" altLang="en-US" sz="2400" dirty="0" smtClean="0"/>
              <a:t>学校ケア方針</a:t>
            </a:r>
            <a:r>
              <a:rPr kumimoji="1" lang="en-US" altLang="ja-JP" sz="2400" dirty="0" smtClean="0"/>
              <a:t>[60]a</a:t>
            </a:r>
            <a:endParaRPr kumimoji="1" lang="ja-JP" altLang="en-US" sz="2400" dirty="0"/>
          </a:p>
        </p:txBody>
      </p:sp>
      <p:sp>
        <p:nvSpPr>
          <p:cNvPr id="5" name="正方形/長方形 4"/>
          <p:cNvSpPr/>
          <p:nvPr/>
        </p:nvSpPr>
        <p:spPr>
          <a:xfrm>
            <a:off x="4716016" y="2619727"/>
            <a:ext cx="1597572" cy="792088"/>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心のケア計画</a:t>
            </a:r>
            <a:r>
              <a:rPr lang="en-US" altLang="ja-JP" sz="2400" dirty="0" smtClean="0">
                <a:solidFill>
                  <a:schemeClr val="tx1"/>
                </a:solidFill>
                <a:latin typeface="ＭＳ ゴシック" panose="020B0609070205080204" pitchFamily="49" charset="-128"/>
                <a:ea typeface="ＭＳ ゴシック" panose="020B0609070205080204" pitchFamily="49" charset="-128"/>
              </a:rPr>
              <a:t>[62]a</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2597354" y="2903983"/>
            <a:ext cx="1944216" cy="1015663"/>
          </a:xfrm>
          <a:prstGeom prst="rect">
            <a:avLst/>
          </a:prstGeom>
          <a:solidFill>
            <a:schemeClr val="accent3"/>
          </a:solidFill>
          <a:ln w="6350">
            <a:solidFill>
              <a:schemeClr val="tx1"/>
            </a:solidFill>
          </a:ln>
        </p:spPr>
        <p:txBody>
          <a:bodyPr wrap="square" rtlCol="0">
            <a:spAutoFit/>
          </a:bodyPr>
          <a:lstStyle/>
          <a:p>
            <a:r>
              <a:rPr kumimoji="1" lang="ja-JP" altLang="en-US" b="1" dirty="0" smtClean="0">
                <a:latin typeface="ＭＳ 明朝" panose="02020609040205080304" pitchFamily="17" charset="-128"/>
                <a:ea typeface="ＭＳ 明朝" panose="02020609040205080304" pitchFamily="17" charset="-128"/>
              </a:rPr>
              <a:t>  </a:t>
            </a:r>
            <a:r>
              <a:rPr kumimoji="1" lang="ja-JP" altLang="en-US" b="1" dirty="0" smtClean="0"/>
              <a:t>教師対応</a:t>
            </a:r>
            <a:endParaRPr kumimoji="1" lang="en-US" altLang="ja-JP" b="1" dirty="0" smtClean="0"/>
          </a:p>
          <a:p>
            <a:r>
              <a:rPr lang="ja-JP" altLang="en-US" b="1" dirty="0">
                <a:latin typeface="ＭＳ 明朝" panose="02020609040205080304" pitchFamily="17" charset="-128"/>
                <a:ea typeface="ＭＳ 明朝" panose="02020609040205080304" pitchFamily="17" charset="-128"/>
              </a:rPr>
              <a:t>個別</a:t>
            </a:r>
            <a:r>
              <a:rPr lang="ja-JP" altLang="en-US" b="1" dirty="0" smtClean="0">
                <a:latin typeface="ＭＳ 明朝" panose="02020609040205080304" pitchFamily="17" charset="-128"/>
                <a:ea typeface="ＭＳ 明朝" panose="02020609040205080304" pitchFamily="17" charset="-128"/>
              </a:rPr>
              <a:t>相談</a:t>
            </a:r>
            <a:r>
              <a:rPr lang="en-US" altLang="ja-JP" b="1" dirty="0" smtClean="0">
                <a:latin typeface="ＭＳ 明朝" panose="02020609040205080304" pitchFamily="17" charset="-128"/>
                <a:ea typeface="ＭＳ 明朝" panose="02020609040205080304" pitchFamily="17" charset="-128"/>
              </a:rPr>
              <a:t>[71]</a:t>
            </a:r>
          </a:p>
          <a:p>
            <a:r>
              <a:rPr kumimoji="1" lang="ja-JP" altLang="en-US" b="1" dirty="0">
                <a:latin typeface="ＭＳ 明朝" panose="02020609040205080304" pitchFamily="17" charset="-128"/>
                <a:ea typeface="ＭＳ 明朝" panose="02020609040205080304" pitchFamily="17" charset="-128"/>
              </a:rPr>
              <a:t>心理</a:t>
            </a:r>
            <a:r>
              <a:rPr kumimoji="1" lang="ja-JP" altLang="en-US" b="1" dirty="0" smtClean="0">
                <a:latin typeface="ＭＳ 明朝" panose="02020609040205080304" pitchFamily="17" charset="-128"/>
                <a:ea typeface="ＭＳ 明朝" panose="02020609040205080304" pitchFamily="17" charset="-128"/>
              </a:rPr>
              <a:t>教育</a:t>
            </a:r>
            <a:r>
              <a:rPr kumimoji="1" lang="en-US" altLang="ja-JP" b="1" dirty="0" smtClean="0">
                <a:latin typeface="ＭＳ 明朝" panose="02020609040205080304" pitchFamily="17" charset="-128"/>
                <a:ea typeface="ＭＳ 明朝" panose="02020609040205080304" pitchFamily="17" charset="-128"/>
              </a:rPr>
              <a:t>[72]c</a:t>
            </a:r>
            <a:endParaRPr kumimoji="1" lang="ja-JP" altLang="en-US" b="1"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6588224" y="2903983"/>
            <a:ext cx="1656184" cy="400110"/>
          </a:xfrm>
          <a:prstGeom prst="rect">
            <a:avLst/>
          </a:prstGeom>
          <a:solidFill>
            <a:schemeClr val="accent3"/>
          </a:solidFill>
          <a:ln w="6350">
            <a:solidFill>
              <a:schemeClr val="tx1"/>
            </a:solidFill>
          </a:ln>
        </p:spPr>
        <p:txBody>
          <a:bodyPr wrap="square" rtlCol="0">
            <a:spAutoFit/>
          </a:bodyPr>
          <a:lstStyle/>
          <a:p>
            <a:r>
              <a:rPr kumimoji="1" lang="ja-JP" altLang="en-US" b="1" dirty="0" smtClean="0">
                <a:latin typeface="ＭＳ 明朝" panose="02020609040205080304" pitchFamily="17" charset="-128"/>
                <a:ea typeface="ＭＳ 明朝" panose="02020609040205080304" pitchFamily="17" charset="-128"/>
              </a:rPr>
              <a:t>評価</a:t>
            </a:r>
            <a:r>
              <a:rPr kumimoji="1" lang="en-US" altLang="ja-JP" b="1" dirty="0" smtClean="0">
                <a:latin typeface="ＭＳ 明朝" panose="02020609040205080304" pitchFamily="17" charset="-128"/>
                <a:ea typeface="ＭＳ 明朝" panose="02020609040205080304" pitchFamily="17" charset="-128"/>
              </a:rPr>
              <a:t>Ⅰ[62]b</a:t>
            </a:r>
            <a:endParaRPr kumimoji="1" lang="ja-JP" altLang="en-US" b="1" dirty="0">
              <a:latin typeface="ＭＳ 明朝" panose="02020609040205080304" pitchFamily="17" charset="-128"/>
              <a:ea typeface="ＭＳ 明朝" panose="02020609040205080304" pitchFamily="17" charset="-128"/>
            </a:endParaRPr>
          </a:p>
        </p:txBody>
      </p:sp>
      <p:sp>
        <p:nvSpPr>
          <p:cNvPr id="8" name="テキスト ボックス 7"/>
          <p:cNvSpPr txBox="1"/>
          <p:nvPr/>
        </p:nvSpPr>
        <p:spPr>
          <a:xfrm>
            <a:off x="5226618" y="3627839"/>
            <a:ext cx="1361606" cy="707886"/>
          </a:xfrm>
          <a:prstGeom prst="rect">
            <a:avLst/>
          </a:prstGeom>
          <a:solidFill>
            <a:schemeClr val="accent3"/>
          </a:solidFill>
          <a:ln w="6350">
            <a:solidFill>
              <a:schemeClr val="tx1"/>
            </a:solidFill>
          </a:ln>
        </p:spPr>
        <p:txBody>
          <a:bodyPr wrap="square" rtlCol="0">
            <a:spAutoFit/>
          </a:bodyPr>
          <a:lstStyle/>
          <a:p>
            <a:r>
              <a:rPr lang="ja-JP" altLang="en-US" b="1" dirty="0">
                <a:latin typeface="ＭＳ 明朝" panose="02020609040205080304" pitchFamily="17" charset="-128"/>
                <a:ea typeface="ＭＳ 明朝" panose="02020609040205080304" pitchFamily="17" charset="-128"/>
              </a:rPr>
              <a:t>個別</a:t>
            </a:r>
            <a:r>
              <a:rPr lang="ja-JP" altLang="en-US" b="1" dirty="0" smtClean="0">
                <a:latin typeface="ＭＳ 明朝" panose="02020609040205080304" pitchFamily="17" charset="-128"/>
                <a:ea typeface="ＭＳ 明朝" panose="02020609040205080304" pitchFamily="17" charset="-128"/>
              </a:rPr>
              <a:t>相談</a:t>
            </a:r>
            <a:endParaRPr lang="en-US" altLang="ja-JP" b="1" dirty="0" smtClean="0">
              <a:latin typeface="ＭＳ 明朝" panose="02020609040205080304" pitchFamily="17" charset="-128"/>
              <a:ea typeface="ＭＳ 明朝" panose="02020609040205080304" pitchFamily="17" charset="-128"/>
            </a:endParaRPr>
          </a:p>
          <a:p>
            <a:r>
              <a:rPr lang="ja-JP" altLang="en-US" b="1" dirty="0" smtClean="0">
                <a:latin typeface="ＭＳ 明朝" panose="02020609040205080304" pitchFamily="17" charset="-128"/>
                <a:ea typeface="ＭＳ 明朝" panose="02020609040205080304" pitchFamily="17" charset="-128"/>
              </a:rPr>
              <a:t>態勢</a:t>
            </a:r>
            <a:r>
              <a:rPr lang="en-US" altLang="ja-JP" b="1" dirty="0" smtClean="0">
                <a:latin typeface="ＭＳ 明朝" panose="02020609040205080304" pitchFamily="17" charset="-128"/>
                <a:ea typeface="ＭＳ 明朝" panose="02020609040205080304" pitchFamily="17" charset="-128"/>
              </a:rPr>
              <a:t>[62]e</a:t>
            </a:r>
          </a:p>
        </p:txBody>
      </p:sp>
      <p:sp>
        <p:nvSpPr>
          <p:cNvPr id="9" name="テキスト ボックス 8"/>
          <p:cNvSpPr txBox="1"/>
          <p:nvPr/>
        </p:nvSpPr>
        <p:spPr>
          <a:xfrm>
            <a:off x="6882802" y="3627839"/>
            <a:ext cx="1361606" cy="707886"/>
          </a:xfrm>
          <a:prstGeom prst="rect">
            <a:avLst/>
          </a:prstGeom>
          <a:solidFill>
            <a:schemeClr val="accent3"/>
          </a:solidFill>
          <a:ln w="6350">
            <a:solidFill>
              <a:schemeClr val="tx1"/>
            </a:solidFill>
          </a:ln>
        </p:spPr>
        <p:txBody>
          <a:bodyPr wrap="square" rtlCol="0">
            <a:spAutoFit/>
          </a:bodyPr>
          <a:lstStyle/>
          <a:p>
            <a:r>
              <a:rPr lang="ja-JP" altLang="en-US" b="1" dirty="0" smtClean="0">
                <a:latin typeface="ＭＳ 明朝" panose="02020609040205080304" pitchFamily="17" charset="-128"/>
                <a:ea typeface="ＭＳ 明朝" panose="02020609040205080304" pitchFamily="17" charset="-128"/>
              </a:rPr>
              <a:t>応急ケア</a:t>
            </a:r>
            <a:endParaRPr lang="en-US" altLang="ja-JP" b="1" dirty="0" smtClean="0">
              <a:latin typeface="ＭＳ 明朝" panose="02020609040205080304" pitchFamily="17" charset="-128"/>
              <a:ea typeface="ＭＳ 明朝" panose="02020609040205080304" pitchFamily="17" charset="-128"/>
            </a:endParaRPr>
          </a:p>
          <a:p>
            <a:pPr algn="ctr"/>
            <a:r>
              <a:rPr lang="en-US" altLang="ja-JP" b="1" dirty="0" smtClean="0">
                <a:latin typeface="ＭＳ 明朝" panose="02020609040205080304" pitchFamily="17" charset="-128"/>
                <a:ea typeface="ＭＳ 明朝" panose="02020609040205080304" pitchFamily="17" charset="-128"/>
              </a:rPr>
              <a:t>[81]a</a:t>
            </a:r>
          </a:p>
        </p:txBody>
      </p:sp>
      <p:sp>
        <p:nvSpPr>
          <p:cNvPr id="11" name="テキスト ボックス 10"/>
          <p:cNvSpPr txBox="1"/>
          <p:nvPr/>
        </p:nvSpPr>
        <p:spPr>
          <a:xfrm>
            <a:off x="835406" y="4558622"/>
            <a:ext cx="7416824" cy="400110"/>
          </a:xfrm>
          <a:prstGeom prst="rect">
            <a:avLst/>
          </a:prstGeom>
          <a:solidFill>
            <a:srgbClr val="CCFFFF"/>
          </a:solidFill>
          <a:ln w="6350">
            <a:solidFill>
              <a:schemeClr val="tx1"/>
            </a:solidFill>
          </a:ln>
        </p:spPr>
        <p:txBody>
          <a:bodyPr wrap="square" rtlCol="0">
            <a:spAutoFit/>
          </a:bodyPr>
          <a:lstStyle/>
          <a:p>
            <a:pPr algn="ctr"/>
            <a:r>
              <a:rPr lang="ja-JP" altLang="en-US" dirty="0"/>
              <a:t>学校再開日</a:t>
            </a:r>
            <a:endParaRPr kumimoji="1" lang="ja-JP" altLang="en-US" dirty="0"/>
          </a:p>
        </p:txBody>
      </p:sp>
      <p:sp>
        <p:nvSpPr>
          <p:cNvPr id="12" name="テキスト ボックス 11"/>
          <p:cNvSpPr txBox="1"/>
          <p:nvPr/>
        </p:nvSpPr>
        <p:spPr>
          <a:xfrm>
            <a:off x="835406" y="4958732"/>
            <a:ext cx="2016224" cy="400110"/>
          </a:xfrm>
          <a:prstGeom prst="rect">
            <a:avLst/>
          </a:prstGeom>
          <a:solidFill>
            <a:srgbClr val="FFCCCC"/>
          </a:solidFill>
          <a:ln w="6350">
            <a:solidFill>
              <a:schemeClr val="tx1"/>
            </a:solidFill>
          </a:ln>
        </p:spPr>
        <p:txBody>
          <a:bodyPr wrap="square" rtlCol="0">
            <a:spAutoFit/>
          </a:bodyPr>
          <a:lstStyle/>
          <a:p>
            <a:pPr algn="ctr"/>
            <a:r>
              <a:rPr lang="ja-JP" altLang="en-US" b="1" dirty="0" smtClean="0">
                <a:latin typeface="ＭＳ 明朝" panose="02020609040205080304" pitchFamily="17" charset="-128"/>
                <a:ea typeface="ＭＳ 明朝" panose="02020609040205080304" pitchFamily="17" charset="-128"/>
              </a:rPr>
              <a:t>集会</a:t>
            </a:r>
            <a:r>
              <a:rPr lang="en-US" altLang="ja-JP" b="1" dirty="0" smtClean="0">
                <a:latin typeface="ＭＳ 明朝" panose="02020609040205080304" pitchFamily="17" charset="-128"/>
                <a:ea typeface="ＭＳ 明朝" panose="02020609040205080304" pitchFamily="17" charset="-128"/>
              </a:rPr>
              <a:t>､</a:t>
            </a:r>
            <a:r>
              <a:rPr lang="ja-JP" altLang="en-US" b="1" dirty="0" smtClean="0">
                <a:latin typeface="ＭＳ 明朝" panose="02020609040205080304" pitchFamily="17" charset="-128"/>
                <a:ea typeface="ＭＳ 明朝" panose="02020609040205080304" pitchFamily="17" charset="-128"/>
              </a:rPr>
              <a:t>放送</a:t>
            </a:r>
            <a:r>
              <a:rPr lang="en-US" altLang="ja-JP" b="1" dirty="0" smtClean="0">
                <a:latin typeface="ＭＳ 明朝" panose="02020609040205080304" pitchFamily="17" charset="-128"/>
                <a:ea typeface="ＭＳ 明朝" panose="02020609040205080304" pitchFamily="17" charset="-128"/>
              </a:rPr>
              <a:t>[61]b</a:t>
            </a:r>
            <a:endParaRPr kumimoji="1" lang="ja-JP" altLang="en-US" b="1" dirty="0">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2851630" y="4958732"/>
            <a:ext cx="1692188" cy="400110"/>
          </a:xfrm>
          <a:prstGeom prst="rect">
            <a:avLst/>
          </a:prstGeom>
          <a:solidFill>
            <a:srgbClr val="99CCFF"/>
          </a:solidFill>
          <a:ln w="6350">
            <a:solidFill>
              <a:schemeClr val="tx1"/>
            </a:solidFill>
          </a:ln>
        </p:spPr>
        <p:txBody>
          <a:bodyPr wrap="square" rtlCol="0">
            <a:spAutoFit/>
          </a:bodyPr>
          <a:lstStyle/>
          <a:p>
            <a:pPr algn="ctr"/>
            <a:r>
              <a:rPr lang="ja-JP" altLang="en-US" b="1" dirty="0" smtClean="0">
                <a:latin typeface="ＭＳ 明朝" panose="02020609040205080304" pitchFamily="17" charset="-128"/>
                <a:ea typeface="ＭＳ 明朝" panose="02020609040205080304" pitchFamily="17" charset="-128"/>
              </a:rPr>
              <a:t>ｸﾗｽ</a:t>
            </a:r>
            <a:r>
              <a:rPr lang="en-US" altLang="ja-JP" b="1" dirty="0">
                <a:latin typeface="ＭＳ 明朝" panose="02020609040205080304" pitchFamily="17" charset="-128"/>
                <a:ea typeface="ＭＳ 明朝" panose="02020609040205080304" pitchFamily="17" charset="-128"/>
              </a:rPr>
              <a:t>[</a:t>
            </a:r>
            <a:r>
              <a:rPr lang="en-US" altLang="ja-JP" b="1" dirty="0" smtClean="0">
                <a:latin typeface="ＭＳ 明朝" panose="02020609040205080304" pitchFamily="17" charset="-128"/>
                <a:ea typeface="ＭＳ 明朝" panose="02020609040205080304" pitchFamily="17" charset="-128"/>
              </a:rPr>
              <a:t>73]b</a:t>
            </a:r>
            <a:endParaRPr kumimoji="1" lang="ja-JP" altLang="en-US" b="1" dirty="0">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4551640" y="4958732"/>
            <a:ext cx="2002828" cy="400110"/>
          </a:xfrm>
          <a:prstGeom prst="rect">
            <a:avLst/>
          </a:prstGeom>
          <a:solidFill>
            <a:srgbClr val="CCFFCC"/>
          </a:solidFill>
          <a:ln w="6350">
            <a:solidFill>
              <a:schemeClr val="tx1"/>
            </a:solidFill>
          </a:ln>
        </p:spPr>
        <p:txBody>
          <a:bodyPr wrap="square" rtlCol="0">
            <a:spAutoFit/>
          </a:bodyPr>
          <a:lstStyle/>
          <a:p>
            <a:pPr algn="ctr"/>
            <a:r>
              <a:rPr lang="ja-JP" altLang="en-US" b="1" dirty="0" smtClean="0">
                <a:latin typeface="ＭＳ 明朝" panose="02020609040205080304" pitchFamily="17" charset="-128"/>
                <a:ea typeface="ＭＳ 明朝" panose="02020609040205080304" pitchFamily="17" charset="-128"/>
              </a:rPr>
              <a:t>保健室</a:t>
            </a:r>
            <a:r>
              <a:rPr lang="en-US" altLang="ja-JP" b="1" dirty="0" smtClean="0">
                <a:latin typeface="ＭＳ 明朝" panose="02020609040205080304" pitchFamily="17" charset="-128"/>
                <a:ea typeface="ＭＳ 明朝" panose="02020609040205080304" pitchFamily="17" charset="-128"/>
              </a:rPr>
              <a:t>[73]a</a:t>
            </a:r>
            <a:endParaRPr kumimoji="1" lang="ja-JP" altLang="en-US" b="1"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6554468" y="4962465"/>
            <a:ext cx="1692188" cy="400110"/>
          </a:xfrm>
          <a:prstGeom prst="rect">
            <a:avLst/>
          </a:prstGeom>
          <a:solidFill>
            <a:srgbClr val="FFFFCC"/>
          </a:solidFill>
          <a:ln w="6350">
            <a:solidFill>
              <a:schemeClr val="tx1"/>
            </a:solidFill>
          </a:ln>
        </p:spPr>
        <p:txBody>
          <a:bodyPr wrap="square" rtlCol="0">
            <a:spAutoFit/>
          </a:bodyPr>
          <a:lstStyle/>
          <a:p>
            <a:pPr algn="ctr"/>
            <a:r>
              <a:rPr lang="ja-JP" altLang="en-US" b="1" dirty="0">
                <a:latin typeface="ＭＳ 明朝" panose="02020609040205080304" pitchFamily="17" charset="-128"/>
                <a:ea typeface="ＭＳ 明朝" panose="02020609040205080304" pitchFamily="17" charset="-128"/>
              </a:rPr>
              <a:t>相談</a:t>
            </a:r>
            <a:r>
              <a:rPr lang="ja-JP" altLang="en-US" b="1" dirty="0" smtClean="0">
                <a:latin typeface="ＭＳ 明朝" panose="02020609040205080304" pitchFamily="17" charset="-128"/>
                <a:ea typeface="ＭＳ 明朝" panose="02020609040205080304" pitchFamily="17" charset="-128"/>
              </a:rPr>
              <a:t>室</a:t>
            </a:r>
            <a:r>
              <a:rPr lang="en-US" altLang="ja-JP" b="1" dirty="0" smtClean="0">
                <a:latin typeface="ＭＳ 明朝" panose="02020609040205080304" pitchFamily="17" charset="-128"/>
                <a:ea typeface="ＭＳ 明朝" panose="02020609040205080304" pitchFamily="17" charset="-128"/>
              </a:rPr>
              <a:t>[82]b</a:t>
            </a:r>
            <a:endParaRPr kumimoji="1" lang="ja-JP" altLang="en-US" b="1" dirty="0">
              <a:latin typeface="ＭＳ 明朝" panose="02020609040205080304" pitchFamily="17" charset="-128"/>
              <a:ea typeface="ＭＳ 明朝" panose="02020609040205080304" pitchFamily="17" charset="-128"/>
            </a:endParaRPr>
          </a:p>
        </p:txBody>
      </p:sp>
      <p:cxnSp>
        <p:nvCxnSpPr>
          <p:cNvPr id="16" name="直線矢印コネクタ 15"/>
          <p:cNvCxnSpPr/>
          <p:nvPr/>
        </p:nvCxnSpPr>
        <p:spPr>
          <a:xfrm>
            <a:off x="1843518" y="2273335"/>
            <a:ext cx="0" cy="346392"/>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546751" y="2273335"/>
            <a:ext cx="0" cy="346392"/>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843518" y="4212230"/>
            <a:ext cx="0" cy="346392"/>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553054" y="3425463"/>
            <a:ext cx="0" cy="202376"/>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567156" y="4356246"/>
            <a:ext cx="0" cy="202376"/>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397851" y="3304093"/>
            <a:ext cx="0" cy="346392"/>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6588224" y="3919646"/>
            <a:ext cx="288032" cy="0"/>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3" idx="1"/>
          </p:cNvCxnSpPr>
          <p:nvPr/>
        </p:nvCxnSpPr>
        <p:spPr>
          <a:xfrm>
            <a:off x="2267744" y="3411814"/>
            <a:ext cx="329610" cy="1"/>
          </a:xfrm>
          <a:prstGeom prst="straightConnector1">
            <a:avLst/>
          </a:prstGeom>
          <a:ln w="38100">
            <a:solidFill>
              <a:srgbClr val="CCCC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310702" y="3104038"/>
            <a:ext cx="294578" cy="0"/>
          </a:xfrm>
          <a:prstGeom prst="straightConnector1">
            <a:avLst/>
          </a:prstGeom>
          <a:ln w="38100">
            <a:solidFill>
              <a:srgbClr val="CCCC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2"/>
          <p:cNvSpPr>
            <a:spLocks noChangeArrowheads="1"/>
          </p:cNvSpPr>
          <p:nvPr/>
        </p:nvSpPr>
        <p:spPr bwMode="auto">
          <a:xfrm>
            <a:off x="1159268" y="836712"/>
            <a:ext cx="676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ctr" eaLnBrk="1" hangingPunct="1"/>
            <a:r>
              <a:rPr lang="ja-JP" altLang="en-US" sz="2800" dirty="0">
                <a:latin typeface="ＭＳ ゴシック" pitchFamily="49" charset="-128"/>
              </a:rPr>
              <a:t>学校</a:t>
            </a:r>
            <a:r>
              <a:rPr lang="ja-JP" altLang="en-US" sz="2800" dirty="0" smtClean="0">
                <a:latin typeface="ＭＳ ゴシック" pitchFamily="49" charset="-128"/>
              </a:rPr>
              <a:t>再開と心のケア</a:t>
            </a:r>
            <a:endParaRPr lang="ja-JP" altLang="en-US" sz="2800" dirty="0">
              <a:latin typeface="ＭＳ ゴシック" pitchFamily="49" charset="-128"/>
            </a:endParaRPr>
          </a:p>
        </p:txBody>
      </p:sp>
    </p:spTree>
    <p:extLst>
      <p:ext uri="{BB962C8B-B14F-4D97-AF65-F5344CB8AC3E}">
        <p14:creationId xmlns:p14="http://schemas.microsoft.com/office/powerpoint/2010/main" val="34081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2000"/>
                                        <p:tgtEl>
                                          <p:spTgt spid="2"/>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par>
                          <p:cTn id="43" fill="hold">
                            <p:stCondLst>
                              <p:cond delay="1500"/>
                            </p:stCondLst>
                            <p:childTnLst>
                              <p:par>
                                <p:cTn id="44" presetID="22"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1000"/>
                                        <p:tgtEl>
                                          <p:spTgt spid="9"/>
                                        </p:tgtEl>
                                      </p:cBhvr>
                                    </p:animEffect>
                                  </p:childTnLst>
                                </p:cTn>
                              </p:par>
                            </p:childTnLst>
                          </p:cTn>
                        </p:par>
                        <p:par>
                          <p:cTn id="51" fill="hold">
                            <p:stCondLst>
                              <p:cond delay="3000"/>
                            </p:stCondLst>
                            <p:childTnLst>
                              <p:par>
                                <p:cTn id="52" presetID="22" presetClass="entr" presetSubtype="2"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2"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1000"/>
                                        <p:tgtEl>
                                          <p:spTgt spid="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up)">
                                      <p:cBhvr>
                                        <p:cTn id="73" dur="500"/>
                                        <p:tgtEl>
                                          <p:spTgt spid="22"/>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2000"/>
                                        <p:tgtEl>
                                          <p:spTgt spid="11"/>
                                        </p:tgtEl>
                                      </p:cBhvr>
                                    </p:animEffect>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childTnLst>
                          </p:cTn>
                        </p:par>
                        <p:par>
                          <p:cTn id="82" fill="hold">
                            <p:stCondLst>
                              <p:cond delay="3500"/>
                            </p:stCondLst>
                            <p:childTnLst>
                              <p:par>
                                <p:cTn id="83" presetID="22" presetClass="entr" presetSubtype="8"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left)">
                                      <p:cBhvr>
                                        <p:cTn id="89" dur="500"/>
                                        <p:tgtEl>
                                          <p:spTgt spid="14"/>
                                        </p:tgtEl>
                                      </p:cBhvr>
                                    </p:animEffect>
                                  </p:childTnLst>
                                </p:cTn>
                              </p:par>
                            </p:childTnLst>
                          </p:cTn>
                        </p:par>
                        <p:par>
                          <p:cTn id="90" fill="hold">
                            <p:stCondLst>
                              <p:cond delay="4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animBg="1"/>
      <p:bldP spid="5" grpId="0" animBg="1"/>
      <p:bldP spid="3"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3276600" y="1412875"/>
            <a:ext cx="2447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a </a:t>
            </a:r>
            <a:r>
              <a:rPr lang="ja-JP" altLang="en-US" sz="3200"/>
              <a:t>学校再開</a:t>
            </a:r>
          </a:p>
        </p:txBody>
      </p:sp>
      <p:graphicFrame>
        <p:nvGraphicFramePr>
          <p:cNvPr id="76805" name="Group 5"/>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[61]</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学校再開計画</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76816" name="Rectangle 16"/>
          <p:cNvSpPr>
            <a:spLocks noChangeArrowheads="1"/>
          </p:cNvSpPr>
          <p:nvPr/>
        </p:nvSpPr>
        <p:spPr bwMode="auto">
          <a:xfrm>
            <a:off x="406921" y="2276872"/>
            <a:ext cx="820737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○学校再開日について家庭へ</a:t>
            </a:r>
            <a:r>
              <a:rPr lang="ja-JP" altLang="ja-JP" dirty="0" smtClean="0"/>
              <a:t>連絡</a:t>
            </a:r>
            <a:r>
              <a:rPr lang="ja-JP" altLang="en-US" dirty="0" smtClean="0"/>
              <a:t>する</a:t>
            </a:r>
            <a:r>
              <a:rPr lang="ja-JP" altLang="ja-JP" dirty="0" smtClean="0"/>
              <a:t>。</a:t>
            </a:r>
            <a:endParaRPr lang="ja-JP" altLang="ja-JP" dirty="0"/>
          </a:p>
          <a:p>
            <a:r>
              <a:rPr lang="ja-JP" altLang="ja-JP" dirty="0"/>
              <a:t>○ケア会議</a:t>
            </a:r>
            <a:r>
              <a:rPr lang="ja-JP" altLang="ja-JP" dirty="0" smtClean="0"/>
              <a:t>で子ども</a:t>
            </a:r>
            <a:r>
              <a:rPr lang="ja-JP" altLang="ja-JP" dirty="0"/>
              <a:t>の評価Ⅰ（被害評価）をし、応急ケアを</a:t>
            </a:r>
            <a:r>
              <a:rPr lang="ja-JP" altLang="ja-JP" dirty="0" smtClean="0"/>
              <a:t>始め</a:t>
            </a:r>
            <a:r>
              <a:rPr lang="ja-JP" altLang="en-US" dirty="0" smtClean="0"/>
              <a:t>る。</a:t>
            </a:r>
            <a:r>
              <a:rPr lang="ja-JP" altLang="ja-JP" dirty="0"/>
              <a:t>　</a:t>
            </a:r>
            <a:r>
              <a:rPr lang="ja-JP" altLang="en-US" dirty="0" smtClean="0"/>
              <a:t>　</a:t>
            </a:r>
            <a:r>
              <a:rPr lang="ja-JP" altLang="ja-JP" dirty="0" smtClean="0">
                <a:solidFill>
                  <a:schemeClr val="bg2"/>
                </a:solidFill>
              </a:rPr>
              <a:t>→</a:t>
            </a:r>
            <a:r>
              <a:rPr lang="en-US" altLang="ja-JP" dirty="0">
                <a:solidFill>
                  <a:schemeClr val="bg2"/>
                </a:solidFill>
              </a:rPr>
              <a:t>[62]b</a:t>
            </a:r>
            <a:endParaRPr lang="ja-JP" altLang="ja-JP" dirty="0">
              <a:solidFill>
                <a:schemeClr val="bg2"/>
              </a:solidFill>
            </a:endParaRPr>
          </a:p>
          <a:p>
            <a:r>
              <a:rPr lang="ja-JP" altLang="ja-JP" dirty="0" smtClean="0"/>
              <a:t>○クラス</a:t>
            </a:r>
            <a:r>
              <a:rPr lang="ja-JP" altLang="ja-JP" dirty="0"/>
              <a:t>に</a:t>
            </a:r>
            <a:r>
              <a:rPr lang="ja-JP" altLang="ja-JP" dirty="0" smtClean="0"/>
              <a:t>よって</a:t>
            </a:r>
            <a:r>
              <a:rPr lang="ja-JP" altLang="en-US" dirty="0" smtClean="0"/>
              <a:t>子どもへ</a:t>
            </a:r>
            <a:r>
              <a:rPr lang="ja-JP" altLang="ja-JP" dirty="0" smtClean="0"/>
              <a:t>伝える</a:t>
            </a:r>
            <a:r>
              <a:rPr lang="ja-JP" altLang="ja-JP" dirty="0"/>
              <a:t>内容が大きく変わらないように</a:t>
            </a:r>
            <a:r>
              <a:rPr lang="ja-JP" altLang="ja-JP" dirty="0" smtClean="0"/>
              <a:t>、</a:t>
            </a:r>
            <a:r>
              <a:rPr lang="ja-JP" altLang="ja-JP" dirty="0" smtClean="0">
                <a:solidFill>
                  <a:srgbClr val="66FF33"/>
                </a:solidFill>
              </a:rPr>
              <a:t>伝える</a:t>
            </a:r>
            <a:r>
              <a:rPr lang="ja-JP" altLang="ja-JP" dirty="0">
                <a:solidFill>
                  <a:srgbClr val="66FF33"/>
                </a:solidFill>
              </a:rPr>
              <a:t>内容の基本形</a:t>
            </a:r>
            <a:r>
              <a:rPr lang="ja-JP" altLang="ja-JP" dirty="0"/>
              <a:t>を定めた上で、そのクラスに即した伝え方を</a:t>
            </a:r>
            <a:r>
              <a:rPr lang="ja-JP" altLang="ja-JP" dirty="0" smtClean="0"/>
              <a:t>用意</a:t>
            </a:r>
            <a:r>
              <a:rPr lang="ja-JP" altLang="en-US" dirty="0" smtClean="0"/>
              <a:t>する。　</a:t>
            </a:r>
            <a:r>
              <a:rPr lang="ja-JP" altLang="en-US" dirty="0" smtClean="0">
                <a:solidFill>
                  <a:schemeClr val="bg2"/>
                </a:solidFill>
              </a:rPr>
              <a:t>→</a:t>
            </a:r>
            <a:r>
              <a:rPr lang="en-US" altLang="ja-JP" dirty="0" smtClean="0">
                <a:solidFill>
                  <a:schemeClr val="bg2"/>
                </a:solidFill>
              </a:rPr>
              <a:t>[73]b</a:t>
            </a:r>
            <a:endParaRPr lang="ja-JP" altLang="ja-JP" dirty="0">
              <a:solidFill>
                <a:schemeClr val="bg2"/>
              </a:solidFill>
            </a:endParaRPr>
          </a:p>
          <a:p>
            <a:r>
              <a:rPr lang="ja-JP" altLang="ja-JP" dirty="0"/>
              <a:t>○学校再開日には、心配なクラスに応援の教師と専門職が</a:t>
            </a:r>
            <a:r>
              <a:rPr lang="ja-JP" altLang="ja-JP" dirty="0" smtClean="0"/>
              <a:t>入る。</a:t>
            </a:r>
            <a:endParaRPr lang="ja-JP" altLang="ja-JP" dirty="0"/>
          </a:p>
          <a:p>
            <a:r>
              <a:rPr lang="ja-JP" altLang="ja-JP" dirty="0" smtClean="0"/>
              <a:t>○保健室</a:t>
            </a:r>
            <a:r>
              <a:rPr lang="ja-JP" altLang="en-US" dirty="0" smtClean="0"/>
              <a:t>と</a:t>
            </a:r>
            <a:r>
              <a:rPr lang="ja-JP" altLang="ja-JP" dirty="0" smtClean="0"/>
              <a:t>別室</a:t>
            </a:r>
            <a:r>
              <a:rPr lang="ja-JP" altLang="ja-JP" dirty="0"/>
              <a:t>を用意し、保健室と別室に応援の教師や専門職を</a:t>
            </a:r>
            <a:r>
              <a:rPr lang="ja-JP" altLang="ja-JP" dirty="0" smtClean="0"/>
              <a:t>配置</a:t>
            </a:r>
            <a:r>
              <a:rPr lang="ja-JP" altLang="en-US" dirty="0" smtClean="0"/>
              <a:t>する</a:t>
            </a:r>
            <a:r>
              <a:rPr lang="ja-JP" altLang="ja-JP" dirty="0" smtClean="0"/>
              <a:t>。</a:t>
            </a:r>
            <a:endParaRPr lang="ja-JP" altLang="ja-JP" dirty="0"/>
          </a:p>
          <a:p>
            <a:r>
              <a:rPr lang="ja-JP" altLang="ja-JP" dirty="0"/>
              <a:t>○学校再開日には、教師や専門職による相談</a:t>
            </a:r>
            <a:r>
              <a:rPr lang="en-US" altLang="ja-JP" dirty="0"/>
              <a:t>(</a:t>
            </a:r>
            <a:r>
              <a:rPr lang="ja-JP" altLang="ja-JP" dirty="0"/>
              <a:t>ｶｳﾝｾﾘﾝｸﾞ</a:t>
            </a:r>
            <a:r>
              <a:rPr lang="en-US" altLang="ja-JP" dirty="0"/>
              <a:t>)</a:t>
            </a:r>
            <a:r>
              <a:rPr lang="ja-JP" altLang="ja-JP" dirty="0"/>
              <a:t>態勢を</a:t>
            </a:r>
            <a:r>
              <a:rPr lang="ja-JP" altLang="ja-JP" dirty="0" smtClean="0"/>
              <a:t>用意</a:t>
            </a:r>
            <a:r>
              <a:rPr lang="ja-JP" altLang="en-US" dirty="0" smtClean="0"/>
              <a:t>する</a:t>
            </a:r>
            <a:r>
              <a:rPr lang="ja-JP" altLang="ja-JP" dirty="0" smtClean="0"/>
              <a:t>。</a:t>
            </a:r>
            <a:r>
              <a:rPr lang="ja-JP" altLang="ja-JP" dirty="0"/>
              <a:t>　</a:t>
            </a:r>
            <a:r>
              <a:rPr lang="ja-JP" altLang="ja-JP" dirty="0">
                <a:solidFill>
                  <a:schemeClr val="bg2"/>
                </a:solidFill>
              </a:rPr>
              <a:t>→</a:t>
            </a:r>
            <a:r>
              <a:rPr lang="en-US" altLang="ja-JP" dirty="0">
                <a:solidFill>
                  <a:schemeClr val="bg2"/>
                </a:solidFill>
              </a:rPr>
              <a:t>[62]e</a:t>
            </a:r>
            <a:endParaRPr lang="ja-JP" altLang="ja-JP"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left)">
                                      <p:cBhvr>
                                        <p:cTn id="7" dur="500"/>
                                        <p:tgtEl>
                                          <p:spTgt spid="7680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fade">
                                      <p:cBhvr>
                                        <p:cTn id="11" dur="500"/>
                                        <p:tgtEl>
                                          <p:spTgt spid="7680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6816"/>
                                        </p:tgtEl>
                                        <p:attrNameLst>
                                          <p:attrName>style.visibility</p:attrName>
                                        </p:attrNameLst>
                                      </p:cBhvr>
                                      <p:to>
                                        <p:strVal val="visible"/>
                                      </p:to>
                                    </p:set>
                                    <p:animEffect transition="in" filter="wipe(up)">
                                      <p:cBhvr>
                                        <p:cTn id="15" dur="3000"/>
                                        <p:tgtEl>
                                          <p:spTgt spid="7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2406720" y="692696"/>
            <a:ext cx="41751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校長メッセージ</a:t>
            </a:r>
          </a:p>
        </p:txBody>
      </p:sp>
      <p:sp>
        <p:nvSpPr>
          <p:cNvPr id="3" name="Rectangle 17"/>
          <p:cNvSpPr>
            <a:spLocks noChangeArrowheads="1"/>
          </p:cNvSpPr>
          <p:nvPr/>
        </p:nvSpPr>
        <p:spPr bwMode="auto">
          <a:xfrm>
            <a:off x="683568" y="1700808"/>
            <a:ext cx="554461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○校長のメッセージは短く（３分以内）、教訓的な内容や「命を大切に」などのありきたりのきれいな言葉を</a:t>
            </a:r>
            <a:r>
              <a:rPr lang="ja-JP" altLang="ja-JP" dirty="0" smtClean="0"/>
              <a:t>避け</a:t>
            </a:r>
            <a:r>
              <a:rPr lang="ja-JP" altLang="en-US" dirty="0" smtClean="0"/>
              <a:t>る</a:t>
            </a:r>
            <a:r>
              <a:rPr lang="ja-JP" altLang="ja-JP" dirty="0" smtClean="0"/>
              <a:t>。</a:t>
            </a:r>
            <a:endParaRPr lang="ja-JP" altLang="ja-JP" dirty="0"/>
          </a:p>
          <a:p>
            <a:r>
              <a:rPr lang="ja-JP" altLang="ja-JP" dirty="0" smtClean="0"/>
              <a:t>○死亡</a:t>
            </a:r>
            <a:r>
              <a:rPr lang="ja-JP" altLang="ja-JP" dirty="0"/>
              <a:t>の事実を簡単に伝え、</a:t>
            </a:r>
            <a:r>
              <a:rPr lang="ja-JP" altLang="ja-JP" dirty="0" smtClean="0"/>
              <a:t>黙祷</a:t>
            </a:r>
            <a:r>
              <a:rPr lang="ja-JP" altLang="en-US" dirty="0" smtClean="0"/>
              <a:t>。クラスで先に伝えている場合は、</a:t>
            </a:r>
            <a:r>
              <a:rPr lang="ja-JP" altLang="ja-JP" dirty="0" smtClean="0"/>
              <a:t>自殺</a:t>
            </a:r>
            <a:r>
              <a:rPr lang="ja-JP" altLang="ja-JP" dirty="0"/>
              <a:t>には言及しないのが</a:t>
            </a:r>
            <a:r>
              <a:rPr lang="ja-JP" altLang="ja-JP" dirty="0" smtClean="0"/>
              <a:t>一般的</a:t>
            </a:r>
            <a:r>
              <a:rPr lang="ja-JP" altLang="en-US" dirty="0" smtClean="0"/>
              <a:t>。</a:t>
            </a:r>
            <a:endParaRPr lang="ja-JP" altLang="ja-JP" dirty="0"/>
          </a:p>
          <a:p>
            <a:r>
              <a:rPr lang="ja-JP" altLang="ja-JP" dirty="0"/>
              <a:t>○要点を箇条書きにし、主要教職員や教育委員会職員、専門</a:t>
            </a:r>
            <a:r>
              <a:rPr lang="ja-JP" altLang="ja-JP" dirty="0" smtClean="0"/>
              <a:t>職</a:t>
            </a:r>
            <a:r>
              <a:rPr lang="ja-JP" altLang="en-US" dirty="0" smtClean="0"/>
              <a:t>がチェック。</a:t>
            </a:r>
            <a:r>
              <a:rPr lang="ja-JP" altLang="ja-JP" dirty="0" smtClean="0"/>
              <a:t>原稿</a:t>
            </a:r>
            <a:r>
              <a:rPr lang="ja-JP" altLang="ja-JP" dirty="0"/>
              <a:t>メモを担任等に前もって</a:t>
            </a:r>
            <a:r>
              <a:rPr lang="ja-JP" altLang="ja-JP" dirty="0" smtClean="0"/>
              <a:t>渡</a:t>
            </a:r>
            <a:r>
              <a:rPr lang="ja-JP" altLang="en-US" dirty="0" smtClean="0"/>
              <a:t>す</a:t>
            </a:r>
            <a:r>
              <a:rPr lang="ja-JP" altLang="ja-JP" dirty="0" smtClean="0"/>
              <a:t>。</a:t>
            </a:r>
            <a:endParaRPr lang="ja-JP" altLang="ja-JP" dirty="0"/>
          </a:p>
          <a:p>
            <a:r>
              <a:rPr lang="ja-JP" altLang="ja-JP" dirty="0"/>
              <a:t>○校長は感情を</a:t>
            </a:r>
            <a:r>
              <a:rPr lang="ja-JP" altLang="ja-JP" dirty="0" smtClean="0"/>
              <a:t>込めすぎない。</a:t>
            </a:r>
            <a:r>
              <a:rPr lang="ja-JP" altLang="ja-JP" dirty="0"/>
              <a:t>事実を詳しく伝え、感情を表現するのは</a:t>
            </a:r>
            <a:r>
              <a:rPr lang="ja-JP" altLang="ja-JP" dirty="0" smtClean="0"/>
              <a:t>クラス</a:t>
            </a:r>
            <a:r>
              <a:rPr lang="ja-JP" altLang="en-US" dirty="0" smtClean="0"/>
              <a:t>のほうが安全</a:t>
            </a:r>
            <a:endParaRPr lang="ja-JP" altLang="en-US" dirty="0"/>
          </a:p>
        </p:txBody>
      </p:sp>
      <p:pic>
        <p:nvPicPr>
          <p:cNvPr id="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700808"/>
            <a:ext cx="15748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68313" y="1361048"/>
            <a:ext cx="3095625" cy="482600"/>
          </a:xfrm>
          <a:prstGeom prst="rect">
            <a:avLst/>
          </a:prstGeom>
          <a:solidFill>
            <a:srgbClr val="CCFFCC"/>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2400">
                <a:solidFill>
                  <a:srgbClr val="000000"/>
                </a:solidFill>
              </a:rPr>
              <a:t>伝える内容の基本形</a:t>
            </a:r>
          </a:p>
        </p:txBody>
      </p:sp>
      <p:sp>
        <p:nvSpPr>
          <p:cNvPr id="31747" name="Text Box 3"/>
          <p:cNvSpPr txBox="1">
            <a:spLocks noChangeArrowheads="1"/>
          </p:cNvSpPr>
          <p:nvPr/>
        </p:nvSpPr>
        <p:spPr bwMode="auto">
          <a:xfrm>
            <a:off x="755650" y="2297673"/>
            <a:ext cx="1223963" cy="71437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solidFill>
                  <a:srgbClr val="000000"/>
                </a:solidFill>
              </a:rPr>
              <a:t>各クラス</a:t>
            </a:r>
          </a:p>
          <a:p>
            <a:r>
              <a:rPr lang="ja-JP" altLang="en-US">
                <a:solidFill>
                  <a:srgbClr val="000000"/>
                </a:solidFill>
              </a:rPr>
              <a:t>の伝え方</a:t>
            </a:r>
          </a:p>
        </p:txBody>
      </p:sp>
      <p:sp>
        <p:nvSpPr>
          <p:cNvPr id="31748" name="Text Box 4"/>
          <p:cNvSpPr txBox="1">
            <a:spLocks noChangeArrowheads="1"/>
          </p:cNvSpPr>
          <p:nvPr/>
        </p:nvSpPr>
        <p:spPr bwMode="auto">
          <a:xfrm>
            <a:off x="3563938" y="2297673"/>
            <a:ext cx="2016125" cy="714375"/>
          </a:xfrm>
          <a:prstGeom prst="rect">
            <a:avLst/>
          </a:prstGeom>
          <a:solidFill>
            <a:srgbClr val="FFCCCC"/>
          </a:solidFill>
          <a:ln w="12700">
            <a:solidFill>
              <a:schemeClr val="tx1"/>
            </a:solidFill>
            <a:miter lim="800000"/>
            <a:headEnd/>
            <a:tailEnd/>
          </a:ln>
          <a:effectLst/>
          <a:extLst/>
        </p:spPr>
        <p:txBody>
          <a:bodyPr lIns="90000" tIns="46800" rIns="90000" bIns="46800">
            <a:spAutoFit/>
          </a:bodyPr>
          <a:lstStyle/>
          <a:p>
            <a:pPr algn="ctr"/>
            <a:r>
              <a:rPr lang="ja-JP" altLang="en-US">
                <a:solidFill>
                  <a:srgbClr val="000000"/>
                </a:solidFill>
              </a:rPr>
              <a:t>校長ﾒｯｾｰｼﾞ文案</a:t>
            </a:r>
          </a:p>
          <a:p>
            <a:pPr algn="ctr"/>
            <a:r>
              <a:rPr lang="ja-JP" altLang="en-US">
                <a:solidFill>
                  <a:srgbClr val="000000"/>
                </a:solidFill>
              </a:rPr>
              <a:t>（３分以内）</a:t>
            </a:r>
          </a:p>
        </p:txBody>
      </p:sp>
      <p:sp>
        <p:nvSpPr>
          <p:cNvPr id="31749" name="Rectangle 5"/>
          <p:cNvSpPr>
            <a:spLocks noChangeArrowheads="1"/>
          </p:cNvSpPr>
          <p:nvPr/>
        </p:nvSpPr>
        <p:spPr bwMode="auto">
          <a:xfrm>
            <a:off x="358775" y="3450198"/>
            <a:ext cx="2268538" cy="1000125"/>
          </a:xfrm>
          <a:prstGeom prst="rect">
            <a:avLst/>
          </a:prstGeom>
          <a:solidFill>
            <a:srgbClr val="CCFFFF"/>
          </a:solidFill>
          <a:ln w="12700" algn="ctr">
            <a:solidFill>
              <a:schemeClr val="bg2"/>
            </a:solidFill>
            <a:miter lim="800000"/>
            <a:headEnd/>
            <a:tailEnd/>
          </a:ln>
          <a:effectLst/>
          <a:extLst/>
        </p:spPr>
        <p:txBody>
          <a:bodyPr lIns="36000" tIns="36000" rIns="36000" bIns="36000">
            <a:spAutoFit/>
          </a:bodyPr>
          <a:lstStyle/>
          <a:p>
            <a:r>
              <a:rPr lang="ja-JP" altLang="en-US" sz="2400" b="1" dirty="0">
                <a:solidFill>
                  <a:srgbClr val="000000"/>
                </a:solidFill>
              </a:rPr>
              <a:t>クラスでの対応</a:t>
            </a:r>
          </a:p>
          <a:p>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知</a:t>
            </a:r>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事実の説明</a:t>
            </a:r>
          </a:p>
          <a:p>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情</a:t>
            </a:r>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感情を表現</a:t>
            </a:r>
          </a:p>
        </p:txBody>
      </p:sp>
      <p:sp>
        <p:nvSpPr>
          <p:cNvPr id="31750" name="Rectangle 6"/>
          <p:cNvSpPr>
            <a:spLocks noChangeArrowheads="1"/>
          </p:cNvSpPr>
          <p:nvPr/>
        </p:nvSpPr>
        <p:spPr bwMode="auto">
          <a:xfrm>
            <a:off x="6588125" y="3450198"/>
            <a:ext cx="2305050" cy="1000125"/>
          </a:xfrm>
          <a:prstGeom prst="rect">
            <a:avLst/>
          </a:prstGeom>
          <a:solidFill>
            <a:srgbClr val="CCFFFF"/>
          </a:solidFill>
          <a:ln w="12700" algn="ctr">
            <a:solidFill>
              <a:schemeClr val="bg2"/>
            </a:solidFill>
            <a:miter lim="800000"/>
            <a:headEnd/>
            <a:tailEnd/>
          </a:ln>
          <a:effectLst/>
          <a:extLst/>
        </p:spPr>
        <p:txBody>
          <a:bodyPr lIns="36000" tIns="36000" rIns="36000" bIns="36000">
            <a:spAutoFit/>
          </a:bodyPr>
          <a:lstStyle/>
          <a:p>
            <a:r>
              <a:rPr lang="ja-JP" altLang="en-US" sz="2400" b="1" dirty="0">
                <a:solidFill>
                  <a:srgbClr val="000000"/>
                </a:solidFill>
              </a:rPr>
              <a:t>クラスでの対応</a:t>
            </a:r>
          </a:p>
          <a:p>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確認</a:t>
            </a:r>
            <a:r>
              <a:rPr lang="en-US" altLang="ja-JP" sz="1800" b="1" dirty="0">
                <a:solidFill>
                  <a:srgbClr val="FFFFFF"/>
                </a:solidFill>
                <a:effectLst>
                  <a:outerShdw blurRad="38100" dist="38100" dir="2700000" algn="tl">
                    <a:srgbClr val="000000"/>
                  </a:outerShdw>
                </a:effectLst>
              </a:rPr>
              <a:t>】</a:t>
            </a:r>
          </a:p>
          <a:p>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意</a:t>
            </a:r>
            <a:r>
              <a:rPr lang="en-US" altLang="ja-JP" sz="1800" b="1" dirty="0">
                <a:solidFill>
                  <a:srgbClr val="FFFFFF"/>
                </a:solidFill>
                <a:effectLst>
                  <a:outerShdw blurRad="38100" dist="38100" dir="2700000" algn="tl">
                    <a:srgbClr val="000000"/>
                  </a:outerShdw>
                </a:effectLst>
              </a:rPr>
              <a:t>】</a:t>
            </a:r>
            <a:r>
              <a:rPr lang="ja-JP" altLang="en-US" sz="1800" b="1" dirty="0">
                <a:solidFill>
                  <a:srgbClr val="FFFFFF"/>
                </a:solidFill>
                <a:effectLst>
                  <a:outerShdw blurRad="38100" dist="38100" dir="2700000" algn="tl">
                    <a:srgbClr val="000000"/>
                  </a:outerShdw>
                </a:effectLst>
              </a:rPr>
              <a:t>これから</a:t>
            </a:r>
          </a:p>
        </p:txBody>
      </p:sp>
      <p:sp>
        <p:nvSpPr>
          <p:cNvPr id="31751" name="Rectangle 7"/>
          <p:cNvSpPr>
            <a:spLocks noChangeArrowheads="1"/>
          </p:cNvSpPr>
          <p:nvPr/>
        </p:nvSpPr>
        <p:spPr bwMode="auto">
          <a:xfrm>
            <a:off x="3203575" y="3593073"/>
            <a:ext cx="2771775" cy="725488"/>
          </a:xfrm>
          <a:prstGeom prst="rect">
            <a:avLst/>
          </a:prstGeom>
          <a:solidFill>
            <a:srgbClr val="FF9999"/>
          </a:solidFill>
          <a:ln w="12700" algn="ctr">
            <a:solidFill>
              <a:schemeClr val="bg2"/>
            </a:solidFill>
            <a:miter lim="800000"/>
            <a:headEnd/>
            <a:tailEnd/>
          </a:ln>
          <a:effectLst/>
          <a:extLst/>
        </p:spPr>
        <p:txBody>
          <a:bodyPr lIns="36000" tIns="36000" rIns="36000" bIns="36000">
            <a:spAutoFit/>
          </a:bodyPr>
          <a:lstStyle/>
          <a:p>
            <a:pPr algn="ctr"/>
            <a:r>
              <a:rPr lang="ja-JP" altLang="en-US" sz="2400" b="1" dirty="0">
                <a:solidFill>
                  <a:srgbClr val="000000"/>
                </a:solidFill>
              </a:rPr>
              <a:t>校長メッセージ</a:t>
            </a:r>
          </a:p>
          <a:p>
            <a:pPr algn="ctr"/>
            <a:r>
              <a:rPr lang="ja-JP" altLang="en-US" sz="1800" b="1" dirty="0">
                <a:solidFill>
                  <a:srgbClr val="FFFFFF"/>
                </a:solidFill>
                <a:effectLst>
                  <a:outerShdw blurRad="38100" dist="38100" dir="2700000" algn="tl">
                    <a:srgbClr val="000000"/>
                  </a:outerShdw>
                </a:effectLst>
              </a:rPr>
              <a:t>集会、放送、訪室</a:t>
            </a:r>
          </a:p>
        </p:txBody>
      </p:sp>
      <p:sp>
        <p:nvSpPr>
          <p:cNvPr id="31752" name="Rectangle 8"/>
          <p:cNvSpPr>
            <a:spLocks noChangeArrowheads="1"/>
          </p:cNvSpPr>
          <p:nvPr/>
        </p:nvSpPr>
        <p:spPr bwMode="auto">
          <a:xfrm>
            <a:off x="2771775" y="4745598"/>
            <a:ext cx="1262063" cy="695325"/>
          </a:xfrm>
          <a:prstGeom prst="rect">
            <a:avLst/>
          </a:prstGeom>
          <a:solidFill>
            <a:srgbClr val="CCFFCC"/>
          </a:solidFill>
          <a:ln w="12700" algn="ctr">
            <a:solidFill>
              <a:schemeClr val="bg2"/>
            </a:solidFill>
            <a:miter lim="800000"/>
            <a:headEnd/>
            <a:tailEnd/>
          </a:ln>
          <a:effectLst/>
          <a:extLst/>
        </p:spPr>
        <p:txBody>
          <a:bodyPr lIns="36000" tIns="36000" rIns="36000" bIns="36000">
            <a:spAutoFit/>
          </a:bodyPr>
          <a:lstStyle/>
          <a:p>
            <a:pPr algn="ctr"/>
            <a:r>
              <a:rPr lang="ja-JP" altLang="en-US" sz="2400" b="1">
                <a:solidFill>
                  <a:srgbClr val="000000"/>
                </a:solidFill>
              </a:rPr>
              <a:t>別室</a:t>
            </a:r>
          </a:p>
          <a:p>
            <a:pPr algn="ctr"/>
            <a:r>
              <a:rPr lang="en-US" altLang="ja-JP" sz="1600">
                <a:solidFill>
                  <a:srgbClr val="FFFFFF"/>
                </a:solidFill>
                <a:effectLst>
                  <a:outerShdw blurRad="38100" dist="38100" dir="2700000" algn="tl">
                    <a:srgbClr val="000000"/>
                  </a:outerShdw>
                </a:effectLst>
              </a:rPr>
              <a:t>(</a:t>
            </a:r>
            <a:r>
              <a:rPr lang="ja-JP" altLang="en-US" sz="1600">
                <a:solidFill>
                  <a:srgbClr val="FFFFFF"/>
                </a:solidFill>
                <a:effectLst>
                  <a:outerShdw blurRad="38100" dist="38100" dir="2700000" algn="tl">
                    <a:srgbClr val="000000"/>
                  </a:outerShdw>
                </a:effectLst>
              </a:rPr>
              <a:t>図書室等</a:t>
            </a:r>
            <a:r>
              <a:rPr lang="en-US" altLang="ja-JP" sz="1600">
                <a:solidFill>
                  <a:srgbClr val="FFFFFF"/>
                </a:solidFill>
                <a:effectLst>
                  <a:outerShdw blurRad="38100" dist="38100" dir="2700000" algn="tl">
                    <a:srgbClr val="000000"/>
                  </a:outerShdw>
                </a:effectLst>
              </a:rPr>
              <a:t>)</a:t>
            </a:r>
          </a:p>
        </p:txBody>
      </p:sp>
      <p:sp>
        <p:nvSpPr>
          <p:cNvPr id="31753" name="Rectangle 9"/>
          <p:cNvSpPr>
            <a:spLocks noChangeArrowheads="1"/>
          </p:cNvSpPr>
          <p:nvPr/>
        </p:nvSpPr>
        <p:spPr bwMode="auto">
          <a:xfrm>
            <a:off x="4500563" y="4745598"/>
            <a:ext cx="2519362" cy="695325"/>
          </a:xfrm>
          <a:prstGeom prst="rect">
            <a:avLst/>
          </a:prstGeom>
          <a:solidFill>
            <a:srgbClr val="CCFFCC"/>
          </a:solidFill>
          <a:ln w="12700" algn="ctr">
            <a:solidFill>
              <a:schemeClr val="bg2"/>
            </a:solidFill>
            <a:miter lim="800000"/>
            <a:headEnd/>
            <a:tailEnd/>
          </a:ln>
          <a:effectLst/>
          <a:extLst/>
        </p:spPr>
        <p:txBody>
          <a:bodyPr lIns="36000" tIns="36000" rIns="36000" bIns="36000">
            <a:spAutoFit/>
          </a:bodyPr>
          <a:lstStyle/>
          <a:p>
            <a:pPr algn="ctr"/>
            <a:r>
              <a:rPr lang="ja-JP" altLang="en-US" sz="2400" b="1" dirty="0">
                <a:solidFill>
                  <a:srgbClr val="000000"/>
                </a:solidFill>
              </a:rPr>
              <a:t>保健室　</a:t>
            </a:r>
            <a:r>
              <a:rPr lang="ja-JP" altLang="en-US" sz="1600" b="1" dirty="0">
                <a:solidFill>
                  <a:srgbClr val="FFFFFF"/>
                </a:solidFill>
                <a:effectLst>
                  <a:outerShdw blurRad="38100" dist="38100" dir="2700000" algn="tl">
                    <a:srgbClr val="000000"/>
                  </a:outerShdw>
                </a:effectLst>
              </a:rPr>
              <a:t>毛布</a:t>
            </a:r>
            <a:r>
              <a:rPr lang="en-US" altLang="ja-JP" sz="1600" b="1" dirty="0">
                <a:solidFill>
                  <a:srgbClr val="FFFFFF"/>
                </a:solidFill>
                <a:effectLst>
                  <a:outerShdw blurRad="38100" dist="38100" dir="2700000" algn="tl">
                    <a:srgbClr val="000000"/>
                  </a:outerShdw>
                </a:effectLst>
              </a:rPr>
              <a:t>､</a:t>
            </a:r>
            <a:r>
              <a:rPr lang="ja-JP" altLang="en-US" sz="1600" b="1" dirty="0">
                <a:solidFill>
                  <a:srgbClr val="FFFFFF"/>
                </a:solidFill>
                <a:effectLst>
                  <a:outerShdw blurRad="38100" dist="38100" dir="2700000" algn="tl">
                    <a:srgbClr val="000000"/>
                  </a:outerShdw>
                </a:effectLst>
              </a:rPr>
              <a:t>甘い物</a:t>
            </a:r>
            <a:r>
              <a:rPr lang="en-US" altLang="ja-JP" sz="1600" b="1" dirty="0">
                <a:solidFill>
                  <a:srgbClr val="FFFFFF"/>
                </a:solidFill>
                <a:effectLst>
                  <a:outerShdw blurRad="38100" dist="38100" dir="2700000" algn="tl">
                    <a:srgbClr val="000000"/>
                  </a:outerShdw>
                </a:effectLst>
              </a:rPr>
              <a:t>､</a:t>
            </a:r>
            <a:r>
              <a:rPr lang="ja-JP" altLang="en-US" sz="1600" b="1" dirty="0">
                <a:solidFill>
                  <a:srgbClr val="FFFFFF"/>
                </a:solidFill>
                <a:effectLst>
                  <a:outerShdw blurRad="38100" dist="38100" dir="2700000" algn="tl">
                    <a:srgbClr val="000000"/>
                  </a:outerShdw>
                </a:effectLst>
              </a:rPr>
              <a:t>暖かい飲み物</a:t>
            </a:r>
            <a:r>
              <a:rPr lang="en-US" altLang="ja-JP" sz="1600" b="1" dirty="0">
                <a:solidFill>
                  <a:srgbClr val="FFFFFF"/>
                </a:solidFill>
                <a:effectLst>
                  <a:outerShdw blurRad="38100" dist="38100" dir="2700000" algn="tl">
                    <a:srgbClr val="000000"/>
                  </a:outerShdw>
                </a:effectLst>
              </a:rPr>
              <a:t>(×</a:t>
            </a:r>
            <a:r>
              <a:rPr lang="ja-JP" altLang="en-US" sz="1600" b="1" dirty="0">
                <a:solidFill>
                  <a:srgbClr val="FFFFFF"/>
                </a:solidFill>
                <a:effectLst>
                  <a:outerShdw blurRad="38100" dist="38100" dir="2700000" algn="tl">
                    <a:srgbClr val="000000"/>
                  </a:outerShdw>
                </a:effectLst>
              </a:rPr>
              <a:t>ｺｰﾋｰ</a:t>
            </a:r>
            <a:r>
              <a:rPr lang="en-US" altLang="ja-JP" sz="1600" b="1" dirty="0">
                <a:solidFill>
                  <a:srgbClr val="FFFFFF"/>
                </a:solidFill>
                <a:effectLst>
                  <a:outerShdw blurRad="38100" dist="38100" dir="2700000" algn="tl">
                    <a:srgbClr val="000000"/>
                  </a:outerShdw>
                </a:effectLst>
              </a:rPr>
              <a:t>)</a:t>
            </a:r>
          </a:p>
        </p:txBody>
      </p:sp>
      <p:sp>
        <p:nvSpPr>
          <p:cNvPr id="31754" name="Rectangle 10"/>
          <p:cNvSpPr>
            <a:spLocks noChangeArrowheads="1"/>
          </p:cNvSpPr>
          <p:nvPr/>
        </p:nvSpPr>
        <p:spPr bwMode="auto">
          <a:xfrm>
            <a:off x="395288" y="5734611"/>
            <a:ext cx="1944687" cy="635000"/>
          </a:xfrm>
          <a:prstGeom prst="rect">
            <a:avLst/>
          </a:prstGeom>
          <a:solidFill>
            <a:srgbClr val="CCFF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r>
              <a:rPr lang="ja-JP" altLang="en-US" sz="1800" dirty="0">
                <a:solidFill>
                  <a:srgbClr val="000000"/>
                </a:solidFill>
              </a:rPr>
              <a:t>主なクラスへ応援教師と専門家配置</a:t>
            </a:r>
            <a:endParaRPr lang="ja-JP" altLang="en-US" sz="1800" dirty="0">
              <a:solidFill>
                <a:srgbClr val="FFFFFF"/>
              </a:solidFill>
              <a:effectLst>
                <a:outerShdw blurRad="38100" dist="38100" dir="2700000" algn="tl">
                  <a:srgbClr val="000000"/>
                </a:outerShdw>
              </a:effectLst>
            </a:endParaRPr>
          </a:p>
        </p:txBody>
      </p:sp>
      <p:sp>
        <p:nvSpPr>
          <p:cNvPr id="31755" name="Rectangle 11"/>
          <p:cNvSpPr>
            <a:spLocks noChangeArrowheads="1"/>
          </p:cNvSpPr>
          <p:nvPr/>
        </p:nvSpPr>
        <p:spPr bwMode="auto">
          <a:xfrm>
            <a:off x="2771775" y="5753661"/>
            <a:ext cx="1296988" cy="635000"/>
          </a:xfrm>
          <a:prstGeom prst="rect">
            <a:avLst/>
          </a:prstGeom>
          <a:solidFill>
            <a:srgbClr val="CCFFC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r>
              <a:rPr lang="ja-JP" altLang="en-US" sz="1800" dirty="0">
                <a:solidFill>
                  <a:srgbClr val="000000"/>
                </a:solidFill>
              </a:rPr>
              <a:t>別室の確保と応援態勢</a:t>
            </a:r>
            <a:endParaRPr lang="ja-JP" altLang="en-US" sz="1800" dirty="0">
              <a:solidFill>
                <a:srgbClr val="FFFFFF"/>
              </a:solidFill>
              <a:effectLst>
                <a:outerShdw blurRad="38100" dist="38100" dir="2700000" algn="tl">
                  <a:srgbClr val="000000"/>
                </a:outerShdw>
              </a:effectLst>
            </a:endParaRPr>
          </a:p>
        </p:txBody>
      </p:sp>
      <p:sp>
        <p:nvSpPr>
          <p:cNvPr id="31756" name="Rectangle 12"/>
          <p:cNvSpPr>
            <a:spLocks noChangeArrowheads="1"/>
          </p:cNvSpPr>
          <p:nvPr/>
        </p:nvSpPr>
        <p:spPr bwMode="auto">
          <a:xfrm>
            <a:off x="4500563" y="5753661"/>
            <a:ext cx="1800225" cy="635000"/>
          </a:xfrm>
          <a:prstGeom prst="rect">
            <a:avLst/>
          </a:prstGeom>
          <a:solidFill>
            <a:srgbClr val="CCFFCC"/>
          </a:solidFill>
          <a:ln w="12700" algn="ctr">
            <a:solidFill>
              <a:schemeClr val="tx1"/>
            </a:solidFill>
            <a:miter lim="800000"/>
            <a:headEnd/>
            <a:tailEnd/>
          </a:ln>
          <a:effectLst/>
          <a:extLst/>
        </p:spPr>
        <p:txBody>
          <a:bodyPr lIns="36000" tIns="36000" rIns="36000" bIns="36000">
            <a:spAutoFit/>
          </a:bodyPr>
          <a:lstStyle/>
          <a:p>
            <a:r>
              <a:rPr lang="ja-JP" altLang="en-US" sz="1800" dirty="0">
                <a:solidFill>
                  <a:srgbClr val="000000"/>
                </a:solidFill>
              </a:rPr>
              <a:t>保健室へ応援教師と専門家配置</a:t>
            </a:r>
            <a:endParaRPr lang="ja-JP" altLang="en-US" sz="1800" dirty="0">
              <a:solidFill>
                <a:srgbClr val="FFFFFF"/>
              </a:solidFill>
              <a:effectLst>
                <a:outerShdw blurRad="38100" dist="38100" dir="2700000" algn="tl">
                  <a:srgbClr val="000000"/>
                </a:outerShdw>
              </a:effectLst>
            </a:endParaRPr>
          </a:p>
        </p:txBody>
      </p:sp>
      <p:sp>
        <p:nvSpPr>
          <p:cNvPr id="31757" name="Line 13"/>
          <p:cNvSpPr>
            <a:spLocks noChangeShapeType="1"/>
          </p:cNvSpPr>
          <p:nvPr/>
        </p:nvSpPr>
        <p:spPr bwMode="auto">
          <a:xfrm flipH="1">
            <a:off x="1403350" y="1865873"/>
            <a:ext cx="503238" cy="4318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58" name="Line 14"/>
          <p:cNvSpPr>
            <a:spLocks noChangeShapeType="1"/>
          </p:cNvSpPr>
          <p:nvPr/>
        </p:nvSpPr>
        <p:spPr bwMode="auto">
          <a:xfrm>
            <a:off x="2122488" y="1865873"/>
            <a:ext cx="2374900" cy="4318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a:endParaRPr lang="ja-JP" altLang="en-US" dirty="0">
              <a:solidFill>
                <a:srgbClr val="FFFFFF"/>
              </a:solidFill>
            </a:endParaRPr>
          </a:p>
        </p:txBody>
      </p:sp>
      <p:sp>
        <p:nvSpPr>
          <p:cNvPr id="31759" name="Line 15"/>
          <p:cNvSpPr>
            <a:spLocks noChangeShapeType="1"/>
          </p:cNvSpPr>
          <p:nvPr/>
        </p:nvSpPr>
        <p:spPr bwMode="auto">
          <a:xfrm flipV="1">
            <a:off x="3417888" y="5464736"/>
            <a:ext cx="0" cy="28733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0" name="Line 16"/>
          <p:cNvSpPr>
            <a:spLocks noChangeShapeType="1"/>
          </p:cNvSpPr>
          <p:nvPr/>
        </p:nvSpPr>
        <p:spPr bwMode="auto">
          <a:xfrm flipV="1">
            <a:off x="5364163" y="5466323"/>
            <a:ext cx="0" cy="287338"/>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1" name="Line 17"/>
          <p:cNvSpPr>
            <a:spLocks noChangeShapeType="1"/>
          </p:cNvSpPr>
          <p:nvPr/>
        </p:nvSpPr>
        <p:spPr bwMode="auto">
          <a:xfrm>
            <a:off x="1331913" y="3018398"/>
            <a:ext cx="0" cy="4318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2" name="Line 18"/>
          <p:cNvSpPr>
            <a:spLocks noChangeShapeType="1"/>
          </p:cNvSpPr>
          <p:nvPr/>
        </p:nvSpPr>
        <p:spPr bwMode="auto">
          <a:xfrm>
            <a:off x="1331913" y="4458261"/>
            <a:ext cx="0" cy="12954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3" name="Line 19"/>
          <p:cNvSpPr>
            <a:spLocks noChangeShapeType="1"/>
          </p:cNvSpPr>
          <p:nvPr/>
        </p:nvSpPr>
        <p:spPr bwMode="auto">
          <a:xfrm>
            <a:off x="2627313" y="4169336"/>
            <a:ext cx="649287" cy="576262"/>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4" name="Line 20"/>
          <p:cNvSpPr>
            <a:spLocks noChangeShapeType="1"/>
          </p:cNvSpPr>
          <p:nvPr/>
        </p:nvSpPr>
        <p:spPr bwMode="auto">
          <a:xfrm>
            <a:off x="3779838" y="4313798"/>
            <a:ext cx="0" cy="431800"/>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5" name="Line 21"/>
          <p:cNvSpPr>
            <a:spLocks noChangeShapeType="1"/>
          </p:cNvSpPr>
          <p:nvPr/>
        </p:nvSpPr>
        <p:spPr bwMode="auto">
          <a:xfrm>
            <a:off x="5364163" y="4313798"/>
            <a:ext cx="0" cy="431800"/>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6" name="Line 22"/>
          <p:cNvSpPr>
            <a:spLocks noChangeShapeType="1"/>
          </p:cNvSpPr>
          <p:nvPr/>
        </p:nvSpPr>
        <p:spPr bwMode="auto">
          <a:xfrm>
            <a:off x="6804025" y="4458261"/>
            <a:ext cx="0" cy="287337"/>
          </a:xfrm>
          <a:prstGeom prst="line">
            <a:avLst/>
          </a:prstGeom>
          <a:noFill/>
          <a:ln w="19050">
            <a:solidFill>
              <a:srgbClr val="66FF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7" name="Line 23"/>
          <p:cNvSpPr>
            <a:spLocks noChangeShapeType="1"/>
          </p:cNvSpPr>
          <p:nvPr/>
        </p:nvSpPr>
        <p:spPr bwMode="auto">
          <a:xfrm>
            <a:off x="4067175" y="5105961"/>
            <a:ext cx="433388" cy="0"/>
          </a:xfrm>
          <a:prstGeom prst="line">
            <a:avLst/>
          </a:prstGeom>
          <a:noFill/>
          <a:ln w="19050">
            <a:solidFill>
              <a:srgbClr val="66FF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68" name="AutoShape 24"/>
          <p:cNvSpPr>
            <a:spLocks noChangeArrowheads="1"/>
          </p:cNvSpPr>
          <p:nvPr/>
        </p:nvSpPr>
        <p:spPr bwMode="auto">
          <a:xfrm>
            <a:off x="2688377" y="3810561"/>
            <a:ext cx="503237" cy="287337"/>
          </a:xfrm>
          <a:prstGeom prst="rightArrow">
            <a:avLst>
              <a:gd name="adj1" fmla="val 50000"/>
              <a:gd name="adj2" fmla="val 43785"/>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solidFill>
                <a:srgbClr val="FFFFFF"/>
              </a:solidFill>
            </a:endParaRPr>
          </a:p>
        </p:txBody>
      </p:sp>
      <p:sp>
        <p:nvSpPr>
          <p:cNvPr id="31769" name="AutoShape 25"/>
          <p:cNvSpPr>
            <a:spLocks noChangeArrowheads="1"/>
          </p:cNvSpPr>
          <p:nvPr/>
        </p:nvSpPr>
        <p:spPr bwMode="auto">
          <a:xfrm>
            <a:off x="6079469" y="3813517"/>
            <a:ext cx="503237" cy="287337"/>
          </a:xfrm>
          <a:prstGeom prst="rightArrow">
            <a:avLst>
              <a:gd name="adj1" fmla="val 50000"/>
              <a:gd name="adj2" fmla="val 43785"/>
            </a:avLst>
          </a:prstGeom>
          <a:solidFill>
            <a:srgbClr val="C0C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solidFill>
                <a:srgbClr val="FFFFFF"/>
              </a:solidFill>
            </a:endParaRPr>
          </a:p>
        </p:txBody>
      </p:sp>
      <p:sp>
        <p:nvSpPr>
          <p:cNvPr id="31770" name="Text Box 26"/>
          <p:cNvSpPr txBox="1">
            <a:spLocks noChangeArrowheads="1"/>
          </p:cNvSpPr>
          <p:nvPr/>
        </p:nvSpPr>
        <p:spPr bwMode="auto">
          <a:xfrm>
            <a:off x="2484438" y="4385236"/>
            <a:ext cx="1223962"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600" dirty="0">
                <a:solidFill>
                  <a:srgbClr val="66FF33"/>
                </a:solidFill>
              </a:rPr>
              <a:t>集会不参加</a:t>
            </a:r>
          </a:p>
        </p:txBody>
      </p:sp>
      <p:sp>
        <p:nvSpPr>
          <p:cNvPr id="31771" name="Line 27"/>
          <p:cNvSpPr>
            <a:spLocks noChangeShapeType="1"/>
          </p:cNvSpPr>
          <p:nvPr/>
        </p:nvSpPr>
        <p:spPr bwMode="auto">
          <a:xfrm>
            <a:off x="4500563" y="3018398"/>
            <a:ext cx="0" cy="57467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72" name="Text Box 28"/>
          <p:cNvSpPr txBox="1">
            <a:spLocks noChangeArrowheads="1"/>
          </p:cNvSpPr>
          <p:nvPr/>
        </p:nvSpPr>
        <p:spPr bwMode="auto">
          <a:xfrm>
            <a:off x="3204368" y="3190782"/>
            <a:ext cx="2735263"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dirty="0">
                <a:solidFill>
                  <a:srgbClr val="FF0000"/>
                </a:solidFill>
              </a:rPr>
              <a:t>座らせ、短く、サラリ</a:t>
            </a:r>
          </a:p>
        </p:txBody>
      </p:sp>
      <p:sp>
        <p:nvSpPr>
          <p:cNvPr id="31773" name="Rectangle 29"/>
          <p:cNvSpPr>
            <a:spLocks noChangeArrowheads="1"/>
          </p:cNvSpPr>
          <p:nvPr/>
        </p:nvSpPr>
        <p:spPr bwMode="auto">
          <a:xfrm>
            <a:off x="7308850" y="5753661"/>
            <a:ext cx="1582738" cy="635000"/>
          </a:xfrm>
          <a:prstGeom prst="rect">
            <a:avLst/>
          </a:prstGeom>
          <a:solidFill>
            <a:srgbClr val="FFFFCC"/>
          </a:solidFill>
          <a:ln w="12700" algn="ctr">
            <a:solidFill>
              <a:schemeClr val="tx1"/>
            </a:solidFill>
            <a:miter lim="800000"/>
            <a:headEnd/>
            <a:tailEnd/>
          </a:ln>
          <a:effectLst/>
          <a:extLst/>
        </p:spPr>
        <p:txBody>
          <a:bodyPr lIns="36000" tIns="36000" rIns="36000" bIns="36000">
            <a:spAutoFit/>
          </a:bodyPr>
          <a:lstStyle/>
          <a:p>
            <a:r>
              <a:rPr lang="ja-JP" altLang="en-US" sz="1800">
                <a:solidFill>
                  <a:srgbClr val="000000"/>
                </a:solidFill>
              </a:rPr>
              <a:t>専門家による相談対応態勢</a:t>
            </a:r>
            <a:endParaRPr lang="ja-JP" altLang="en-US" sz="1800">
              <a:solidFill>
                <a:srgbClr val="FFFFFF"/>
              </a:solidFill>
              <a:effectLst>
                <a:outerShdw blurRad="38100" dist="38100" dir="2700000" algn="tl">
                  <a:srgbClr val="000000"/>
                </a:outerShdw>
              </a:effectLst>
            </a:endParaRPr>
          </a:p>
        </p:txBody>
      </p:sp>
      <p:sp>
        <p:nvSpPr>
          <p:cNvPr id="31774" name="Rectangle 30"/>
          <p:cNvSpPr>
            <a:spLocks noChangeArrowheads="1"/>
          </p:cNvSpPr>
          <p:nvPr/>
        </p:nvSpPr>
        <p:spPr bwMode="auto">
          <a:xfrm>
            <a:off x="7596188" y="4745598"/>
            <a:ext cx="1262062" cy="695325"/>
          </a:xfrm>
          <a:prstGeom prst="rect">
            <a:avLst/>
          </a:prstGeom>
          <a:solidFill>
            <a:srgbClr val="FFFFCC"/>
          </a:solidFill>
          <a:ln w="12700" algn="ctr">
            <a:solidFill>
              <a:schemeClr val="bg2"/>
            </a:solidFill>
            <a:miter lim="800000"/>
            <a:headEnd/>
            <a:tailEnd/>
          </a:ln>
          <a:effectLst/>
          <a:extLst/>
        </p:spPr>
        <p:txBody>
          <a:bodyPr lIns="36000" tIns="36000" rIns="36000" bIns="36000">
            <a:spAutoFit/>
          </a:bodyPr>
          <a:lstStyle/>
          <a:p>
            <a:pPr algn="ctr"/>
            <a:r>
              <a:rPr lang="ja-JP" altLang="en-US" sz="2400" b="1">
                <a:solidFill>
                  <a:srgbClr val="000000"/>
                </a:solidFill>
              </a:rPr>
              <a:t>相談室</a:t>
            </a:r>
          </a:p>
          <a:p>
            <a:pPr algn="ctr"/>
            <a:r>
              <a:rPr lang="en-US" altLang="ja-JP" sz="1600">
                <a:solidFill>
                  <a:srgbClr val="FFFFFF"/>
                </a:solidFill>
                <a:effectLst>
                  <a:outerShdw blurRad="38100" dist="38100" dir="2700000" algn="tl">
                    <a:srgbClr val="000000"/>
                  </a:outerShdw>
                </a:effectLst>
              </a:rPr>
              <a:t>(</a:t>
            </a:r>
            <a:r>
              <a:rPr lang="ja-JP" altLang="en-US" sz="1600">
                <a:solidFill>
                  <a:srgbClr val="FFFFFF"/>
                </a:solidFill>
                <a:effectLst>
                  <a:outerShdw blurRad="38100" dist="38100" dir="2700000" algn="tl">
                    <a:srgbClr val="000000"/>
                  </a:outerShdw>
                </a:effectLst>
              </a:rPr>
              <a:t>ｶｳﾝｾﾘﾝｸﾞ</a:t>
            </a:r>
            <a:r>
              <a:rPr lang="en-US" altLang="ja-JP" sz="1600">
                <a:solidFill>
                  <a:srgbClr val="FFFFFF"/>
                </a:solidFill>
                <a:effectLst>
                  <a:outerShdw blurRad="38100" dist="38100" dir="2700000" algn="tl">
                    <a:srgbClr val="000000"/>
                  </a:outerShdw>
                </a:effectLst>
              </a:rPr>
              <a:t>)</a:t>
            </a:r>
          </a:p>
        </p:txBody>
      </p:sp>
      <p:sp>
        <p:nvSpPr>
          <p:cNvPr id="31775" name="Line 31"/>
          <p:cNvSpPr>
            <a:spLocks noChangeShapeType="1"/>
          </p:cNvSpPr>
          <p:nvPr/>
        </p:nvSpPr>
        <p:spPr bwMode="auto">
          <a:xfrm flipV="1">
            <a:off x="8243888" y="5466323"/>
            <a:ext cx="0" cy="287338"/>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76" name="Line 32"/>
          <p:cNvSpPr>
            <a:spLocks noChangeShapeType="1"/>
          </p:cNvSpPr>
          <p:nvPr/>
        </p:nvSpPr>
        <p:spPr bwMode="auto">
          <a:xfrm>
            <a:off x="7019925" y="5105961"/>
            <a:ext cx="576263" cy="0"/>
          </a:xfrm>
          <a:prstGeom prst="line">
            <a:avLst/>
          </a:prstGeom>
          <a:noFill/>
          <a:ln w="19050">
            <a:solidFill>
              <a:srgbClr val="CC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77" name="Line 33"/>
          <p:cNvSpPr>
            <a:spLocks noChangeShapeType="1"/>
          </p:cNvSpPr>
          <p:nvPr/>
        </p:nvSpPr>
        <p:spPr bwMode="auto">
          <a:xfrm>
            <a:off x="8243888" y="4458261"/>
            <a:ext cx="0" cy="287337"/>
          </a:xfrm>
          <a:prstGeom prst="line">
            <a:avLst/>
          </a:prstGeom>
          <a:noFill/>
          <a:ln w="19050">
            <a:solidFill>
              <a:srgbClr val="CC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solidFill>
                <a:srgbClr val="FFFFFF"/>
              </a:solidFill>
            </a:endParaRPr>
          </a:p>
        </p:txBody>
      </p:sp>
      <p:sp>
        <p:nvSpPr>
          <p:cNvPr id="31778" name="Rectangle 34"/>
          <p:cNvSpPr>
            <a:spLocks noChangeArrowheads="1"/>
          </p:cNvSpPr>
          <p:nvPr/>
        </p:nvSpPr>
        <p:spPr bwMode="auto">
          <a:xfrm>
            <a:off x="629121" y="260648"/>
            <a:ext cx="792068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charset="0"/>
                <a:ea typeface="ＭＳ Ｐゴシック" charset="-128"/>
              </a:defRPr>
            </a:lvl1pPr>
            <a:lvl2pPr algn="ctr">
              <a:defRPr kumimoji="1" sz="4400">
                <a:solidFill>
                  <a:schemeClr val="tx2"/>
                </a:solidFill>
                <a:latin typeface="Arial" charset="0"/>
                <a:ea typeface="ＭＳ Ｐゴシック" charset="-128"/>
              </a:defRPr>
            </a:lvl2pPr>
            <a:lvl3pPr algn="ctr">
              <a:defRPr kumimoji="1" sz="4400">
                <a:solidFill>
                  <a:schemeClr val="tx2"/>
                </a:solidFill>
                <a:latin typeface="Arial" charset="0"/>
                <a:ea typeface="ＭＳ Ｐゴシック" charset="-128"/>
              </a:defRPr>
            </a:lvl3pPr>
            <a:lvl4pPr algn="ctr">
              <a:defRPr kumimoji="1" sz="4400">
                <a:solidFill>
                  <a:schemeClr val="tx2"/>
                </a:solidFill>
                <a:latin typeface="Arial" charset="0"/>
                <a:ea typeface="ＭＳ Ｐゴシック" charset="-128"/>
              </a:defRPr>
            </a:lvl4pPr>
            <a:lvl5pPr algn="ctr">
              <a:defRPr kumimoji="1" sz="4400">
                <a:solidFill>
                  <a:schemeClr val="tx2"/>
                </a:solidFill>
                <a:latin typeface="Arial" charset="0"/>
                <a:ea typeface="ＭＳ Ｐゴシック" charset="-128"/>
              </a:defRPr>
            </a:lvl5pPr>
            <a:lvl6pPr marL="457200" algn="ctr" fontAlgn="base">
              <a:spcBef>
                <a:spcPct val="0"/>
              </a:spcBef>
              <a:spcAft>
                <a:spcPct val="0"/>
              </a:spcAft>
              <a:defRPr kumimoji="1" sz="4400">
                <a:solidFill>
                  <a:schemeClr val="tx2"/>
                </a:solidFill>
                <a:latin typeface="Arial" charset="0"/>
                <a:ea typeface="ＭＳ Ｐゴシック" charset="-128"/>
              </a:defRPr>
            </a:lvl6pPr>
            <a:lvl7pPr marL="914400" algn="ctr" fontAlgn="base">
              <a:spcBef>
                <a:spcPct val="0"/>
              </a:spcBef>
              <a:spcAft>
                <a:spcPct val="0"/>
              </a:spcAft>
              <a:defRPr kumimoji="1" sz="4400">
                <a:solidFill>
                  <a:schemeClr val="tx2"/>
                </a:solidFill>
                <a:latin typeface="Arial" charset="0"/>
                <a:ea typeface="ＭＳ Ｐゴシック" charset="-128"/>
              </a:defRPr>
            </a:lvl7pPr>
            <a:lvl8pPr marL="1371600" algn="ctr" fontAlgn="base">
              <a:spcBef>
                <a:spcPct val="0"/>
              </a:spcBef>
              <a:spcAft>
                <a:spcPct val="0"/>
              </a:spcAft>
              <a:defRPr kumimoji="1" sz="4400">
                <a:solidFill>
                  <a:schemeClr val="tx2"/>
                </a:solidFill>
                <a:latin typeface="Arial" charset="0"/>
                <a:ea typeface="ＭＳ Ｐゴシック" charset="-128"/>
              </a:defRPr>
            </a:lvl8pPr>
            <a:lvl9pPr marL="1828800" algn="ctr" fontAlgn="base">
              <a:spcBef>
                <a:spcPct val="0"/>
              </a:spcBef>
              <a:spcAft>
                <a:spcPct val="0"/>
              </a:spcAft>
              <a:defRPr kumimoji="1" sz="4400">
                <a:solidFill>
                  <a:schemeClr val="tx2"/>
                </a:solidFill>
                <a:latin typeface="Arial" charset="0"/>
                <a:ea typeface="ＭＳ Ｐゴシック" charset="-128"/>
              </a:defRPr>
            </a:lvl9pPr>
          </a:lstStyle>
          <a:p>
            <a:r>
              <a:rPr lang="ja-JP" altLang="en-US" sz="3200" dirty="0">
                <a:solidFill>
                  <a:schemeClr val="tx1"/>
                </a:solidFill>
                <a:latin typeface="ＭＳ ゴシック" panose="020B0609070205080204" pitchFamily="49" charset="-128"/>
                <a:ea typeface="ＭＳ ゴシック" panose="020B0609070205080204" pitchFamily="49" charset="-128"/>
              </a:rPr>
              <a:t>学校</a:t>
            </a:r>
            <a:r>
              <a:rPr lang="ja-JP" altLang="en-US" sz="3200" dirty="0" smtClean="0">
                <a:solidFill>
                  <a:schemeClr val="tx1"/>
                </a:solidFill>
                <a:latin typeface="ＭＳ ゴシック" panose="020B0609070205080204" pitchFamily="49" charset="-128"/>
                <a:ea typeface="ＭＳ ゴシック" panose="020B0609070205080204" pitchFamily="49" charset="-128"/>
              </a:rPr>
              <a:t>再開日の組み立て</a:t>
            </a:r>
            <a:r>
              <a:rPr lang="en-US" altLang="ja-JP" sz="3200" dirty="0" smtClean="0">
                <a:solidFill>
                  <a:schemeClr val="tx1"/>
                </a:solidFill>
                <a:latin typeface="ＭＳ ゴシック" panose="020B0609070205080204" pitchFamily="49" charset="-128"/>
                <a:ea typeface="ＭＳ ゴシック" panose="020B0609070205080204" pitchFamily="49" charset="-128"/>
              </a:rPr>
              <a:t>(</a:t>
            </a:r>
            <a:r>
              <a:rPr lang="ja-JP" altLang="en-US" sz="3200" dirty="0" smtClean="0">
                <a:solidFill>
                  <a:schemeClr val="tx1"/>
                </a:solidFill>
                <a:latin typeface="ＭＳ ゴシック" panose="020B0609070205080204" pitchFamily="49" charset="-128"/>
                <a:ea typeface="ＭＳ ゴシック" panose="020B0609070205080204" pitchFamily="49" charset="-128"/>
              </a:rPr>
              <a:t>例</a:t>
            </a:r>
            <a:r>
              <a:rPr lang="en-US" altLang="ja-JP" sz="3200" dirty="0" smtClean="0">
                <a:solidFill>
                  <a:schemeClr val="tx1"/>
                </a:solidFill>
                <a:latin typeface="ＭＳ ゴシック" panose="020B0609070205080204" pitchFamily="49" charset="-128"/>
                <a:ea typeface="ＭＳ ゴシック" panose="020B0609070205080204" pitchFamily="49" charset="-128"/>
              </a:rPr>
              <a:t>)</a:t>
            </a:r>
          </a:p>
          <a:p>
            <a:r>
              <a:rPr lang="ja-JP" altLang="en-US" sz="2000" dirty="0" smtClean="0">
                <a:solidFill>
                  <a:schemeClr val="tx1"/>
                </a:solidFill>
                <a:latin typeface="ＭＳ ゴシック" panose="020B0609070205080204" pitchFamily="49" charset="-128"/>
                <a:ea typeface="ＭＳ ゴシック" panose="020B0609070205080204" pitchFamily="49" charset="-128"/>
              </a:rPr>
              <a:t>（クラスで先に伝える場合）</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31779" name="Text Box 35"/>
          <p:cNvSpPr txBox="1">
            <a:spLocks noChangeArrowheads="1"/>
          </p:cNvSpPr>
          <p:nvPr/>
        </p:nvSpPr>
        <p:spPr bwMode="auto">
          <a:xfrm>
            <a:off x="6545423" y="1522657"/>
            <a:ext cx="2305050" cy="15500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ja-JP" altLang="en-US" sz="2400" dirty="0"/>
              <a:t>パニックの伝染を防ぎつつ、　感情を適切に表現させる。</a:t>
            </a:r>
          </a:p>
        </p:txBody>
      </p:sp>
      <p:sp>
        <p:nvSpPr>
          <p:cNvPr id="31780" name="Text Box 36"/>
          <p:cNvSpPr txBox="1">
            <a:spLocks noChangeArrowheads="1"/>
          </p:cNvSpPr>
          <p:nvPr/>
        </p:nvSpPr>
        <p:spPr bwMode="auto">
          <a:xfrm>
            <a:off x="6976850" y="4425745"/>
            <a:ext cx="1871663"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600" dirty="0">
                <a:solidFill>
                  <a:srgbClr val="CCCC00"/>
                </a:solidFill>
              </a:rPr>
              <a:t>心配な子と希望者</a:t>
            </a:r>
          </a:p>
        </p:txBody>
      </p:sp>
    </p:spTree>
    <p:extLst>
      <p:ext uri="{BB962C8B-B14F-4D97-AF65-F5344CB8AC3E}">
        <p14:creationId xmlns:p14="http://schemas.microsoft.com/office/powerpoint/2010/main" val="269609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1000"/>
                            </p:stCondLst>
                            <p:childTnLst>
                              <p:par>
                                <p:cTn id="5" presetID="2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1000"/>
                                        <p:tgtEl>
                                          <p:spTgt spid="3174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1757"/>
                                        </p:tgtEl>
                                        <p:attrNameLst>
                                          <p:attrName>style.visibility</p:attrName>
                                        </p:attrNameLst>
                                      </p:cBhvr>
                                      <p:to>
                                        <p:strVal val="visible"/>
                                      </p:to>
                                    </p:set>
                                    <p:animEffect transition="in" filter="wipe(up)">
                                      <p:cBhvr>
                                        <p:cTn id="11" dur="500"/>
                                        <p:tgtEl>
                                          <p:spTgt spid="3175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1747"/>
                                        </p:tgtEl>
                                        <p:attrNameLst>
                                          <p:attrName>style.visibility</p:attrName>
                                        </p:attrNameLst>
                                      </p:cBhvr>
                                      <p:to>
                                        <p:strVal val="visible"/>
                                      </p:to>
                                    </p:set>
                                    <p:animEffect transition="in" filter="wipe(left)">
                                      <p:cBhvr>
                                        <p:cTn id="15" dur="1000"/>
                                        <p:tgtEl>
                                          <p:spTgt spid="31747"/>
                                        </p:tgtEl>
                                      </p:cBhvr>
                                    </p:animEffect>
                                  </p:childTnLst>
                                </p:cTn>
                              </p:par>
                            </p:childTnLst>
                          </p:cTn>
                        </p:par>
                        <p:par>
                          <p:cTn id="16" fill="hold">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wipe(up)">
                                      <p:cBhvr>
                                        <p:cTn id="19" dur="1000"/>
                                        <p:tgtEl>
                                          <p:spTgt spid="31758"/>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31748"/>
                                        </p:tgtEl>
                                        <p:attrNameLst>
                                          <p:attrName>style.visibility</p:attrName>
                                        </p:attrNameLst>
                                      </p:cBhvr>
                                      <p:to>
                                        <p:strVal val="visible"/>
                                      </p:to>
                                    </p:set>
                                    <p:animEffect transition="in" filter="wipe(left)">
                                      <p:cBhvr>
                                        <p:cTn id="23" dur="1000"/>
                                        <p:tgtEl>
                                          <p:spTgt spid="317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1754"/>
                                        </p:tgtEl>
                                        <p:attrNameLst>
                                          <p:attrName>style.visibility</p:attrName>
                                        </p:attrNameLst>
                                      </p:cBhvr>
                                      <p:to>
                                        <p:strVal val="visible"/>
                                      </p:to>
                                    </p:set>
                                    <p:animEffect transition="in" filter="wipe(left)">
                                      <p:cBhvr>
                                        <p:cTn id="28" dur="1000"/>
                                        <p:tgtEl>
                                          <p:spTgt spid="3175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756"/>
                                        </p:tgtEl>
                                        <p:attrNameLst>
                                          <p:attrName>style.visibility</p:attrName>
                                        </p:attrNameLst>
                                      </p:cBhvr>
                                      <p:to>
                                        <p:strVal val="visible"/>
                                      </p:to>
                                    </p:set>
                                    <p:animEffect transition="in" filter="wipe(left)">
                                      <p:cBhvr>
                                        <p:cTn id="32" dur="1000"/>
                                        <p:tgtEl>
                                          <p:spTgt spid="3175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755"/>
                                        </p:tgtEl>
                                        <p:attrNameLst>
                                          <p:attrName>style.visibility</p:attrName>
                                        </p:attrNameLst>
                                      </p:cBhvr>
                                      <p:to>
                                        <p:strVal val="visible"/>
                                      </p:to>
                                    </p:set>
                                    <p:animEffect transition="in" filter="wipe(left)">
                                      <p:cBhvr>
                                        <p:cTn id="36" dur="1000"/>
                                        <p:tgtEl>
                                          <p:spTgt spid="31755"/>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1773"/>
                                        </p:tgtEl>
                                        <p:attrNameLst>
                                          <p:attrName>style.visibility</p:attrName>
                                        </p:attrNameLst>
                                      </p:cBhvr>
                                      <p:to>
                                        <p:strVal val="visible"/>
                                      </p:to>
                                    </p:set>
                                    <p:animEffect transition="in" filter="wipe(left)">
                                      <p:cBhvr>
                                        <p:cTn id="40" dur="1000"/>
                                        <p:tgtEl>
                                          <p:spTgt spid="3177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1761"/>
                                        </p:tgtEl>
                                        <p:attrNameLst>
                                          <p:attrName>style.visibility</p:attrName>
                                        </p:attrNameLst>
                                      </p:cBhvr>
                                      <p:to>
                                        <p:strVal val="visible"/>
                                      </p:to>
                                    </p:set>
                                    <p:animEffect transition="in" filter="wipe(up)">
                                      <p:cBhvr>
                                        <p:cTn id="45" dur="1000"/>
                                        <p:tgtEl>
                                          <p:spTgt spid="3176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762"/>
                                        </p:tgtEl>
                                        <p:attrNameLst>
                                          <p:attrName>style.visibility</p:attrName>
                                        </p:attrNameLst>
                                      </p:cBhvr>
                                      <p:to>
                                        <p:strVal val="visible"/>
                                      </p:to>
                                    </p:set>
                                    <p:animEffect transition="in" filter="wipe(down)">
                                      <p:cBhvr>
                                        <p:cTn id="48" dur="1000"/>
                                        <p:tgtEl>
                                          <p:spTgt spid="31762"/>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1749"/>
                                        </p:tgtEl>
                                        <p:attrNameLst>
                                          <p:attrName>style.visibility</p:attrName>
                                        </p:attrNameLst>
                                      </p:cBhvr>
                                      <p:to>
                                        <p:strVal val="visible"/>
                                      </p:to>
                                    </p:set>
                                    <p:animEffect transition="in" filter="wipe(left)">
                                      <p:cBhvr>
                                        <p:cTn id="52" dur="1000"/>
                                        <p:tgtEl>
                                          <p:spTgt spid="317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759"/>
                                        </p:tgtEl>
                                        <p:attrNameLst>
                                          <p:attrName>style.visibility</p:attrName>
                                        </p:attrNameLst>
                                      </p:cBhvr>
                                      <p:to>
                                        <p:strVal val="visible"/>
                                      </p:to>
                                    </p:set>
                                    <p:animEffect transition="in" filter="wipe(down)">
                                      <p:cBhvr>
                                        <p:cTn id="57" dur="500"/>
                                        <p:tgtEl>
                                          <p:spTgt spid="31759"/>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1752"/>
                                        </p:tgtEl>
                                        <p:attrNameLst>
                                          <p:attrName>style.visibility</p:attrName>
                                        </p:attrNameLst>
                                      </p:cBhvr>
                                      <p:to>
                                        <p:strVal val="visible"/>
                                      </p:to>
                                    </p:set>
                                    <p:animEffect transition="in" filter="wipe(left)">
                                      <p:cBhvr>
                                        <p:cTn id="61" dur="1000"/>
                                        <p:tgtEl>
                                          <p:spTgt spid="31752"/>
                                        </p:tgtEl>
                                      </p:cBhvr>
                                    </p:animEffect>
                                  </p:childTnLst>
                                </p:cTn>
                              </p:par>
                            </p:childTnLst>
                          </p:cTn>
                        </p:par>
                        <p:par>
                          <p:cTn id="62" fill="hold">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1760"/>
                                        </p:tgtEl>
                                        <p:attrNameLst>
                                          <p:attrName>style.visibility</p:attrName>
                                        </p:attrNameLst>
                                      </p:cBhvr>
                                      <p:to>
                                        <p:strVal val="visible"/>
                                      </p:to>
                                    </p:set>
                                    <p:animEffect transition="in" filter="wipe(down)">
                                      <p:cBhvr>
                                        <p:cTn id="65" dur="500"/>
                                        <p:tgtEl>
                                          <p:spTgt spid="31760"/>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1753"/>
                                        </p:tgtEl>
                                        <p:attrNameLst>
                                          <p:attrName>style.visibility</p:attrName>
                                        </p:attrNameLst>
                                      </p:cBhvr>
                                      <p:to>
                                        <p:strVal val="visible"/>
                                      </p:to>
                                    </p:set>
                                    <p:animEffect transition="in" filter="wipe(left)">
                                      <p:cBhvr>
                                        <p:cTn id="69" dur="1000"/>
                                        <p:tgtEl>
                                          <p:spTgt spid="31753"/>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31770"/>
                                        </p:tgtEl>
                                        <p:attrNameLst>
                                          <p:attrName>style.visibility</p:attrName>
                                        </p:attrNameLst>
                                      </p:cBhvr>
                                      <p:to>
                                        <p:strVal val="visible"/>
                                      </p:to>
                                    </p:set>
                                    <p:animEffect transition="in" filter="wipe(left)">
                                      <p:cBhvr>
                                        <p:cTn id="73" dur="1000"/>
                                        <p:tgtEl>
                                          <p:spTgt spid="31770"/>
                                        </p:tgtEl>
                                      </p:cBhvr>
                                    </p:animEffect>
                                  </p:childTnLst>
                                </p:cTn>
                              </p:par>
                            </p:childTnLst>
                          </p:cTn>
                        </p:par>
                        <p:par>
                          <p:cTn id="74" fill="hold">
                            <p:stCondLst>
                              <p:cond delay="5000"/>
                            </p:stCondLst>
                            <p:childTnLst>
                              <p:par>
                                <p:cTn id="75" presetID="22" presetClass="entr" presetSubtype="1" fill="hold" grpId="0" nodeType="afterEffect">
                                  <p:stCondLst>
                                    <p:cond delay="0"/>
                                  </p:stCondLst>
                                  <p:childTnLst>
                                    <p:set>
                                      <p:cBhvr>
                                        <p:cTn id="76" dur="1" fill="hold">
                                          <p:stCondLst>
                                            <p:cond delay="0"/>
                                          </p:stCondLst>
                                        </p:cTn>
                                        <p:tgtEl>
                                          <p:spTgt spid="31763"/>
                                        </p:tgtEl>
                                        <p:attrNameLst>
                                          <p:attrName>style.visibility</p:attrName>
                                        </p:attrNameLst>
                                      </p:cBhvr>
                                      <p:to>
                                        <p:strVal val="visible"/>
                                      </p:to>
                                    </p:set>
                                    <p:animEffect transition="in" filter="wipe(up)">
                                      <p:cBhvr>
                                        <p:cTn id="77" dur="1000"/>
                                        <p:tgtEl>
                                          <p:spTgt spid="3176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1771"/>
                                        </p:tgtEl>
                                        <p:attrNameLst>
                                          <p:attrName>style.visibility</p:attrName>
                                        </p:attrNameLst>
                                      </p:cBhvr>
                                      <p:to>
                                        <p:strVal val="visible"/>
                                      </p:to>
                                    </p:set>
                                    <p:animEffect transition="in" filter="wipe(up)">
                                      <p:cBhvr>
                                        <p:cTn id="82" dur="1000"/>
                                        <p:tgtEl>
                                          <p:spTgt spid="3177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1768"/>
                                        </p:tgtEl>
                                        <p:attrNameLst>
                                          <p:attrName>style.visibility</p:attrName>
                                        </p:attrNameLst>
                                      </p:cBhvr>
                                      <p:to>
                                        <p:strVal val="visible"/>
                                      </p:to>
                                    </p:set>
                                    <p:animEffect transition="in" filter="wipe(left)">
                                      <p:cBhvr>
                                        <p:cTn id="85" dur="1000"/>
                                        <p:tgtEl>
                                          <p:spTgt spid="31768"/>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31751"/>
                                        </p:tgtEl>
                                        <p:attrNameLst>
                                          <p:attrName>style.visibility</p:attrName>
                                        </p:attrNameLst>
                                      </p:cBhvr>
                                      <p:to>
                                        <p:strVal val="visible"/>
                                      </p:to>
                                    </p:set>
                                    <p:animEffect transition="in" filter="wipe(left)">
                                      <p:cBhvr>
                                        <p:cTn id="89" dur="1000"/>
                                        <p:tgtEl>
                                          <p:spTgt spid="31751"/>
                                        </p:tgtEl>
                                      </p:cBhvr>
                                    </p:animEffect>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31772"/>
                                        </p:tgtEl>
                                        <p:attrNameLst>
                                          <p:attrName>style.visibility</p:attrName>
                                        </p:attrNameLst>
                                      </p:cBhvr>
                                      <p:to>
                                        <p:strVal val="visible"/>
                                      </p:to>
                                    </p:set>
                                    <p:animEffect transition="in" filter="wipe(left)">
                                      <p:cBhvr>
                                        <p:cTn id="93" dur="1000"/>
                                        <p:tgtEl>
                                          <p:spTgt spid="3177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1" nodeType="clickEffect">
                                  <p:stCondLst>
                                    <p:cond delay="0"/>
                                  </p:stCondLst>
                                  <p:childTnLst>
                                    <p:set>
                                      <p:cBhvr>
                                        <p:cTn id="97" dur="1" fill="hold">
                                          <p:stCondLst>
                                            <p:cond delay="0"/>
                                          </p:stCondLst>
                                        </p:cTn>
                                        <p:tgtEl>
                                          <p:spTgt spid="31764"/>
                                        </p:tgtEl>
                                        <p:attrNameLst>
                                          <p:attrName>style.visibility</p:attrName>
                                        </p:attrNameLst>
                                      </p:cBhvr>
                                      <p:to>
                                        <p:strVal val="visible"/>
                                      </p:to>
                                    </p:set>
                                    <p:animEffect transition="in" filter="wipe(up)">
                                      <p:cBhvr>
                                        <p:cTn id="98" dur="1000"/>
                                        <p:tgtEl>
                                          <p:spTgt spid="31764"/>
                                        </p:tgtEl>
                                      </p:cBhvr>
                                    </p:animEffect>
                                  </p:childTnLst>
                                </p:cTn>
                              </p:par>
                            </p:childTnLst>
                          </p:cTn>
                        </p:par>
                        <p:par>
                          <p:cTn id="99" fill="hold">
                            <p:stCondLst>
                              <p:cond delay="1000"/>
                            </p:stCondLst>
                            <p:childTnLst>
                              <p:par>
                                <p:cTn id="100" presetID="22" presetClass="entr" presetSubtype="1" fill="hold" grpId="1" nodeType="afterEffect">
                                  <p:stCondLst>
                                    <p:cond delay="0"/>
                                  </p:stCondLst>
                                  <p:childTnLst>
                                    <p:set>
                                      <p:cBhvr>
                                        <p:cTn id="101" dur="1" fill="hold">
                                          <p:stCondLst>
                                            <p:cond delay="0"/>
                                          </p:stCondLst>
                                        </p:cTn>
                                        <p:tgtEl>
                                          <p:spTgt spid="31765"/>
                                        </p:tgtEl>
                                        <p:attrNameLst>
                                          <p:attrName>style.visibility</p:attrName>
                                        </p:attrNameLst>
                                      </p:cBhvr>
                                      <p:to>
                                        <p:strVal val="visible"/>
                                      </p:to>
                                    </p:set>
                                    <p:animEffect transition="in" filter="wipe(up)">
                                      <p:cBhvr>
                                        <p:cTn id="102" dur="1000"/>
                                        <p:tgtEl>
                                          <p:spTgt spid="31765"/>
                                        </p:tgtEl>
                                      </p:cBhvr>
                                    </p:animEffect>
                                  </p:childTnLst>
                                </p:cTn>
                              </p:par>
                            </p:childTnLst>
                          </p:cTn>
                        </p:par>
                        <p:par>
                          <p:cTn id="103" fill="hold">
                            <p:stCondLst>
                              <p:cond delay="2000"/>
                            </p:stCondLst>
                            <p:childTnLst>
                              <p:par>
                                <p:cTn id="104" presetID="16" presetClass="entr" presetSubtype="37" fill="hold" grpId="0" nodeType="afterEffect">
                                  <p:stCondLst>
                                    <p:cond delay="0"/>
                                  </p:stCondLst>
                                  <p:childTnLst>
                                    <p:set>
                                      <p:cBhvr>
                                        <p:cTn id="105" dur="1" fill="hold">
                                          <p:stCondLst>
                                            <p:cond delay="0"/>
                                          </p:stCondLst>
                                        </p:cTn>
                                        <p:tgtEl>
                                          <p:spTgt spid="31767"/>
                                        </p:tgtEl>
                                        <p:attrNameLst>
                                          <p:attrName>style.visibility</p:attrName>
                                        </p:attrNameLst>
                                      </p:cBhvr>
                                      <p:to>
                                        <p:strVal val="visible"/>
                                      </p:to>
                                    </p:set>
                                    <p:animEffect transition="in" filter="barn(outVertical)">
                                      <p:cBhvr>
                                        <p:cTn id="106" dur="1000"/>
                                        <p:tgtEl>
                                          <p:spTgt spid="3176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1775"/>
                                        </p:tgtEl>
                                        <p:attrNameLst>
                                          <p:attrName>style.visibility</p:attrName>
                                        </p:attrNameLst>
                                      </p:cBhvr>
                                      <p:to>
                                        <p:strVal val="visible"/>
                                      </p:to>
                                    </p:set>
                                    <p:animEffect transition="in" filter="wipe(down)">
                                      <p:cBhvr>
                                        <p:cTn id="111" dur="500"/>
                                        <p:tgtEl>
                                          <p:spTgt spid="31775"/>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31774"/>
                                        </p:tgtEl>
                                        <p:attrNameLst>
                                          <p:attrName>style.visibility</p:attrName>
                                        </p:attrNameLst>
                                      </p:cBhvr>
                                      <p:to>
                                        <p:strVal val="visible"/>
                                      </p:to>
                                    </p:set>
                                    <p:animEffect transition="in" filter="wipe(left)">
                                      <p:cBhvr>
                                        <p:cTn id="115" dur="1000"/>
                                        <p:tgtEl>
                                          <p:spTgt spid="31774"/>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31780"/>
                                        </p:tgtEl>
                                        <p:attrNameLst>
                                          <p:attrName>style.visibility</p:attrName>
                                        </p:attrNameLst>
                                      </p:cBhvr>
                                      <p:to>
                                        <p:strVal val="visible"/>
                                      </p:to>
                                    </p:set>
                                    <p:animEffect transition="in" filter="wipe(left)">
                                      <p:cBhvr>
                                        <p:cTn id="119" dur="1000"/>
                                        <p:tgtEl>
                                          <p:spTgt spid="31780"/>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31776"/>
                                        </p:tgtEl>
                                        <p:attrNameLst>
                                          <p:attrName>style.visibility</p:attrName>
                                        </p:attrNameLst>
                                      </p:cBhvr>
                                      <p:to>
                                        <p:strVal val="visible"/>
                                      </p:to>
                                    </p:set>
                                    <p:animEffect transition="in" filter="wipe(left)">
                                      <p:cBhvr>
                                        <p:cTn id="123" dur="1000"/>
                                        <p:tgtEl>
                                          <p:spTgt spid="3177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31769"/>
                                        </p:tgtEl>
                                        <p:attrNameLst>
                                          <p:attrName>style.visibility</p:attrName>
                                        </p:attrNameLst>
                                      </p:cBhvr>
                                      <p:to>
                                        <p:strVal val="visible"/>
                                      </p:to>
                                    </p:set>
                                    <p:animEffect transition="in" filter="wipe(left)">
                                      <p:cBhvr>
                                        <p:cTn id="128" dur="1000"/>
                                        <p:tgtEl>
                                          <p:spTgt spid="31769"/>
                                        </p:tgtEl>
                                      </p:cBhvr>
                                    </p:animEffect>
                                  </p:childTnLst>
                                </p:cTn>
                              </p:par>
                            </p:childTnLst>
                          </p:cTn>
                        </p:par>
                        <p:par>
                          <p:cTn id="129" fill="hold">
                            <p:stCondLst>
                              <p:cond delay="1000"/>
                            </p:stCondLst>
                            <p:childTnLst>
                              <p:par>
                                <p:cTn id="130" presetID="22" presetClass="entr" presetSubtype="8" fill="hold" grpId="2" nodeType="afterEffect">
                                  <p:stCondLst>
                                    <p:cond delay="0"/>
                                  </p:stCondLst>
                                  <p:childTnLst>
                                    <p:set>
                                      <p:cBhvr>
                                        <p:cTn id="131" dur="1" fill="hold">
                                          <p:stCondLst>
                                            <p:cond delay="0"/>
                                          </p:stCondLst>
                                        </p:cTn>
                                        <p:tgtEl>
                                          <p:spTgt spid="31750"/>
                                        </p:tgtEl>
                                        <p:attrNameLst>
                                          <p:attrName>style.visibility</p:attrName>
                                        </p:attrNameLst>
                                      </p:cBhvr>
                                      <p:to>
                                        <p:strVal val="visible"/>
                                      </p:to>
                                    </p:set>
                                    <p:animEffect transition="in" filter="wipe(left)">
                                      <p:cBhvr>
                                        <p:cTn id="132" dur="1000"/>
                                        <p:tgtEl>
                                          <p:spTgt spid="31750"/>
                                        </p:tgtEl>
                                      </p:cBhvr>
                                    </p:animEffect>
                                  </p:childTnLst>
                                </p:cTn>
                              </p:par>
                            </p:childTnLst>
                          </p:cTn>
                        </p:par>
                        <p:par>
                          <p:cTn id="133" fill="hold">
                            <p:stCondLst>
                              <p:cond delay="2000"/>
                            </p:stCondLst>
                            <p:childTnLst>
                              <p:par>
                                <p:cTn id="134" presetID="16" presetClass="entr" presetSubtype="42" fill="hold" grpId="0" nodeType="afterEffect">
                                  <p:stCondLst>
                                    <p:cond delay="0"/>
                                  </p:stCondLst>
                                  <p:childTnLst>
                                    <p:set>
                                      <p:cBhvr>
                                        <p:cTn id="135" dur="1" fill="hold">
                                          <p:stCondLst>
                                            <p:cond delay="0"/>
                                          </p:stCondLst>
                                        </p:cTn>
                                        <p:tgtEl>
                                          <p:spTgt spid="31766"/>
                                        </p:tgtEl>
                                        <p:attrNameLst>
                                          <p:attrName>style.visibility</p:attrName>
                                        </p:attrNameLst>
                                      </p:cBhvr>
                                      <p:to>
                                        <p:strVal val="visible"/>
                                      </p:to>
                                    </p:set>
                                    <p:animEffect transition="in" filter="barn(outHorizontal)">
                                      <p:cBhvr>
                                        <p:cTn id="136" dur="1000"/>
                                        <p:tgtEl>
                                          <p:spTgt spid="31766"/>
                                        </p:tgtEl>
                                      </p:cBhvr>
                                    </p:animEffect>
                                  </p:childTnLst>
                                </p:cTn>
                              </p:par>
                            </p:childTnLst>
                          </p:cTn>
                        </p:par>
                        <p:par>
                          <p:cTn id="137" fill="hold">
                            <p:stCondLst>
                              <p:cond delay="3000"/>
                            </p:stCondLst>
                            <p:childTnLst>
                              <p:par>
                                <p:cTn id="138" presetID="22" presetClass="entr" presetSubtype="1" fill="hold" grpId="0" nodeType="afterEffect">
                                  <p:stCondLst>
                                    <p:cond delay="0"/>
                                  </p:stCondLst>
                                  <p:childTnLst>
                                    <p:set>
                                      <p:cBhvr>
                                        <p:cTn id="139" dur="1" fill="hold">
                                          <p:stCondLst>
                                            <p:cond delay="0"/>
                                          </p:stCondLst>
                                        </p:cTn>
                                        <p:tgtEl>
                                          <p:spTgt spid="31777"/>
                                        </p:tgtEl>
                                        <p:attrNameLst>
                                          <p:attrName>style.visibility</p:attrName>
                                        </p:attrNameLst>
                                      </p:cBhvr>
                                      <p:to>
                                        <p:strVal val="visible"/>
                                      </p:to>
                                    </p:set>
                                    <p:animEffect transition="in" filter="wipe(up)">
                                      <p:cBhvr>
                                        <p:cTn id="140"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2"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1" animBg="1"/>
      <p:bldP spid="31765" grpId="1" animBg="1"/>
      <p:bldP spid="31766" grpId="0" animBg="1"/>
      <p:bldP spid="31767" grpId="0" animBg="1"/>
      <p:bldP spid="31768" grpId="0" animBg="1"/>
      <p:bldP spid="31769" grpId="0" animBg="1"/>
      <p:bldP spid="31770" grpId="0"/>
      <p:bldP spid="31771" grpId="0" animBg="1"/>
      <p:bldP spid="31772" grpId="0"/>
      <p:bldP spid="31773" grpId="0" animBg="1"/>
      <p:bldP spid="31774" grpId="0" animBg="1"/>
      <p:bldP spid="31775" grpId="0" animBg="1"/>
      <p:bldP spid="31776" grpId="0" animBg="1"/>
      <p:bldP spid="31777" grpId="0" animBg="1"/>
      <p:bldP spid="317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3276600" y="1773238"/>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a </a:t>
            </a:r>
            <a:r>
              <a:rPr lang="ja-JP" altLang="en-US" sz="3200"/>
              <a:t>心のケア</a:t>
            </a:r>
          </a:p>
        </p:txBody>
      </p:sp>
      <p:graphicFrame>
        <p:nvGraphicFramePr>
          <p:cNvPr id="75804" name="Group 28"/>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[62]</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心のケア計画</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75805" name="Rectangle 29"/>
          <p:cNvSpPr>
            <a:spLocks noChangeArrowheads="1"/>
          </p:cNvSpPr>
          <p:nvPr/>
        </p:nvSpPr>
        <p:spPr bwMode="auto">
          <a:xfrm>
            <a:off x="539750" y="2781300"/>
            <a:ext cx="79200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○養護教諭、教育相談担当者、スクールカウンセラー、学年主任等で「ケア会議」を１日</a:t>
            </a:r>
            <a:r>
              <a:rPr lang="ja-JP" altLang="ja-JP" dirty="0" smtClean="0"/>
              <a:t>１</a:t>
            </a:r>
            <a:r>
              <a:rPr lang="ja-JP" altLang="en-US" dirty="0" smtClean="0"/>
              <a:t>～２</a:t>
            </a:r>
            <a:r>
              <a:rPr lang="ja-JP" altLang="ja-JP" dirty="0" smtClean="0"/>
              <a:t>回</a:t>
            </a:r>
            <a:r>
              <a:rPr lang="ja-JP" altLang="ja-JP" dirty="0"/>
              <a:t>は開き</a:t>
            </a:r>
            <a:r>
              <a:rPr lang="ja-JP" altLang="ja-JP" dirty="0" smtClean="0"/>
              <a:t>、ケア</a:t>
            </a:r>
            <a:r>
              <a:rPr lang="ja-JP" altLang="ja-JP" dirty="0"/>
              <a:t>のとりまとめ</a:t>
            </a:r>
            <a:r>
              <a:rPr lang="ja-JP" altLang="ja-JP" dirty="0" smtClean="0"/>
              <a:t>を</a:t>
            </a:r>
            <a:r>
              <a:rPr lang="ja-JP" altLang="en-US" dirty="0" smtClean="0"/>
              <a:t>する。</a:t>
            </a:r>
            <a:r>
              <a:rPr lang="ja-JP" altLang="ja-JP" dirty="0" smtClean="0"/>
              <a:t>必要</a:t>
            </a:r>
            <a:r>
              <a:rPr lang="ja-JP" altLang="ja-JP" dirty="0"/>
              <a:t>に応じて、関係する担任や部活動顧問、管理職等も</a:t>
            </a:r>
            <a:r>
              <a:rPr lang="ja-JP" altLang="ja-JP" dirty="0" smtClean="0"/>
              <a:t>加わ</a:t>
            </a:r>
            <a:r>
              <a:rPr lang="ja-JP" altLang="en-US" dirty="0" smtClean="0"/>
              <a:t>る</a:t>
            </a:r>
            <a:r>
              <a:rPr lang="ja-JP" altLang="ja-JP" dirty="0" smtClean="0"/>
              <a:t>。</a:t>
            </a:r>
            <a:endParaRPr lang="ja-JP" altLang="ja-JP" dirty="0"/>
          </a:p>
          <a:p>
            <a:r>
              <a:rPr lang="ja-JP" altLang="ja-JP" dirty="0"/>
              <a:t>○ケア会議では、ケアが必要と考えられる子どもを中心に全体の把握に</a:t>
            </a:r>
            <a:r>
              <a:rPr lang="ja-JP" altLang="ja-JP" dirty="0" smtClean="0"/>
              <a:t>努め</a:t>
            </a:r>
            <a:r>
              <a:rPr lang="ja-JP" altLang="en-US" dirty="0" smtClean="0"/>
              <a:t>る</a:t>
            </a:r>
            <a:r>
              <a:rPr lang="ja-JP" altLang="ja-JP" dirty="0" smtClean="0"/>
              <a:t>。</a:t>
            </a:r>
            <a:r>
              <a:rPr lang="ja-JP" altLang="ja-JP" dirty="0"/>
              <a:t>重度</a:t>
            </a:r>
            <a:r>
              <a:rPr lang="ja-JP" altLang="ja-JP" dirty="0" smtClean="0"/>
              <a:t>ケースは</a:t>
            </a:r>
            <a:r>
              <a:rPr lang="ja-JP" altLang="ja-JP" dirty="0"/>
              <a:t>本部も概要を</a:t>
            </a:r>
            <a:r>
              <a:rPr lang="ja-JP" altLang="ja-JP" dirty="0" smtClean="0"/>
              <a:t>把握</a:t>
            </a:r>
            <a:r>
              <a:rPr lang="ja-JP" altLang="en-US" dirty="0" smtClean="0"/>
              <a:t>する</a:t>
            </a:r>
            <a:r>
              <a:rPr lang="ja-JP" altLang="ja-JP" dirty="0" smtClean="0"/>
              <a:t>。</a:t>
            </a:r>
            <a:endParaRPr lang="ja-JP" altLang="ja-JP" dirty="0"/>
          </a:p>
          <a:p>
            <a:r>
              <a:rPr lang="ja-JP" altLang="ja-JP" dirty="0"/>
              <a:t>○欠席、遅刻、早退者の</a:t>
            </a:r>
            <a:r>
              <a:rPr lang="ja-JP" altLang="ja-JP" dirty="0" smtClean="0"/>
              <a:t>集約</a:t>
            </a:r>
            <a:r>
              <a:rPr lang="ja-JP" altLang="en-US" dirty="0" smtClean="0"/>
              <a:t>を</a:t>
            </a:r>
            <a:r>
              <a:rPr lang="ja-JP" altLang="ja-JP" dirty="0" smtClean="0"/>
              <a:t>教育</a:t>
            </a:r>
            <a:r>
              <a:rPr lang="ja-JP" altLang="ja-JP" dirty="0"/>
              <a:t>委員会職員</a:t>
            </a:r>
            <a:r>
              <a:rPr lang="ja-JP" altLang="ja-JP" dirty="0" smtClean="0"/>
              <a:t>が</a:t>
            </a:r>
            <a:r>
              <a:rPr lang="ja-JP" altLang="en-US" dirty="0" smtClean="0"/>
              <a:t>サポートする</a:t>
            </a:r>
            <a:r>
              <a:rPr lang="ja-JP" altLang="ja-JP"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5804"/>
                                        </p:tgtEl>
                                        <p:attrNameLst>
                                          <p:attrName>style.visibility</p:attrName>
                                        </p:attrNameLst>
                                      </p:cBhvr>
                                      <p:to>
                                        <p:strVal val="visible"/>
                                      </p:to>
                                    </p:set>
                                    <p:animEffect transition="in" filter="wipe(left)">
                                      <p:cBhvr>
                                        <p:cTn id="7" dur="500"/>
                                        <p:tgtEl>
                                          <p:spTgt spid="7580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fade">
                                      <p:cBhvr>
                                        <p:cTn id="11" dur="500"/>
                                        <p:tgtEl>
                                          <p:spTgt spid="7578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5805"/>
                                        </p:tgtEl>
                                        <p:attrNameLst>
                                          <p:attrName>style.visibility</p:attrName>
                                        </p:attrNameLst>
                                      </p:cBhvr>
                                      <p:to>
                                        <p:strVal val="visible"/>
                                      </p:to>
                                    </p:set>
                                    <p:animEffect transition="in" filter="wipe(up)">
                                      <p:cBhvr>
                                        <p:cTn id="15" dur="2000"/>
                                        <p:tgtEl>
                                          <p:spTgt spid="7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8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1" name="Rectangle 17"/>
          <p:cNvSpPr>
            <a:spLocks noChangeArrowheads="1"/>
          </p:cNvSpPr>
          <p:nvPr/>
        </p:nvSpPr>
        <p:spPr bwMode="auto">
          <a:xfrm>
            <a:off x="478383" y="1772816"/>
            <a:ext cx="597376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○最初</a:t>
            </a:r>
            <a:r>
              <a:rPr lang="ja-JP" altLang="ja-JP" dirty="0" smtClean="0"/>
              <a:t>に「</a:t>
            </a:r>
            <a:r>
              <a:rPr lang="ja-JP" altLang="ja-JP" dirty="0"/>
              <a:t>評価Ⅰ</a:t>
            </a:r>
            <a:r>
              <a:rPr lang="en-US" altLang="ja-JP" dirty="0"/>
              <a:t>(</a:t>
            </a:r>
            <a:r>
              <a:rPr lang="ja-JP" altLang="ja-JP" dirty="0"/>
              <a:t>被害評価</a:t>
            </a:r>
            <a:r>
              <a:rPr lang="en-US" altLang="ja-JP" dirty="0"/>
              <a:t>)</a:t>
            </a:r>
            <a:r>
              <a:rPr lang="ja-JP" altLang="ja-JP" dirty="0"/>
              <a:t>」（心のダメージの評価</a:t>
            </a:r>
            <a:r>
              <a:rPr lang="ja-JP" altLang="ja-JP" dirty="0" smtClean="0"/>
              <a:t>）</a:t>
            </a:r>
            <a:r>
              <a:rPr lang="ja-JP" altLang="en-US" dirty="0" smtClean="0"/>
              <a:t>を行う。</a:t>
            </a:r>
            <a:r>
              <a:rPr lang="ja-JP" altLang="ja-JP" dirty="0" smtClean="0"/>
              <a:t>専門</a:t>
            </a:r>
            <a:r>
              <a:rPr lang="ja-JP" altLang="ja-JP" dirty="0"/>
              <a:t>職の指導を受け、つぎの視点により配慮の必要なケースをリストアップし、応急ケアを</a:t>
            </a:r>
            <a:r>
              <a:rPr lang="ja-JP" altLang="ja-JP" dirty="0" smtClean="0"/>
              <a:t>始め</a:t>
            </a:r>
            <a:r>
              <a:rPr lang="ja-JP" altLang="en-US" dirty="0" smtClean="0"/>
              <a:t>る。</a:t>
            </a:r>
            <a:r>
              <a:rPr lang="ja-JP" altLang="ja-JP" dirty="0" smtClean="0"/>
              <a:t>ただし</a:t>
            </a:r>
            <a:r>
              <a:rPr lang="ja-JP" altLang="ja-JP" dirty="0"/>
              <a:t>、完全に掌握することは</a:t>
            </a:r>
            <a:r>
              <a:rPr lang="ja-JP" altLang="ja-JP" dirty="0" smtClean="0"/>
              <a:t>できない。</a:t>
            </a:r>
            <a:endParaRPr lang="en-US" altLang="ja-JP" dirty="0" smtClean="0"/>
          </a:p>
          <a:p>
            <a:endParaRPr lang="en-US" altLang="ja-JP" dirty="0" smtClean="0"/>
          </a:p>
          <a:p>
            <a:pPr eaLnBrk="1" hangingPunct="1"/>
            <a:r>
              <a:rPr lang="ja-JP" altLang="en-US" dirty="0"/>
              <a:t>　</a:t>
            </a:r>
            <a:r>
              <a:rPr lang="ja-JP" altLang="en-US" b="1" dirty="0"/>
              <a:t>ア 怪我入院</a:t>
            </a:r>
            <a:r>
              <a:rPr lang="ja-JP" altLang="en-US" dirty="0"/>
              <a:t>：</a:t>
            </a:r>
            <a:r>
              <a:rPr lang="ja-JP" altLang="en-US" dirty="0">
                <a:solidFill>
                  <a:schemeClr val="bg2"/>
                </a:solidFill>
              </a:rPr>
              <a:t>直後の怪我の程度や入院、</a:t>
            </a:r>
            <a:r>
              <a:rPr lang="ja-JP" altLang="en-US" dirty="0" smtClean="0">
                <a:solidFill>
                  <a:schemeClr val="bg2"/>
                </a:solidFill>
              </a:rPr>
              <a:t>救急</a:t>
            </a:r>
            <a:endParaRPr lang="en-US" altLang="ja-JP" dirty="0" smtClean="0">
              <a:solidFill>
                <a:schemeClr val="bg2"/>
              </a:solidFill>
            </a:endParaRPr>
          </a:p>
          <a:p>
            <a:pPr eaLnBrk="1" hangingPunct="1"/>
            <a:r>
              <a:rPr lang="ja-JP" altLang="en-US" dirty="0">
                <a:solidFill>
                  <a:schemeClr val="bg2"/>
                </a:solidFill>
              </a:rPr>
              <a:t>　</a:t>
            </a:r>
            <a:r>
              <a:rPr lang="ja-JP" altLang="en-US" dirty="0" smtClean="0">
                <a:solidFill>
                  <a:schemeClr val="bg2"/>
                </a:solidFill>
              </a:rPr>
              <a:t>　　　　　　 搬送</a:t>
            </a:r>
            <a:r>
              <a:rPr lang="ja-JP" altLang="en-US" dirty="0">
                <a:solidFill>
                  <a:schemeClr val="bg2"/>
                </a:solidFill>
              </a:rPr>
              <a:t>の有無</a:t>
            </a:r>
          </a:p>
          <a:p>
            <a:pPr eaLnBrk="1" hangingPunct="1"/>
            <a:r>
              <a:rPr lang="ja-JP" altLang="en-US" dirty="0"/>
              <a:t>　</a:t>
            </a:r>
            <a:r>
              <a:rPr lang="ja-JP" altLang="en-US" b="1" dirty="0"/>
              <a:t>イ 関係性</a:t>
            </a:r>
            <a:r>
              <a:rPr lang="ja-JP" altLang="en-US" dirty="0"/>
              <a:t>：①喪失（大切な人を失う）と関係性</a:t>
            </a:r>
          </a:p>
          <a:p>
            <a:pPr eaLnBrk="1" hangingPunct="1"/>
            <a:r>
              <a:rPr lang="ja-JP" altLang="en-US" dirty="0"/>
              <a:t>　</a:t>
            </a:r>
            <a:r>
              <a:rPr lang="ja-JP" altLang="en-US" b="1" dirty="0"/>
              <a:t>ウ トラウマ</a:t>
            </a:r>
            <a:r>
              <a:rPr lang="ja-JP" altLang="en-US" dirty="0"/>
              <a:t>：</a:t>
            </a:r>
            <a:r>
              <a:rPr lang="ja-JP" altLang="en-US" dirty="0">
                <a:solidFill>
                  <a:srgbClr val="FF0066"/>
                </a:solidFill>
              </a:rPr>
              <a:t>②トラウマ（恐怖体験）</a:t>
            </a:r>
          </a:p>
          <a:p>
            <a:pPr eaLnBrk="1" hangingPunct="1"/>
            <a:r>
              <a:rPr lang="ja-JP" altLang="en-US" dirty="0"/>
              <a:t>　</a:t>
            </a:r>
            <a:r>
              <a:rPr lang="ja-JP" altLang="en-US" b="1" dirty="0"/>
              <a:t>エ ストレス</a:t>
            </a:r>
            <a:r>
              <a:rPr lang="ja-JP" altLang="en-US" dirty="0"/>
              <a:t>：</a:t>
            </a:r>
            <a:r>
              <a:rPr lang="ja-JP" altLang="en-US" dirty="0">
                <a:solidFill>
                  <a:srgbClr val="CCCC00"/>
                </a:solidFill>
              </a:rPr>
              <a:t>③現実のストレス（環境の変化）</a:t>
            </a:r>
          </a:p>
          <a:p>
            <a:pPr eaLnBrk="1" hangingPunct="1"/>
            <a:r>
              <a:rPr lang="ja-JP" altLang="en-US" dirty="0"/>
              <a:t>　</a:t>
            </a:r>
            <a:r>
              <a:rPr lang="ja-JP" altLang="en-US" b="1" dirty="0"/>
              <a:t>オ 元々</a:t>
            </a:r>
            <a:r>
              <a:rPr lang="ja-JP" altLang="en-US" dirty="0"/>
              <a:t>：</a:t>
            </a:r>
            <a:r>
              <a:rPr lang="ja-JP" altLang="en-US" dirty="0">
                <a:solidFill>
                  <a:srgbClr val="0000FF"/>
                </a:solidFill>
              </a:rPr>
              <a:t>④元々の</a:t>
            </a:r>
            <a:r>
              <a:rPr lang="ja-JP" altLang="en-US" dirty="0" smtClean="0">
                <a:solidFill>
                  <a:srgbClr val="0000FF"/>
                </a:solidFill>
              </a:rPr>
              <a:t>課題</a:t>
            </a:r>
            <a:endParaRPr lang="en-US" altLang="ja-JP" dirty="0" smtClean="0">
              <a:solidFill>
                <a:srgbClr val="0000FF"/>
              </a:solidFill>
            </a:endParaRPr>
          </a:p>
          <a:p>
            <a:pPr eaLnBrk="1" hangingPunct="1"/>
            <a:endParaRPr lang="en-US" altLang="ja-JP" dirty="0" smtClean="0">
              <a:solidFill>
                <a:srgbClr val="0000FF"/>
              </a:solidFill>
            </a:endParaRPr>
          </a:p>
          <a:p>
            <a:pPr algn="r" eaLnBrk="1" hangingPunct="1"/>
            <a:r>
              <a:rPr lang="ja-JP" altLang="en-US" dirty="0" smtClean="0">
                <a:solidFill>
                  <a:srgbClr val="7030A0"/>
                </a:solidFill>
              </a:rPr>
              <a:t>詳しくは　→</a:t>
            </a:r>
            <a:r>
              <a:rPr lang="ja-JP" altLang="ja-JP" dirty="0" smtClean="0">
                <a:solidFill>
                  <a:srgbClr val="7030A0"/>
                </a:solidFill>
              </a:rPr>
              <a:t>「学校危機 支援者ガイド」</a:t>
            </a:r>
            <a:endParaRPr lang="ja-JP" altLang="en-US" dirty="0"/>
          </a:p>
        </p:txBody>
      </p:sp>
      <p:sp>
        <p:nvSpPr>
          <p:cNvPr id="77842" name="Rectangle 18"/>
          <p:cNvSpPr>
            <a:spLocks noChangeArrowheads="1"/>
          </p:cNvSpPr>
          <p:nvPr/>
        </p:nvSpPr>
        <p:spPr bwMode="auto">
          <a:xfrm>
            <a:off x="2155849" y="764381"/>
            <a:ext cx="4318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smtClean="0"/>
              <a:t>評価</a:t>
            </a:r>
            <a:r>
              <a:rPr lang="en-US" altLang="ja-JP" sz="3200" dirty="0" smtClean="0"/>
              <a:t>Ⅰ(</a:t>
            </a:r>
            <a:r>
              <a:rPr lang="ja-JP" altLang="en-US" sz="3200" dirty="0" smtClean="0"/>
              <a:t>被害評価</a:t>
            </a:r>
            <a:r>
              <a:rPr lang="en-US" altLang="ja-JP" sz="3200" dirty="0" smtClean="0"/>
              <a:t>)</a:t>
            </a:r>
            <a:endParaRPr lang="en-US" altLang="ja-JP" sz="3200" dirty="0"/>
          </a:p>
        </p:txBody>
      </p:sp>
      <p:pic>
        <p:nvPicPr>
          <p:cNvPr id="7784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379" y="2060848"/>
            <a:ext cx="22733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42"/>
                                        </p:tgtEl>
                                        <p:attrNameLst>
                                          <p:attrName>style.visibility</p:attrName>
                                        </p:attrNameLst>
                                      </p:cBhvr>
                                      <p:to>
                                        <p:strVal val="visible"/>
                                      </p:to>
                                    </p:set>
                                    <p:animEffect transition="in" filter="fade">
                                      <p:cBhvr>
                                        <p:cTn id="7" dur="500"/>
                                        <p:tgtEl>
                                          <p:spTgt spid="778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7841"/>
                                        </p:tgtEl>
                                        <p:attrNameLst>
                                          <p:attrName>style.visibility</p:attrName>
                                        </p:attrNameLst>
                                      </p:cBhvr>
                                      <p:to>
                                        <p:strVal val="visible"/>
                                      </p:to>
                                    </p:set>
                                    <p:animEffect transition="in" filter="wipe(up)">
                                      <p:cBhvr>
                                        <p:cTn id="11" dur="3000"/>
                                        <p:tgtEl>
                                          <p:spTgt spid="77841"/>
                                        </p:tgtEl>
                                      </p:cBhvr>
                                    </p:animEffect>
                                  </p:childTnLst>
                                </p:cTn>
                              </p:par>
                            </p:childTnLst>
                          </p:cTn>
                        </p:par>
                        <p:par>
                          <p:cTn id="12" fill="hold">
                            <p:stCondLst>
                              <p:cond delay="3500"/>
                            </p:stCondLst>
                            <p:childTnLst>
                              <p:par>
                                <p:cTn id="13" presetID="2" presetClass="entr" presetSubtype="2" fill="hold" nodeType="afterEffect">
                                  <p:stCondLst>
                                    <p:cond delay="0"/>
                                  </p:stCondLst>
                                  <p:childTnLst>
                                    <p:set>
                                      <p:cBhvr>
                                        <p:cTn id="14" dur="1" fill="hold">
                                          <p:stCondLst>
                                            <p:cond delay="0"/>
                                          </p:stCondLst>
                                        </p:cTn>
                                        <p:tgtEl>
                                          <p:spTgt spid="77843"/>
                                        </p:tgtEl>
                                        <p:attrNameLst>
                                          <p:attrName>style.visibility</p:attrName>
                                        </p:attrNameLst>
                                      </p:cBhvr>
                                      <p:to>
                                        <p:strVal val="visible"/>
                                      </p:to>
                                    </p:set>
                                    <p:anim calcmode="lin" valueType="num">
                                      <p:cBhvr additive="base">
                                        <p:cTn id="15" dur="1000" fill="hold"/>
                                        <p:tgtEl>
                                          <p:spTgt spid="77843"/>
                                        </p:tgtEl>
                                        <p:attrNameLst>
                                          <p:attrName>ppt_x</p:attrName>
                                        </p:attrNameLst>
                                      </p:cBhvr>
                                      <p:tavLst>
                                        <p:tav tm="0">
                                          <p:val>
                                            <p:strVal val="1+#ppt_w/2"/>
                                          </p:val>
                                        </p:tav>
                                        <p:tav tm="100000">
                                          <p:val>
                                            <p:strVal val="#ppt_x"/>
                                          </p:val>
                                        </p:tav>
                                      </p:tavLst>
                                    </p:anim>
                                    <p:anim calcmode="lin" valueType="num">
                                      <p:cBhvr additive="base">
                                        <p:cTn id="16" dur="1000" fill="hold"/>
                                        <p:tgtEl>
                                          <p:spTgt spid="77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p:bldP spid="778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478382" y="692696"/>
            <a:ext cx="8414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ア </a:t>
            </a:r>
            <a:r>
              <a:rPr lang="ja-JP" altLang="en-US" sz="2400" b="1" dirty="0"/>
              <a:t>怪我入院</a:t>
            </a:r>
            <a:r>
              <a:rPr lang="ja-JP" altLang="en-US" sz="2400" dirty="0"/>
              <a:t>：</a:t>
            </a:r>
            <a:r>
              <a:rPr lang="ja-JP" altLang="en-US" sz="2400" dirty="0">
                <a:solidFill>
                  <a:schemeClr val="bg2"/>
                </a:solidFill>
              </a:rPr>
              <a:t>直後の怪我の程度や入院、</a:t>
            </a:r>
            <a:r>
              <a:rPr lang="ja-JP" altLang="en-US" sz="2400" dirty="0" smtClean="0">
                <a:solidFill>
                  <a:schemeClr val="bg2"/>
                </a:solidFill>
              </a:rPr>
              <a:t>救急搬送</a:t>
            </a:r>
            <a:r>
              <a:rPr lang="ja-JP" altLang="en-US" sz="2400" dirty="0">
                <a:solidFill>
                  <a:schemeClr val="bg2"/>
                </a:solidFill>
              </a:rPr>
              <a:t>の</a:t>
            </a:r>
            <a:r>
              <a:rPr lang="ja-JP" altLang="en-US" sz="2400" dirty="0" smtClean="0">
                <a:solidFill>
                  <a:schemeClr val="bg2"/>
                </a:solidFill>
              </a:rPr>
              <a:t>有無</a:t>
            </a:r>
            <a:endParaRPr lang="ja-JP" altLang="en-US" sz="2400" dirty="0"/>
          </a:p>
        </p:txBody>
      </p:sp>
      <p:sp>
        <p:nvSpPr>
          <p:cNvPr id="3" name="Rectangle 17"/>
          <p:cNvSpPr>
            <a:spLocks noChangeArrowheads="1"/>
          </p:cNvSpPr>
          <p:nvPr/>
        </p:nvSpPr>
        <p:spPr bwMode="auto">
          <a:xfrm>
            <a:off x="490017" y="1556792"/>
            <a:ext cx="8198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イ </a:t>
            </a:r>
            <a:r>
              <a:rPr lang="ja-JP" altLang="en-US" sz="2400" b="1" dirty="0"/>
              <a:t>関係性</a:t>
            </a:r>
            <a:r>
              <a:rPr lang="ja-JP" altLang="en-US" sz="2400" dirty="0"/>
              <a:t>：①喪失（大切な人を失う）と</a:t>
            </a:r>
            <a:r>
              <a:rPr lang="ja-JP" altLang="en-US" sz="2400" dirty="0" smtClean="0"/>
              <a:t>関係性</a:t>
            </a:r>
            <a:endParaRPr lang="ja-JP" altLang="en-US" sz="2400" dirty="0"/>
          </a:p>
        </p:txBody>
      </p:sp>
      <p:sp>
        <p:nvSpPr>
          <p:cNvPr id="10" name="Rectangle 29"/>
          <p:cNvSpPr>
            <a:spLocks noChangeArrowheads="1"/>
          </p:cNvSpPr>
          <p:nvPr/>
        </p:nvSpPr>
        <p:spPr bwMode="auto">
          <a:xfrm>
            <a:off x="565707" y="2276872"/>
            <a:ext cx="79200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○死亡児や加害児と関係の深い人を</a:t>
            </a:r>
            <a:r>
              <a:rPr lang="ja-JP" altLang="ja-JP" dirty="0" smtClean="0"/>
              <a:t>リストアップ</a:t>
            </a:r>
            <a:r>
              <a:rPr lang="ja-JP" altLang="en-US" dirty="0" smtClean="0"/>
              <a:t>する</a:t>
            </a:r>
            <a:r>
              <a:rPr lang="ja-JP" altLang="ja-JP" dirty="0" smtClean="0"/>
              <a:t>。</a:t>
            </a:r>
            <a:r>
              <a:rPr lang="ja-JP" altLang="ja-JP" dirty="0"/>
              <a:t>親友、同級生、同じクラブ、元同級生など関係を</a:t>
            </a:r>
            <a:r>
              <a:rPr lang="ja-JP" altLang="ja-JP" dirty="0" smtClean="0"/>
              <a:t>把握</a:t>
            </a:r>
            <a:r>
              <a:rPr lang="ja-JP" altLang="en-US" dirty="0" smtClean="0"/>
              <a:t>する</a:t>
            </a:r>
            <a:r>
              <a:rPr lang="ja-JP" altLang="ja-JP" dirty="0" smtClean="0"/>
              <a:t>。</a:t>
            </a:r>
            <a:r>
              <a:rPr lang="ja-JP" altLang="ja-JP" dirty="0"/>
              <a:t>「自分のせいではないか」、「あの時こうしていたら防げたのでは」などと罪悪感を</a:t>
            </a:r>
            <a:r>
              <a:rPr lang="ja-JP" altLang="ja-JP" dirty="0" smtClean="0"/>
              <a:t>深めやすい。</a:t>
            </a:r>
            <a:r>
              <a:rPr lang="ja-JP" altLang="ja-JP" dirty="0"/>
              <a:t>担任教師</a:t>
            </a:r>
            <a:r>
              <a:rPr lang="ja-JP" altLang="ja-JP" dirty="0" smtClean="0"/>
              <a:t>も。</a:t>
            </a:r>
            <a:r>
              <a:rPr lang="ja-JP" altLang="ja-JP" dirty="0"/>
              <a:t>直前に接触した</a:t>
            </a:r>
            <a:r>
              <a:rPr lang="ja-JP" altLang="ja-JP" dirty="0" smtClean="0"/>
              <a:t>人も。</a:t>
            </a:r>
            <a:r>
              <a:rPr lang="ja-JP" altLang="ja-JP" dirty="0"/>
              <a:t>子ども同士のトラブルにも注意を</a:t>
            </a:r>
            <a:r>
              <a:rPr lang="ja-JP" altLang="ja-JP" dirty="0" smtClean="0"/>
              <a:t>向け</a:t>
            </a:r>
            <a:r>
              <a:rPr lang="ja-JP" altLang="en-US" dirty="0" smtClean="0"/>
              <a:t>る</a:t>
            </a:r>
            <a:r>
              <a:rPr lang="ja-JP" altLang="ja-JP" dirty="0" smtClean="0"/>
              <a:t>。</a:t>
            </a:r>
            <a:endParaRPr lang="ja-JP" altLang="ja-JP" dirty="0"/>
          </a:p>
        </p:txBody>
      </p:sp>
      <p:sp>
        <p:nvSpPr>
          <p:cNvPr id="11" name="Rectangle 17"/>
          <p:cNvSpPr>
            <a:spLocks noChangeArrowheads="1"/>
          </p:cNvSpPr>
          <p:nvPr/>
        </p:nvSpPr>
        <p:spPr bwMode="auto">
          <a:xfrm>
            <a:off x="613589" y="4293096"/>
            <a:ext cx="8198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ウ </a:t>
            </a:r>
            <a:r>
              <a:rPr lang="ja-JP" altLang="en-US" sz="2400" b="1" dirty="0"/>
              <a:t>トラウマ</a:t>
            </a:r>
            <a:r>
              <a:rPr lang="ja-JP" altLang="en-US" sz="2400" dirty="0"/>
              <a:t>：</a:t>
            </a:r>
            <a:r>
              <a:rPr lang="ja-JP" altLang="en-US" sz="2400" dirty="0">
                <a:solidFill>
                  <a:srgbClr val="FF0066"/>
                </a:solidFill>
              </a:rPr>
              <a:t>②トラウマ（恐怖体験</a:t>
            </a:r>
            <a:r>
              <a:rPr lang="ja-JP" altLang="en-US" sz="2400" dirty="0" smtClean="0">
                <a:solidFill>
                  <a:srgbClr val="FF0066"/>
                </a:solidFill>
              </a:rPr>
              <a:t>）</a:t>
            </a:r>
            <a:endParaRPr lang="ja-JP" altLang="en-US" sz="2400" dirty="0"/>
          </a:p>
        </p:txBody>
      </p:sp>
      <p:sp>
        <p:nvSpPr>
          <p:cNvPr id="12" name="Rectangle 29"/>
          <p:cNvSpPr>
            <a:spLocks noChangeArrowheads="1"/>
          </p:cNvSpPr>
          <p:nvPr/>
        </p:nvSpPr>
        <p:spPr bwMode="auto">
          <a:xfrm>
            <a:off x="725411" y="4904059"/>
            <a:ext cx="79200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○「切りつけられた（直接被害）」、「あやうく難を逃れた（被害未遂）」、「救助のために遺体を扱った（直接対応）」、「惨劇を目撃した」を</a:t>
            </a:r>
            <a:r>
              <a:rPr lang="ja-JP" altLang="ja-JP" dirty="0" smtClean="0"/>
              <a:t>チェック</a:t>
            </a:r>
            <a:r>
              <a:rPr lang="ja-JP" altLang="en-US" dirty="0" smtClean="0"/>
              <a:t>する</a:t>
            </a:r>
            <a:r>
              <a:rPr lang="ja-JP" altLang="ja-JP" dirty="0" smtClean="0"/>
              <a:t>。その</a:t>
            </a:r>
            <a:r>
              <a:rPr lang="ja-JP" altLang="ja-JP" dirty="0"/>
              <a:t>時見た映像や、恐怖の体験などが、その後も勝手に蘇り、あたかもその場にいるような体験が繰り返されてしまうという「トラウマ」に</a:t>
            </a:r>
            <a:r>
              <a:rPr lang="ja-JP" altLang="ja-JP" dirty="0" smtClean="0"/>
              <a:t>悩まされる。</a:t>
            </a:r>
            <a:endParaRPr lang="ja-JP" altLang="ja-JP" dirty="0"/>
          </a:p>
        </p:txBody>
      </p:sp>
    </p:spTree>
    <p:extLst>
      <p:ext uri="{BB962C8B-B14F-4D97-AF65-F5344CB8AC3E}">
        <p14:creationId xmlns:p14="http://schemas.microsoft.com/office/powerpoint/2010/main" val="374916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ChangeArrowheads="1"/>
          </p:cNvSpPr>
          <p:nvPr/>
        </p:nvSpPr>
        <p:spPr bwMode="auto">
          <a:xfrm>
            <a:off x="622930" y="1052736"/>
            <a:ext cx="8198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エ </a:t>
            </a:r>
            <a:r>
              <a:rPr lang="ja-JP" altLang="en-US" sz="2400" b="1" dirty="0"/>
              <a:t>ストレス</a:t>
            </a:r>
            <a:r>
              <a:rPr lang="ja-JP" altLang="en-US" sz="2400" dirty="0"/>
              <a:t>：</a:t>
            </a:r>
            <a:r>
              <a:rPr lang="ja-JP" altLang="en-US" sz="2400" dirty="0">
                <a:solidFill>
                  <a:srgbClr val="CCCC00"/>
                </a:solidFill>
              </a:rPr>
              <a:t>③現実のストレス（環境の変化</a:t>
            </a:r>
            <a:r>
              <a:rPr lang="ja-JP" altLang="en-US" sz="2400" dirty="0" smtClean="0">
                <a:solidFill>
                  <a:srgbClr val="CCCC00"/>
                </a:solidFill>
              </a:rPr>
              <a:t>）</a:t>
            </a:r>
            <a:endParaRPr lang="ja-JP" altLang="en-US" sz="2400" dirty="0"/>
          </a:p>
        </p:txBody>
      </p:sp>
      <p:sp>
        <p:nvSpPr>
          <p:cNvPr id="7" name="Rectangle 17"/>
          <p:cNvSpPr>
            <a:spLocks noChangeArrowheads="1"/>
          </p:cNvSpPr>
          <p:nvPr/>
        </p:nvSpPr>
        <p:spPr bwMode="auto">
          <a:xfrm>
            <a:off x="504978" y="3140968"/>
            <a:ext cx="8198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オ </a:t>
            </a:r>
            <a:r>
              <a:rPr lang="ja-JP" altLang="en-US" sz="2400" b="1" dirty="0"/>
              <a:t>元々</a:t>
            </a:r>
            <a:r>
              <a:rPr lang="ja-JP" altLang="en-US" sz="2400" dirty="0"/>
              <a:t>：</a:t>
            </a:r>
            <a:r>
              <a:rPr lang="ja-JP" altLang="en-US" sz="2400" dirty="0">
                <a:solidFill>
                  <a:srgbClr val="0000FF"/>
                </a:solidFill>
              </a:rPr>
              <a:t>④元々の</a:t>
            </a:r>
            <a:r>
              <a:rPr lang="ja-JP" altLang="en-US" sz="2400" dirty="0" smtClean="0">
                <a:solidFill>
                  <a:srgbClr val="0000FF"/>
                </a:solidFill>
              </a:rPr>
              <a:t>課題</a:t>
            </a:r>
            <a:endParaRPr lang="ja-JP" altLang="en-US" sz="2400" dirty="0"/>
          </a:p>
        </p:txBody>
      </p:sp>
      <p:sp>
        <p:nvSpPr>
          <p:cNvPr id="9" name="Rectangle 29"/>
          <p:cNvSpPr>
            <a:spLocks noChangeArrowheads="1"/>
          </p:cNvSpPr>
          <p:nvPr/>
        </p:nvSpPr>
        <p:spPr bwMode="auto">
          <a:xfrm>
            <a:off x="643996" y="1916832"/>
            <a:ext cx="79200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○矢面に立たされる教職員は強いストレスに</a:t>
            </a:r>
            <a:r>
              <a:rPr lang="ja-JP" altLang="ja-JP" dirty="0" smtClean="0"/>
              <a:t>曝され</a:t>
            </a:r>
            <a:r>
              <a:rPr lang="ja-JP" altLang="en-US" dirty="0" smtClean="0"/>
              <a:t>る</a:t>
            </a:r>
            <a:r>
              <a:rPr lang="ja-JP" altLang="ja-JP" dirty="0" smtClean="0"/>
              <a:t>。</a:t>
            </a:r>
            <a:r>
              <a:rPr lang="ja-JP" altLang="ja-JP" dirty="0"/>
              <a:t>加熱取材や</a:t>
            </a:r>
            <a:r>
              <a:rPr lang="ja-JP" altLang="ja-JP" dirty="0" smtClean="0"/>
              <a:t>ネットによ</a:t>
            </a:r>
            <a:r>
              <a:rPr lang="ja-JP" altLang="en-US" dirty="0" smtClean="0"/>
              <a:t>り</a:t>
            </a:r>
            <a:r>
              <a:rPr lang="ja-JP" altLang="ja-JP" dirty="0" smtClean="0"/>
              <a:t>、</a:t>
            </a:r>
            <a:r>
              <a:rPr lang="ja-JP" altLang="ja-JP" dirty="0"/>
              <a:t>一部の子どもが強いストレスに</a:t>
            </a:r>
            <a:r>
              <a:rPr lang="ja-JP" altLang="ja-JP" dirty="0" smtClean="0"/>
              <a:t>曝される。</a:t>
            </a:r>
            <a:endParaRPr lang="ja-JP" altLang="ja-JP" dirty="0"/>
          </a:p>
        </p:txBody>
      </p:sp>
      <p:sp>
        <p:nvSpPr>
          <p:cNvPr id="10" name="Rectangle 29"/>
          <p:cNvSpPr>
            <a:spLocks noChangeArrowheads="1"/>
          </p:cNvSpPr>
          <p:nvPr/>
        </p:nvSpPr>
        <p:spPr bwMode="auto">
          <a:xfrm>
            <a:off x="643996" y="4005064"/>
            <a:ext cx="7920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○発生前からの元々の課題がある人を</a:t>
            </a:r>
            <a:r>
              <a:rPr lang="ja-JP" altLang="ja-JP" dirty="0" smtClean="0"/>
              <a:t>チェック</a:t>
            </a:r>
            <a:r>
              <a:rPr lang="ja-JP" altLang="en-US" dirty="0" smtClean="0"/>
              <a:t>する</a:t>
            </a:r>
            <a:r>
              <a:rPr lang="ja-JP" altLang="ja-JP" dirty="0" smtClean="0"/>
              <a:t>。</a:t>
            </a:r>
            <a:r>
              <a:rPr lang="ja-JP" altLang="ja-JP" dirty="0"/>
              <a:t>自殺の</a:t>
            </a:r>
            <a:r>
              <a:rPr lang="ja-JP" altLang="ja-JP" dirty="0" smtClean="0"/>
              <a:t>場合は</a:t>
            </a:r>
            <a:r>
              <a:rPr lang="ja-JP" altLang="ja-JP" dirty="0"/>
              <a:t>、自殺のリスクの高い人に細心の注意を</a:t>
            </a:r>
            <a:r>
              <a:rPr lang="ja-JP" altLang="ja-JP" dirty="0" smtClean="0"/>
              <a:t>払う。</a:t>
            </a:r>
            <a:r>
              <a:rPr lang="ja-JP" altLang="ja-JP" dirty="0"/>
              <a:t>次に、最近肉親を亡くした人やその他元々精神保健上の課題を持つ</a:t>
            </a:r>
            <a:r>
              <a:rPr lang="ja-JP" altLang="ja-JP" dirty="0" smtClean="0"/>
              <a:t>人。</a:t>
            </a:r>
            <a:endParaRPr lang="en-US" altLang="ja-JP" dirty="0" smtClean="0"/>
          </a:p>
          <a:p>
            <a:r>
              <a:rPr lang="ja-JP" altLang="en-US" dirty="0" smtClean="0"/>
              <a:t>（</a:t>
            </a:r>
            <a:r>
              <a:rPr lang="ja-JP" altLang="ja-JP" dirty="0" smtClean="0"/>
              <a:t>元々</a:t>
            </a:r>
            <a:r>
              <a:rPr lang="ja-JP" altLang="ja-JP" dirty="0"/>
              <a:t>の</a:t>
            </a:r>
            <a:r>
              <a:rPr lang="ja-JP" altLang="ja-JP" dirty="0" smtClean="0"/>
              <a:t>課題は応急</a:t>
            </a:r>
            <a:r>
              <a:rPr lang="ja-JP" altLang="ja-JP" dirty="0"/>
              <a:t>ケアの対象では</a:t>
            </a:r>
            <a:r>
              <a:rPr lang="ja-JP" altLang="ja-JP" dirty="0" smtClean="0"/>
              <a:t>ない</a:t>
            </a:r>
            <a:r>
              <a:rPr lang="ja-JP" altLang="en-US" dirty="0" smtClean="0"/>
              <a:t>）</a:t>
            </a:r>
            <a:endParaRPr lang="ja-JP" altLang="ja-JP" dirty="0"/>
          </a:p>
        </p:txBody>
      </p:sp>
    </p:spTree>
    <p:extLst>
      <p:ext uri="{BB962C8B-B14F-4D97-AF65-F5344CB8AC3E}">
        <p14:creationId xmlns:p14="http://schemas.microsoft.com/office/powerpoint/2010/main" val="27806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24" name="Group 172"/>
          <p:cNvGraphicFramePr>
            <a:graphicFrameLocks noGrp="1"/>
          </p:cNvGraphicFramePr>
          <p:nvPr>
            <p:extLst>
              <p:ext uri="{D42A27DB-BD31-4B8C-83A1-F6EECF244321}">
                <p14:modId xmlns:p14="http://schemas.microsoft.com/office/powerpoint/2010/main" val="4045274827"/>
              </p:ext>
            </p:extLst>
          </p:nvPr>
        </p:nvGraphicFramePr>
        <p:xfrm>
          <a:off x="4355976" y="1772816"/>
          <a:ext cx="3168650" cy="4317005"/>
        </p:xfrm>
        <a:graphic>
          <a:graphicData uri="http://schemas.openxmlformats.org/drawingml/2006/table">
            <a:tbl>
              <a:tblPr/>
              <a:tblGrid>
                <a:gridCol w="3168650"/>
              </a:tblGrid>
              <a:tr h="366575">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中項目</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505">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[11]</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危機対応方針 </a:t>
                      </a: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[12]</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危機対応態勢</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[21]</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遺族への対応 </a:t>
                      </a: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[22]</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喪の過程</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[31]</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保護者への対応 </a:t>
                      </a: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[32]</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保護者会</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[41]</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マスコミへの対応 </a:t>
                      </a: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[42]</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記者会見</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[51]</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安心安全対策 </a:t>
                      </a: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[52]</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警察との連携</a:t>
                      </a:r>
                      <a:endPar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[53]</a:t>
                      </a:r>
                      <a:r>
                        <a:rPr kumimoji="1" lang="ja-JP" altLang="en-US" sz="1400" b="0" i="0" u="none" strike="noStrike" cap="none" normalizeH="0" baseline="0" dirty="0" smtClean="0">
                          <a:ln>
                            <a:noFill/>
                          </a:ln>
                          <a:solidFill>
                            <a:srgbClr val="FF00FF"/>
                          </a:solidFill>
                          <a:effectLst/>
                          <a:latin typeface="ＭＳ ゴシック" panose="020B0609070205080204" pitchFamily="49" charset="-128"/>
                          <a:ea typeface="ＭＳ ゴシック" panose="020B0609070205080204" pitchFamily="49" charset="-128"/>
                        </a:rPr>
                        <a:t>情報の取扱</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[60]</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学校ケア方針</a:t>
                      </a:r>
                      <a:endPar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[61]</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学校再開計画 </a:t>
                      </a: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[62]</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心のケア計画</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[71]</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教職員への個別相談</a:t>
                      </a:r>
                      <a:endPar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[72]</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教職員への集団対応</a:t>
                      </a:r>
                      <a:endPar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[73]</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子どもへの集団対応</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[81]</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気になるケースへのかかわり</a:t>
                      </a:r>
                      <a:endPar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[82]</a:t>
                      </a:r>
                      <a:r>
                        <a:rPr kumimoji="1" lang="ja-JP" altLang="en-US" sz="1400" b="0" i="0" u="none" strike="noStrike" cap="none" normalizeH="0" baseline="0" dirty="0" smtClean="0">
                          <a:ln>
                            <a:noFill/>
                          </a:ln>
                          <a:solidFill>
                            <a:srgbClr val="CCCC00"/>
                          </a:solidFill>
                          <a:effectLst/>
                          <a:latin typeface="ＭＳ ゴシック" panose="020B0609070205080204" pitchFamily="49" charset="-128"/>
                          <a:ea typeface="ＭＳ ゴシック" panose="020B0609070205080204" pitchFamily="49" charset="-128"/>
                        </a:rPr>
                        <a:t>相談方法</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3690" name="Group 138"/>
          <p:cNvGraphicFramePr>
            <a:graphicFrameLocks noGrp="1"/>
          </p:cNvGraphicFramePr>
          <p:nvPr>
            <p:extLst>
              <p:ext uri="{D42A27DB-BD31-4B8C-83A1-F6EECF244321}">
                <p14:modId xmlns:p14="http://schemas.microsoft.com/office/powerpoint/2010/main" val="3319615688"/>
              </p:ext>
            </p:extLst>
          </p:nvPr>
        </p:nvGraphicFramePr>
        <p:xfrm>
          <a:off x="323528" y="1772816"/>
          <a:ext cx="4011622" cy="4320480"/>
        </p:xfrm>
        <a:graphic>
          <a:graphicData uri="http://schemas.openxmlformats.org/drawingml/2006/table">
            <a:tbl>
              <a:tblPr/>
              <a:tblGrid>
                <a:gridCol w="208252"/>
                <a:gridCol w="208252"/>
                <a:gridCol w="3595118"/>
              </a:tblGrid>
              <a:tr h="365831">
                <a:tc gridSpan="3">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ＭＳ ゴシック" pitchFamily="49" charset="-128"/>
                          <a:ea typeface="ＭＳ ゴシック" pitchFamily="49" charset="-128"/>
                        </a:rPr>
                        <a:t>大項目</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r>
              <a:tr h="281497">
                <a:tc gridSpan="3">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FF"/>
                          </a:solidFill>
                          <a:effectLst/>
                          <a:latin typeface="ＭＳ ゴシック" pitchFamily="49" charset="-128"/>
                          <a:ea typeface="ＭＳ ゴシック" pitchFamily="49" charset="-128"/>
                        </a:rPr>
                        <a:t>[1]</a:t>
                      </a:r>
                      <a:r>
                        <a:rPr kumimoji="1" lang="ja-JP" altLang="en-US" sz="1800" b="1" i="0" u="none" strike="noStrike" cap="none" normalizeH="0" baseline="0" smtClean="0">
                          <a:ln>
                            <a:noFill/>
                          </a:ln>
                          <a:solidFill>
                            <a:srgbClr val="FF00FF"/>
                          </a:solidFill>
                          <a:effectLst/>
                          <a:latin typeface="ＭＳ ゴシック" pitchFamily="49" charset="-128"/>
                          <a:ea typeface="ＭＳ ゴシック" pitchFamily="49" charset="-128"/>
                        </a:rPr>
                        <a:t>危機対応</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smtClean="0">
                          <a:ln>
                            <a:noFill/>
                          </a:ln>
                          <a:solidFill>
                            <a:schemeClr val="tx1"/>
                          </a:solidFill>
                          <a:effectLst/>
                          <a:latin typeface="ＭＳ ゴシック" pitchFamily="49" charset="-128"/>
                          <a:ea typeface="ＭＳ ゴシック" pitchFamily="49" charset="-128"/>
                        </a:rPr>
                        <a:t>危機対応計画</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r>
              <a:tr h="365831">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rgbClr val="FF00FF"/>
                          </a:solidFill>
                          <a:effectLst/>
                          <a:latin typeface="ＭＳ ゴシック" pitchFamily="49" charset="-128"/>
                          <a:ea typeface="ＭＳ ゴシック" pitchFamily="49" charset="-128"/>
                        </a:rPr>
                        <a:t>[2]</a:t>
                      </a:r>
                      <a:r>
                        <a:rPr kumimoji="1" lang="ja-JP" altLang="en-US" sz="1800" b="1" i="0" u="none" strike="noStrike" cap="none" normalizeH="0" baseline="0" dirty="0" smtClean="0">
                          <a:ln>
                            <a:noFill/>
                          </a:ln>
                          <a:solidFill>
                            <a:srgbClr val="FF00FF"/>
                          </a:solidFill>
                          <a:effectLst/>
                          <a:latin typeface="ＭＳ ゴシック" pitchFamily="49" charset="-128"/>
                          <a:ea typeface="ＭＳ ゴシック" pitchFamily="49" charset="-128"/>
                        </a:rPr>
                        <a:t>喪の対応</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遺族への対応と喪の過程</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FF"/>
                          </a:solidFill>
                          <a:effectLst/>
                          <a:latin typeface="ＭＳ ゴシック" pitchFamily="49" charset="-128"/>
                          <a:ea typeface="ＭＳ ゴシック" pitchFamily="49" charset="-128"/>
                        </a:rPr>
                        <a:t>[3]</a:t>
                      </a:r>
                      <a:r>
                        <a:rPr kumimoji="1" lang="ja-JP" altLang="en-US" sz="1800" b="1" i="0" u="none" strike="noStrike" cap="none" normalizeH="0" baseline="0" smtClean="0">
                          <a:ln>
                            <a:noFill/>
                          </a:ln>
                          <a:solidFill>
                            <a:srgbClr val="FF00FF"/>
                          </a:solidFill>
                          <a:effectLst/>
                          <a:latin typeface="ＭＳ ゴシック" pitchFamily="49" charset="-128"/>
                          <a:ea typeface="ＭＳ ゴシック" pitchFamily="49" charset="-128"/>
                        </a:rPr>
                        <a:t>保護者</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smtClean="0">
                          <a:ln>
                            <a:noFill/>
                          </a:ln>
                          <a:solidFill>
                            <a:schemeClr val="tx1"/>
                          </a:solidFill>
                          <a:effectLst/>
                          <a:latin typeface="ＭＳ ゴシック" pitchFamily="49" charset="-128"/>
                          <a:ea typeface="ＭＳ ゴシック" pitchFamily="49" charset="-128"/>
                        </a:rPr>
                        <a:t>保護者との協同</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31">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rgbClr val="FF00FF"/>
                          </a:solidFill>
                          <a:effectLst/>
                          <a:latin typeface="ＭＳ ゴシック" pitchFamily="49" charset="-128"/>
                          <a:ea typeface="ＭＳ ゴシック" pitchFamily="49" charset="-128"/>
                        </a:rPr>
                        <a:t>[4]</a:t>
                      </a:r>
                      <a:r>
                        <a:rPr kumimoji="1" lang="ja-JP" altLang="en-US" sz="1800" b="1" i="0" u="none" strike="noStrike" cap="none" normalizeH="0" baseline="0" dirty="0" smtClean="0">
                          <a:ln>
                            <a:noFill/>
                          </a:ln>
                          <a:solidFill>
                            <a:srgbClr val="FF00FF"/>
                          </a:solidFill>
                          <a:effectLst/>
                          <a:latin typeface="ＭＳ ゴシック" pitchFamily="49" charset="-128"/>
                          <a:ea typeface="ＭＳ ゴシック" pitchFamily="49" charset="-128"/>
                        </a:rPr>
                        <a:t>報道対応</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報道対応</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162">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FF"/>
                          </a:solidFill>
                          <a:effectLst/>
                          <a:latin typeface="ＭＳ ゴシック" pitchFamily="49" charset="-128"/>
                          <a:ea typeface="ＭＳ ゴシック" pitchFamily="49" charset="-128"/>
                        </a:rPr>
                        <a:t>[5]</a:t>
                      </a:r>
                      <a:r>
                        <a:rPr kumimoji="1" lang="ja-JP" altLang="en-US" sz="1800" b="1" i="0" u="none" strike="noStrike" cap="none" normalizeH="0" baseline="0" smtClean="0">
                          <a:ln>
                            <a:noFill/>
                          </a:ln>
                          <a:solidFill>
                            <a:srgbClr val="FF00FF"/>
                          </a:solidFill>
                          <a:effectLst/>
                          <a:latin typeface="ＭＳ ゴシック" pitchFamily="49" charset="-128"/>
                          <a:ea typeface="ＭＳ ゴシック" pitchFamily="49" charset="-128"/>
                        </a:rPr>
                        <a:t>学校安全</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smtClean="0">
                          <a:ln>
                            <a:noFill/>
                          </a:ln>
                          <a:solidFill>
                            <a:schemeClr val="tx1"/>
                          </a:solidFill>
                          <a:effectLst/>
                          <a:latin typeface="ＭＳ ゴシック" pitchFamily="49" charset="-128"/>
                          <a:ea typeface="ＭＳ ゴシック" pitchFamily="49" charset="-128"/>
                        </a:rPr>
                        <a:t>学校安全活動</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064">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CCCC00"/>
                          </a:solidFill>
                          <a:effectLst/>
                          <a:latin typeface="ＭＳ ゴシック" pitchFamily="49" charset="-128"/>
                          <a:ea typeface="ＭＳ ゴシック" pitchFamily="49" charset="-128"/>
                        </a:rPr>
                        <a:t>[6]</a:t>
                      </a:r>
                      <a:r>
                        <a:rPr kumimoji="1" lang="ja-JP" altLang="en-US" sz="1800" b="1" i="0" u="none" strike="noStrike" cap="none" normalizeH="0" baseline="0" smtClean="0">
                          <a:ln>
                            <a:noFill/>
                          </a:ln>
                          <a:solidFill>
                            <a:srgbClr val="CCCC00"/>
                          </a:solidFill>
                          <a:effectLst/>
                          <a:latin typeface="ＭＳ ゴシック" pitchFamily="49" charset="-128"/>
                          <a:ea typeface="ＭＳ ゴシック" pitchFamily="49" charset="-128"/>
                        </a:rPr>
                        <a:t>学校ケア</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smtClean="0">
                          <a:ln>
                            <a:noFill/>
                          </a:ln>
                          <a:solidFill>
                            <a:schemeClr val="tx1"/>
                          </a:solidFill>
                          <a:effectLst/>
                          <a:latin typeface="ＭＳ ゴシック" pitchFamily="49" charset="-128"/>
                          <a:ea typeface="ＭＳ ゴシック" pitchFamily="49" charset="-128"/>
                        </a:rPr>
                        <a:t>学校再開と心のｹｱ計画</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r h="792088">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CCCC00"/>
                          </a:solidFill>
                          <a:effectLst/>
                          <a:latin typeface="ＭＳ ゴシック" pitchFamily="49" charset="-128"/>
                          <a:ea typeface="ＭＳ ゴシック" pitchFamily="49" charset="-128"/>
                        </a:rPr>
                        <a:t>[7]</a:t>
                      </a:r>
                      <a:r>
                        <a:rPr kumimoji="1" lang="ja-JP" altLang="en-US" sz="1800" b="1" i="0" u="none" strike="noStrike" cap="none" normalizeH="0" baseline="0" smtClean="0">
                          <a:ln>
                            <a:noFill/>
                          </a:ln>
                          <a:solidFill>
                            <a:srgbClr val="CCCC00"/>
                          </a:solidFill>
                          <a:effectLst/>
                          <a:latin typeface="ＭＳ ゴシック" pitchFamily="49" charset="-128"/>
                          <a:ea typeface="ＭＳ ゴシック" pitchFamily="49" charset="-128"/>
                        </a:rPr>
                        <a:t>教師対応</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smtClean="0">
                          <a:ln>
                            <a:noFill/>
                          </a:ln>
                          <a:solidFill>
                            <a:schemeClr val="tx1"/>
                          </a:solidFill>
                          <a:effectLst/>
                          <a:latin typeface="ＭＳ ゴシック" pitchFamily="49" charset="-128"/>
                          <a:ea typeface="ＭＳ ゴシック" pitchFamily="49" charset="-128"/>
                        </a:rPr>
                        <a:t>教職員ｻﾎﾟｰﾄと集団対応</a:t>
                      </a:r>
                      <a:r>
                        <a:rPr kumimoji="1" lang="en-US" altLang="ja-JP" sz="14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6064">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smtClean="0">
                          <a:ln>
                            <a:noFill/>
                          </a:ln>
                          <a:solidFill>
                            <a:srgbClr val="CCCC00"/>
                          </a:solidFill>
                          <a:effectLst/>
                          <a:latin typeface="ＭＳ ゴシック" pitchFamily="49" charset="-128"/>
                          <a:ea typeface="ＭＳ ゴシック" pitchFamily="49" charset="-128"/>
                        </a:rPr>
                        <a:t>[8]</a:t>
                      </a:r>
                      <a:r>
                        <a:rPr kumimoji="1" lang="ja-JP" altLang="en-US" sz="1800" b="1" i="0" u="none" strike="noStrike" cap="none" normalizeH="0" baseline="0" dirty="0" smtClean="0">
                          <a:ln>
                            <a:noFill/>
                          </a:ln>
                          <a:solidFill>
                            <a:srgbClr val="CCCC00"/>
                          </a:solidFill>
                          <a:effectLst/>
                          <a:latin typeface="ＭＳ ゴシック" pitchFamily="49" charset="-128"/>
                          <a:ea typeface="ＭＳ ゴシック" pitchFamily="49" charset="-128"/>
                        </a:rPr>
                        <a:t>個別ｹｱ</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子どもと保護者への個別ｹｱ</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p>
                  </a:txBody>
                  <a:tcPr marL="91426" marR="9142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3731" name="Group 179"/>
          <p:cNvGraphicFramePr>
            <a:graphicFrameLocks noGrp="1"/>
          </p:cNvGraphicFramePr>
          <p:nvPr>
            <p:extLst>
              <p:ext uri="{D42A27DB-BD31-4B8C-83A1-F6EECF244321}">
                <p14:modId xmlns:p14="http://schemas.microsoft.com/office/powerpoint/2010/main" val="1982377639"/>
              </p:ext>
            </p:extLst>
          </p:nvPr>
        </p:nvGraphicFramePr>
        <p:xfrm>
          <a:off x="7524328" y="1772816"/>
          <a:ext cx="1368425" cy="4320480"/>
        </p:xfrm>
        <a:graphic>
          <a:graphicData uri="http://schemas.openxmlformats.org/drawingml/2006/table">
            <a:tbl>
              <a:tblPr/>
              <a:tblGrid>
                <a:gridCol w="1368425"/>
              </a:tblGrid>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ＭＳ ゴシック" pitchFamily="49" charset="-128"/>
                          <a:ea typeface="ＭＳ ゴシック" pitchFamily="49" charset="-128"/>
                        </a:rPr>
                        <a:t>班</a:t>
                      </a:r>
                      <a:endParaRPr kumimoji="1" lang="en-US" altLang="ja-JP" sz="18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8149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責　任　者</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spc="500"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保護者</a:t>
                      </a:r>
                      <a:r>
                        <a:rPr kumimoji="1" lang="ja-JP" altLang="en-US" sz="1800" b="0" i="0" u="none" strike="noStrike" cap="none" spc="400"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班</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報道対応班</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47162">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学校安全班</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学　年　班</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365831">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ケ　ア　班</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554292">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4184" name="Rectangle 182"/>
          <p:cNvSpPr>
            <a:spLocks noChangeArrowheads="1"/>
          </p:cNvSpPr>
          <p:nvPr/>
        </p:nvSpPr>
        <p:spPr bwMode="auto">
          <a:xfrm>
            <a:off x="2987824" y="692150"/>
            <a:ext cx="3467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en-US" sz="3200" dirty="0" smtClean="0"/>
              <a:t>目次（任務分類）</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3690"/>
                                        </p:tgtEl>
                                        <p:attrNameLst>
                                          <p:attrName>style.visibility</p:attrName>
                                        </p:attrNameLst>
                                      </p:cBhvr>
                                      <p:to>
                                        <p:strVal val="visible"/>
                                      </p:to>
                                    </p:set>
                                    <p:animEffect transition="in" filter="wipe(up)">
                                      <p:cBhvr>
                                        <p:cTn id="7" dur="1000"/>
                                        <p:tgtEl>
                                          <p:spTgt spid="236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724"/>
                                        </p:tgtEl>
                                        <p:attrNameLst>
                                          <p:attrName>style.visibility</p:attrName>
                                        </p:attrNameLst>
                                      </p:cBhvr>
                                      <p:to>
                                        <p:strVal val="visible"/>
                                      </p:to>
                                    </p:set>
                                    <p:animEffect transition="in" filter="wipe(up)">
                                      <p:cBhvr>
                                        <p:cTn id="12" dur="1000"/>
                                        <p:tgtEl>
                                          <p:spTgt spid="23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731"/>
                                        </p:tgtEl>
                                        <p:attrNameLst>
                                          <p:attrName>style.visibility</p:attrName>
                                        </p:attrNameLst>
                                      </p:cBhvr>
                                      <p:to>
                                        <p:strVal val="visible"/>
                                      </p:to>
                                    </p:set>
                                    <p:animEffect transition="in" filter="wipe(up)">
                                      <p:cBhvr>
                                        <p:cTn id="17" dur="1000"/>
                                        <p:tgtEl>
                                          <p:spTgt spid="2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628900" y="777214"/>
            <a:ext cx="38862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c </a:t>
            </a:r>
            <a:r>
              <a:rPr lang="ja-JP" altLang="en-US" sz="3200" dirty="0" smtClean="0"/>
              <a:t>評価</a:t>
            </a:r>
            <a:r>
              <a:rPr lang="en-US" altLang="ja-JP" sz="3200" dirty="0" smtClean="0"/>
              <a:t>Ⅱ(</a:t>
            </a:r>
            <a:r>
              <a:rPr lang="ja-JP" altLang="en-US" sz="3200" dirty="0" smtClean="0"/>
              <a:t>個別評価</a:t>
            </a:r>
            <a:r>
              <a:rPr lang="en-US" altLang="ja-JP" sz="3200" dirty="0" smtClean="0"/>
              <a:t>)</a:t>
            </a:r>
            <a:endParaRPr lang="en-US" altLang="ja-JP" sz="3200" dirty="0"/>
          </a:p>
        </p:txBody>
      </p:sp>
      <p:sp>
        <p:nvSpPr>
          <p:cNvPr id="3" name="Rectangle 14"/>
          <p:cNvSpPr>
            <a:spLocks noChangeArrowheads="1"/>
          </p:cNvSpPr>
          <p:nvPr/>
        </p:nvSpPr>
        <p:spPr bwMode="auto">
          <a:xfrm>
            <a:off x="287428" y="2060848"/>
            <a:ext cx="84963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○教師</a:t>
            </a:r>
            <a:r>
              <a:rPr lang="ja-JP" altLang="ja-JP" dirty="0"/>
              <a:t>は</a:t>
            </a:r>
            <a:r>
              <a:rPr lang="ja-JP" altLang="ja-JP" dirty="0" smtClean="0"/>
              <a:t>、専門</a:t>
            </a:r>
            <a:r>
              <a:rPr lang="ja-JP" altLang="ja-JP" dirty="0"/>
              <a:t>職の面接に一部同席したり、その都度専門職から助言を受けたり、ケア会議などに出席するなどして、子どもの状況やケアプランについて</a:t>
            </a:r>
            <a:r>
              <a:rPr lang="ja-JP" altLang="ja-JP" dirty="0" smtClean="0"/>
              <a:t>把握</a:t>
            </a:r>
            <a:r>
              <a:rPr lang="ja-JP" altLang="en-US" dirty="0" smtClean="0"/>
              <a:t>する。</a:t>
            </a:r>
            <a:endParaRPr lang="ja-JP" altLang="ja-JP" dirty="0"/>
          </a:p>
          <a:p>
            <a:r>
              <a:rPr lang="ja-JP" altLang="ja-JP" dirty="0" smtClean="0"/>
              <a:t>○</a:t>
            </a:r>
            <a:r>
              <a:rPr lang="ja-JP" altLang="en-US" dirty="0"/>
              <a:t>子どもの</a:t>
            </a:r>
            <a:r>
              <a:rPr lang="ja-JP" altLang="ja-JP" dirty="0" smtClean="0"/>
              <a:t>詳しい</a:t>
            </a:r>
            <a:r>
              <a:rPr lang="ja-JP" altLang="ja-JP" dirty="0"/>
              <a:t>状況がわかったら、専門職の指導を受けて、評価とケアプランを</a:t>
            </a:r>
            <a:r>
              <a:rPr lang="ja-JP" altLang="ja-JP" dirty="0" smtClean="0"/>
              <a:t>協議</a:t>
            </a:r>
            <a:r>
              <a:rPr lang="ja-JP" altLang="en-US" dirty="0" smtClean="0"/>
              <a:t>する</a:t>
            </a:r>
            <a:r>
              <a:rPr lang="ja-JP" altLang="ja-JP" dirty="0" smtClean="0"/>
              <a:t>。</a:t>
            </a:r>
            <a:r>
              <a:rPr lang="ja-JP" altLang="ja-JP" dirty="0"/>
              <a:t>これを「評価Ⅱ</a:t>
            </a:r>
            <a:r>
              <a:rPr lang="en-US" altLang="ja-JP" dirty="0"/>
              <a:t>(</a:t>
            </a:r>
            <a:r>
              <a:rPr lang="ja-JP" altLang="ja-JP" dirty="0"/>
              <a:t>個別評価</a:t>
            </a:r>
            <a:r>
              <a:rPr lang="en-US" altLang="ja-JP" dirty="0"/>
              <a:t>)</a:t>
            </a:r>
            <a:r>
              <a:rPr lang="ja-JP" altLang="ja-JP" dirty="0"/>
              <a:t>」</a:t>
            </a:r>
            <a:r>
              <a:rPr lang="ja-JP" altLang="ja-JP" dirty="0" smtClean="0"/>
              <a:t>と</a:t>
            </a:r>
            <a:r>
              <a:rPr lang="ja-JP" altLang="en-US" dirty="0" smtClean="0"/>
              <a:t>呼ぶ</a:t>
            </a:r>
            <a:r>
              <a:rPr lang="ja-JP" altLang="ja-JP" dirty="0" smtClean="0"/>
              <a:t>。</a:t>
            </a:r>
            <a:endParaRPr lang="ja-JP" altLang="ja-JP" dirty="0"/>
          </a:p>
          <a:p>
            <a:r>
              <a:rPr lang="ja-JP" altLang="ja-JP" dirty="0" smtClean="0"/>
              <a:t>○</a:t>
            </a:r>
            <a:r>
              <a:rPr lang="ja-JP" altLang="en-US" dirty="0" smtClean="0"/>
              <a:t>ア～オ</a:t>
            </a:r>
            <a:r>
              <a:rPr lang="ja-JP" altLang="en-US" dirty="0"/>
              <a:t>に以下を加えて</a:t>
            </a:r>
            <a:r>
              <a:rPr lang="ja-JP" altLang="en-US" dirty="0" smtClean="0"/>
              <a:t>評価する。</a:t>
            </a:r>
            <a:endParaRPr lang="en-US" altLang="ja-JP" dirty="0" smtClean="0"/>
          </a:p>
          <a:p>
            <a:pPr eaLnBrk="1" hangingPunct="1"/>
            <a:endParaRPr lang="ja-JP" altLang="en-US" dirty="0"/>
          </a:p>
          <a:p>
            <a:pPr eaLnBrk="1" hangingPunct="1"/>
            <a:r>
              <a:rPr lang="ja-JP" altLang="en-US" dirty="0"/>
              <a:t>　</a:t>
            </a:r>
            <a:r>
              <a:rPr lang="ja-JP" altLang="en-US" b="1" dirty="0"/>
              <a:t>カ 反応</a:t>
            </a:r>
            <a:r>
              <a:rPr lang="ja-JP" altLang="en-US" dirty="0"/>
              <a:t>：症状や</a:t>
            </a:r>
            <a:r>
              <a:rPr lang="ja-JP" altLang="en-US" dirty="0" smtClean="0"/>
              <a:t>行動</a:t>
            </a:r>
            <a:endParaRPr lang="en-US" altLang="ja-JP" dirty="0" smtClean="0"/>
          </a:p>
          <a:p>
            <a:pPr eaLnBrk="1" hangingPunct="1"/>
            <a:r>
              <a:rPr lang="ja-JP" altLang="en-US" b="1" dirty="0" smtClean="0"/>
              <a:t>　キ </a:t>
            </a:r>
            <a:r>
              <a:rPr lang="ja-JP" altLang="en-US" b="1" dirty="0"/>
              <a:t>教師</a:t>
            </a:r>
            <a:r>
              <a:rPr lang="ja-JP" altLang="en-US" dirty="0"/>
              <a:t>：教師の観察 </a:t>
            </a:r>
            <a:endParaRPr lang="en-US" altLang="ja-JP" dirty="0" smtClean="0"/>
          </a:p>
          <a:p>
            <a:pPr eaLnBrk="1" hangingPunct="1"/>
            <a:r>
              <a:rPr lang="ja-JP" altLang="en-US" b="1" dirty="0"/>
              <a:t>　</a:t>
            </a:r>
            <a:r>
              <a:rPr lang="ja-JP" altLang="en-US" b="1" dirty="0" smtClean="0"/>
              <a:t>ク </a:t>
            </a:r>
            <a:r>
              <a:rPr lang="ja-JP" altLang="en-US" b="1" dirty="0"/>
              <a:t>専門職</a:t>
            </a:r>
            <a:r>
              <a:rPr lang="ja-JP" altLang="en-US" dirty="0"/>
              <a:t>：専門職の観察</a:t>
            </a:r>
          </a:p>
        </p:txBody>
      </p:sp>
    </p:spTree>
    <p:extLst>
      <p:ext uri="{BB962C8B-B14F-4D97-AF65-F5344CB8AC3E}">
        <p14:creationId xmlns:p14="http://schemas.microsoft.com/office/powerpoint/2010/main" val="34464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280487" y="860519"/>
            <a:ext cx="849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カ </a:t>
            </a:r>
            <a:r>
              <a:rPr lang="ja-JP" altLang="en-US" sz="2400" b="1" dirty="0"/>
              <a:t>反応</a:t>
            </a:r>
            <a:r>
              <a:rPr lang="ja-JP" altLang="en-US" sz="2400" dirty="0"/>
              <a:t>：症状や</a:t>
            </a:r>
            <a:r>
              <a:rPr lang="ja-JP" altLang="en-US" sz="2400" dirty="0" smtClean="0"/>
              <a:t>行動</a:t>
            </a:r>
            <a:endParaRPr lang="ja-JP" altLang="en-US" sz="2400" dirty="0"/>
          </a:p>
        </p:txBody>
      </p:sp>
      <p:sp>
        <p:nvSpPr>
          <p:cNvPr id="4" name="Rectangle 14"/>
          <p:cNvSpPr>
            <a:spLocks noChangeArrowheads="1"/>
          </p:cNvSpPr>
          <p:nvPr/>
        </p:nvSpPr>
        <p:spPr bwMode="auto">
          <a:xfrm>
            <a:off x="306399" y="3167046"/>
            <a:ext cx="849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キ </a:t>
            </a:r>
            <a:r>
              <a:rPr lang="ja-JP" altLang="en-US" sz="2400" b="1" dirty="0"/>
              <a:t>教師</a:t>
            </a:r>
            <a:r>
              <a:rPr lang="ja-JP" altLang="en-US" sz="2400" dirty="0"/>
              <a:t>：教師</a:t>
            </a:r>
            <a:r>
              <a:rPr lang="ja-JP" altLang="en-US" sz="2400" dirty="0" smtClean="0"/>
              <a:t>の観察</a:t>
            </a:r>
            <a:endParaRPr lang="ja-JP" altLang="en-US" sz="2400" dirty="0"/>
          </a:p>
        </p:txBody>
      </p:sp>
      <p:sp>
        <p:nvSpPr>
          <p:cNvPr id="5" name="Rectangle 14"/>
          <p:cNvSpPr>
            <a:spLocks noChangeArrowheads="1"/>
          </p:cNvSpPr>
          <p:nvPr/>
        </p:nvSpPr>
        <p:spPr bwMode="auto">
          <a:xfrm>
            <a:off x="290116" y="4864558"/>
            <a:ext cx="849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smtClean="0"/>
              <a:t>ク </a:t>
            </a:r>
            <a:r>
              <a:rPr lang="ja-JP" altLang="en-US" sz="2400" b="1" dirty="0"/>
              <a:t>専門職</a:t>
            </a:r>
            <a:r>
              <a:rPr lang="ja-JP" altLang="en-US" sz="2400" dirty="0"/>
              <a:t>：専門職の観察</a:t>
            </a:r>
          </a:p>
        </p:txBody>
      </p:sp>
      <p:sp>
        <p:nvSpPr>
          <p:cNvPr id="6" name="Rectangle 29"/>
          <p:cNvSpPr>
            <a:spLocks noChangeArrowheads="1"/>
          </p:cNvSpPr>
          <p:nvPr/>
        </p:nvSpPr>
        <p:spPr bwMode="auto">
          <a:xfrm>
            <a:off x="643996" y="1484784"/>
            <a:ext cx="7920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○保護者向けリーフレット「こころだってケガをすることがあるんだよ」などを参考に、何らかの反応を示している子どもを</a:t>
            </a:r>
            <a:r>
              <a:rPr lang="ja-JP" altLang="ja-JP" dirty="0" smtClean="0"/>
              <a:t>リストアップ</a:t>
            </a:r>
            <a:r>
              <a:rPr lang="ja-JP" altLang="en-US" dirty="0" smtClean="0"/>
              <a:t>する。</a:t>
            </a:r>
            <a:r>
              <a:rPr lang="ja-JP" altLang="ja-JP" dirty="0" smtClean="0"/>
              <a:t>欠席</a:t>
            </a:r>
            <a:r>
              <a:rPr lang="ja-JP" altLang="ja-JP" dirty="0"/>
              <a:t>・早退、保健室利用、体調不良、保護者からの報告、カウンセリングの希望</a:t>
            </a:r>
            <a:r>
              <a:rPr lang="ja-JP" altLang="ja-JP" dirty="0" smtClean="0"/>
              <a:t>など</a:t>
            </a:r>
            <a:r>
              <a:rPr lang="ja-JP" altLang="en-US" dirty="0" smtClean="0"/>
              <a:t>も</a:t>
            </a:r>
            <a:r>
              <a:rPr lang="ja-JP" altLang="ja-JP" dirty="0" smtClean="0"/>
              <a:t>チェック</a:t>
            </a:r>
            <a:r>
              <a:rPr lang="ja-JP" altLang="en-US" dirty="0" smtClean="0"/>
              <a:t>する</a:t>
            </a:r>
            <a:r>
              <a:rPr lang="ja-JP" altLang="ja-JP" dirty="0" smtClean="0"/>
              <a:t>。</a:t>
            </a:r>
            <a:endParaRPr lang="ja-JP" altLang="ja-JP" dirty="0"/>
          </a:p>
        </p:txBody>
      </p:sp>
      <p:sp>
        <p:nvSpPr>
          <p:cNvPr id="7" name="Rectangle 29"/>
          <p:cNvSpPr>
            <a:spLocks noChangeArrowheads="1"/>
          </p:cNvSpPr>
          <p:nvPr/>
        </p:nvSpPr>
        <p:spPr bwMode="auto">
          <a:xfrm>
            <a:off x="644239" y="3861048"/>
            <a:ext cx="79200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○子どもと話したりクラスや保健室での様子を</a:t>
            </a:r>
            <a:r>
              <a:rPr lang="ja-JP" altLang="ja-JP" dirty="0" smtClean="0"/>
              <a:t>観察</a:t>
            </a:r>
            <a:r>
              <a:rPr lang="ja-JP" altLang="en-US" dirty="0" smtClean="0"/>
              <a:t>し、</a:t>
            </a:r>
            <a:r>
              <a:rPr lang="ja-JP" altLang="ja-JP" dirty="0" smtClean="0"/>
              <a:t>「</a:t>
            </a:r>
            <a:r>
              <a:rPr lang="ja-JP" altLang="ja-JP" dirty="0"/>
              <a:t>気になる子ども」や「いつもと違う子ども」を</a:t>
            </a:r>
            <a:r>
              <a:rPr lang="ja-JP" altLang="ja-JP" dirty="0" smtClean="0"/>
              <a:t>ピックアップ</a:t>
            </a:r>
            <a:r>
              <a:rPr lang="ja-JP" altLang="en-US" dirty="0" smtClean="0"/>
              <a:t>する</a:t>
            </a:r>
            <a:r>
              <a:rPr lang="ja-JP" altLang="ja-JP" dirty="0" smtClean="0"/>
              <a:t>。</a:t>
            </a:r>
            <a:endParaRPr lang="ja-JP" altLang="ja-JP" dirty="0"/>
          </a:p>
        </p:txBody>
      </p:sp>
      <p:sp>
        <p:nvSpPr>
          <p:cNvPr id="8" name="Rectangle 29"/>
          <p:cNvSpPr>
            <a:spLocks noChangeArrowheads="1"/>
          </p:cNvSpPr>
          <p:nvPr/>
        </p:nvSpPr>
        <p:spPr bwMode="auto">
          <a:xfrm>
            <a:off x="653867" y="5589240"/>
            <a:ext cx="8122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○専門職の面接や観察</a:t>
            </a:r>
            <a:r>
              <a:rPr lang="ja-JP" altLang="ja-JP" dirty="0" smtClean="0"/>
              <a:t>から「</a:t>
            </a:r>
            <a:r>
              <a:rPr lang="ja-JP" altLang="ja-JP" dirty="0"/>
              <a:t>気になる子ども」を</a:t>
            </a:r>
            <a:r>
              <a:rPr lang="ja-JP" altLang="ja-JP" dirty="0" smtClean="0"/>
              <a:t>ピックアップ</a:t>
            </a:r>
            <a:r>
              <a:rPr lang="ja-JP" altLang="en-US" dirty="0" smtClean="0"/>
              <a:t>する</a:t>
            </a:r>
            <a:r>
              <a:rPr lang="ja-JP" altLang="ja-JP" dirty="0" smtClean="0"/>
              <a:t>。</a:t>
            </a:r>
            <a:endParaRPr lang="ja-JP" altLang="ja-JP" dirty="0"/>
          </a:p>
        </p:txBody>
      </p:sp>
    </p:spTree>
    <p:extLst>
      <p:ext uri="{BB962C8B-B14F-4D97-AF65-F5344CB8AC3E}">
        <p14:creationId xmlns:p14="http://schemas.microsoft.com/office/powerpoint/2010/main" val="39622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56254177"/>
              </p:ext>
            </p:extLst>
          </p:nvPr>
        </p:nvGraphicFramePr>
        <p:xfrm>
          <a:off x="250825" y="1412776"/>
          <a:ext cx="8569325" cy="4148435"/>
        </p:xfrm>
        <a:graphic>
          <a:graphicData uri="http://schemas.openxmlformats.org/drawingml/2006/table">
            <a:tbl>
              <a:tblPr/>
              <a:tblGrid>
                <a:gridCol w="908050"/>
                <a:gridCol w="965200"/>
                <a:gridCol w="1889125"/>
                <a:gridCol w="2332038"/>
                <a:gridCol w="1943100"/>
                <a:gridCol w="258762"/>
                <a:gridCol w="273050"/>
              </a:tblGrid>
              <a:tr h="2603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総　合</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５最重度</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４重　度</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３中　度</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２軽　度</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１</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０</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603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ｱ 怪我入院</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重体　重症</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入院が必要</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救急搬送</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15057">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ｲ 関 係 性</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死亡児の家族</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死亡児の親友､特別な関係</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直接被害児の家族</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死亡児の同級生､ｸﾗﾌﾞ､元同級生等</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未遂･直接対応児の家族</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その他小さな関係性</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目撃児の家族　事情聴取</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576064">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ｳ トラウマ</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刺された</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レイプ被害</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不審者に殴られた</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被害未遂　直接対応</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知人の惨劇に遭遇</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他人の惨劇に遭遇</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知人の惨劇を離れて目撃</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他人の惨劇を離れて目撃</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603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ｴ ストレス</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加熱取材の子ども</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事情聴取の子ども（関係大）</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0374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ｵ 元　　々</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いじめられている</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自殺未遂歴　頻回の自傷</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不登校　発達障害　精神疾患</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自傷行為歴　</a:t>
                      </a: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2</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カ月以内の死別</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時に保健室</a:t>
                      </a: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1</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年以内の死別</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援助資源不足</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他軽微な問題</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4807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ｶ 事 件 後</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自殺未遂</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「死にたい」という</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自傷行為</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事件に関係した欠席　同受診</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3</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日以上の睡眠不足や体重減少</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早退　保健室利用　</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体調不良</a:t>
                      </a:r>
                    </a:p>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カウンセリング希望</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32048">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ｷ 教</a:t>
                      </a: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師</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の 印 象</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明かに心配</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かなり気になる</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少し気になる程度</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32048">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ｸ 専 門 家</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の 評 価</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即治療や保護が必要</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専門職のｹｱがすぐに必要</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専門職のフォロー望ましい</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教師を通してフォロー</a:t>
                      </a: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endParaRPr>
                    </a:p>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603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rPr>
                        <a:t>ｹ 他の情報</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1" hangingPunct="0">
                        <a:lnSpc>
                          <a:spcPts val="1038"/>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rPr>
                        <a:t> </a:t>
                      </a:r>
                      <a:endParaRPr kumimoji="1" lang="ja-JP" altLang="ja-JP" sz="1100" b="0" i="0" u="none" strike="noStrike" cap="none" normalizeH="0" baseline="0" dirty="0" smtClean="0">
                        <a:ln>
                          <a:noFill/>
                        </a:ln>
                        <a:solidFill>
                          <a:srgbClr val="000000"/>
                        </a:solidFill>
                        <a:effectLst/>
                        <a:latin typeface="ＭＳ ゴシック" pitchFamily="49" charset="-128"/>
                        <a:ea typeface="HG丸ｺﾞｼｯｸM-PRO" pitchFamily="50" charset="-128"/>
                      </a:endParaRPr>
                    </a:p>
                  </a:txBody>
                  <a:tcPr marL="33020" marR="330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5" name="正方形/長方形 4"/>
          <p:cNvSpPr/>
          <p:nvPr/>
        </p:nvSpPr>
        <p:spPr>
          <a:xfrm>
            <a:off x="250825" y="6237288"/>
            <a:ext cx="8642350" cy="261937"/>
          </a:xfrm>
          <a:prstGeom prst="rect">
            <a:avLst/>
          </a:prstGeom>
        </p:spPr>
        <p:txBody>
          <a:bodyPr>
            <a:spAutoFit/>
          </a:bodyPr>
          <a:lstStyle/>
          <a:p>
            <a:pPr>
              <a:defRPr/>
            </a:pPr>
            <a:r>
              <a:rPr lang="ja-JP" altLang="ja-JP" sz="1100" dirty="0">
                <a:effectLst/>
              </a:rPr>
              <a:t>＊１「問題なし」は、問題が無いと確信ができた場合のみ。＊０「不明」は、情報不足その他の場合</a:t>
            </a:r>
            <a:endParaRPr lang="ja-JP" altLang="en-US" sz="1100" dirty="0"/>
          </a:p>
        </p:txBody>
      </p:sp>
      <p:sp>
        <p:nvSpPr>
          <p:cNvPr id="2" name="正方形/長方形 1"/>
          <p:cNvSpPr/>
          <p:nvPr/>
        </p:nvSpPr>
        <p:spPr>
          <a:xfrm>
            <a:off x="3347864" y="732766"/>
            <a:ext cx="5454352" cy="400110"/>
          </a:xfrm>
          <a:prstGeom prst="rect">
            <a:avLst/>
          </a:prstGeom>
        </p:spPr>
        <p:txBody>
          <a:bodyPr wrap="square">
            <a:spAutoFit/>
          </a:bodyPr>
          <a:lstStyle/>
          <a:p>
            <a:pPr algn="r"/>
            <a:r>
              <a:rPr lang="ja-JP" altLang="en-US" dirty="0" smtClean="0">
                <a:solidFill>
                  <a:srgbClr val="7030A0"/>
                </a:solidFill>
              </a:rPr>
              <a:t>→</a:t>
            </a:r>
            <a:r>
              <a:rPr lang="ja-JP" altLang="ja-JP" dirty="0" smtClean="0">
                <a:solidFill>
                  <a:srgbClr val="7030A0"/>
                </a:solidFill>
              </a:rPr>
              <a:t>「学校危機 支援者ガイド」</a:t>
            </a:r>
            <a:endParaRPr lang="ja-JP" altLang="en-US" dirty="0"/>
          </a:p>
        </p:txBody>
      </p:sp>
    </p:spTree>
    <p:extLst>
      <p:ext uri="{BB962C8B-B14F-4D97-AF65-F5344CB8AC3E}">
        <p14:creationId xmlns:p14="http://schemas.microsoft.com/office/powerpoint/2010/main" val="230904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2555875" y="1916832"/>
            <a:ext cx="38862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f </a:t>
            </a:r>
            <a:r>
              <a:rPr lang="ja-JP" altLang="en-US" sz="3200" dirty="0"/>
              <a:t>継続的ケア態勢</a:t>
            </a:r>
          </a:p>
        </p:txBody>
      </p:sp>
      <p:sp>
        <p:nvSpPr>
          <p:cNvPr id="78853" name="Rectangle 5"/>
          <p:cNvSpPr>
            <a:spLocks noChangeArrowheads="1"/>
          </p:cNvSpPr>
          <p:nvPr/>
        </p:nvSpPr>
        <p:spPr bwMode="auto">
          <a:xfrm>
            <a:off x="539750" y="2495723"/>
            <a:ext cx="7920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○チーム</a:t>
            </a:r>
            <a:r>
              <a:rPr lang="ja-JP" altLang="ja-JP" dirty="0"/>
              <a:t>撤収日に、</a:t>
            </a:r>
            <a:r>
              <a:rPr lang="ja-JP" altLang="ja-JP" dirty="0" smtClean="0"/>
              <a:t>アフターケア</a:t>
            </a:r>
            <a:r>
              <a:rPr lang="ja-JP" altLang="en-US" dirty="0" smtClean="0"/>
              <a:t>のＳＣ</a:t>
            </a:r>
            <a:r>
              <a:rPr lang="ja-JP" altLang="ja-JP" dirty="0" smtClean="0"/>
              <a:t>等</a:t>
            </a:r>
            <a:r>
              <a:rPr lang="ja-JP" altLang="ja-JP" dirty="0"/>
              <a:t>と一緒に活動しながら引継ができる</a:t>
            </a:r>
            <a:r>
              <a:rPr lang="ja-JP" altLang="ja-JP" dirty="0" smtClean="0"/>
              <a:t>よう手配</a:t>
            </a:r>
            <a:r>
              <a:rPr lang="ja-JP" altLang="en-US" dirty="0" smtClean="0"/>
              <a:t>する</a:t>
            </a:r>
            <a:r>
              <a:rPr lang="ja-JP" altLang="ja-JP" dirty="0" smtClean="0"/>
              <a:t>。</a:t>
            </a:r>
            <a:endParaRPr lang="ja-JP" altLang="ja-JP" dirty="0"/>
          </a:p>
          <a:p>
            <a:r>
              <a:rPr lang="ja-JP" altLang="ja-JP" dirty="0" smtClean="0"/>
              <a:t>○</a:t>
            </a:r>
            <a:r>
              <a:rPr lang="ja-JP" altLang="en-US" dirty="0"/>
              <a:t>ＳＣ</a:t>
            </a:r>
            <a:r>
              <a:rPr lang="ja-JP" altLang="ja-JP" dirty="0" smtClean="0"/>
              <a:t>へ</a:t>
            </a:r>
            <a:r>
              <a:rPr lang="ja-JP" altLang="ja-JP" dirty="0"/>
              <a:t>引き継ぐ前に、学校へ</a:t>
            </a:r>
            <a:r>
              <a:rPr lang="ja-JP" altLang="ja-JP" dirty="0" smtClean="0"/>
              <a:t>引き継</a:t>
            </a:r>
            <a:r>
              <a:rPr lang="ja-JP" altLang="en-US" dirty="0" smtClean="0"/>
              <a:t>ぐ</a:t>
            </a:r>
            <a:r>
              <a:rPr lang="ja-JP" altLang="ja-JP" dirty="0" smtClean="0"/>
              <a:t>。</a:t>
            </a:r>
            <a:r>
              <a:rPr lang="ja-JP" altLang="ja-JP" dirty="0"/>
              <a:t>全ての子どもの状態の把握は学校の</a:t>
            </a:r>
            <a:r>
              <a:rPr lang="ja-JP" altLang="ja-JP" dirty="0" smtClean="0"/>
              <a:t>役割</a:t>
            </a:r>
            <a:endParaRPr lang="ja-JP" altLang="ja-JP" dirty="0"/>
          </a:p>
        </p:txBody>
      </p:sp>
      <p:sp>
        <p:nvSpPr>
          <p:cNvPr id="78854" name="Rectangle 6"/>
          <p:cNvSpPr>
            <a:spLocks noChangeArrowheads="1"/>
          </p:cNvSpPr>
          <p:nvPr/>
        </p:nvSpPr>
        <p:spPr bwMode="auto">
          <a:xfrm>
            <a:off x="2268538" y="3852719"/>
            <a:ext cx="4318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g </a:t>
            </a:r>
            <a:r>
              <a:rPr lang="ja-JP" altLang="en-US" sz="3200" dirty="0"/>
              <a:t>健康アンケート</a:t>
            </a:r>
          </a:p>
        </p:txBody>
      </p:sp>
      <p:sp>
        <p:nvSpPr>
          <p:cNvPr id="78855" name="Rectangle 7"/>
          <p:cNvSpPr>
            <a:spLocks noChangeArrowheads="1"/>
          </p:cNvSpPr>
          <p:nvPr/>
        </p:nvSpPr>
        <p:spPr bwMode="auto">
          <a:xfrm>
            <a:off x="611188" y="4458597"/>
            <a:ext cx="82089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○心と体の「健康アンケート</a:t>
            </a:r>
            <a:r>
              <a:rPr lang="ja-JP" altLang="ja-JP" dirty="0" smtClean="0"/>
              <a:t>」</a:t>
            </a:r>
            <a:r>
              <a:rPr lang="ja-JP" altLang="en-US" dirty="0" smtClean="0"/>
              <a:t>は</a:t>
            </a:r>
            <a:r>
              <a:rPr lang="ja-JP" altLang="ja-JP" dirty="0" smtClean="0"/>
              <a:t>心</a:t>
            </a:r>
            <a:r>
              <a:rPr lang="ja-JP" altLang="ja-JP" dirty="0"/>
              <a:t>の傷を深める</a:t>
            </a:r>
            <a:r>
              <a:rPr lang="ja-JP" altLang="ja-JP" dirty="0" smtClean="0"/>
              <a:t>場合</a:t>
            </a:r>
            <a:r>
              <a:rPr lang="ja-JP" altLang="en-US" dirty="0" smtClean="0"/>
              <a:t>があるため</a:t>
            </a:r>
            <a:r>
              <a:rPr lang="ja-JP" altLang="ja-JP" dirty="0" smtClean="0"/>
              <a:t>、専門</a:t>
            </a:r>
            <a:r>
              <a:rPr lang="ja-JP" altLang="ja-JP" dirty="0"/>
              <a:t>職の助言を</a:t>
            </a:r>
            <a:r>
              <a:rPr lang="ja-JP" altLang="ja-JP" dirty="0" smtClean="0"/>
              <a:t>受け</a:t>
            </a:r>
            <a:r>
              <a:rPr lang="ja-JP" altLang="en-US" dirty="0" smtClean="0"/>
              <a:t>る</a:t>
            </a:r>
            <a:r>
              <a:rPr lang="ja-JP" altLang="ja-JP" dirty="0" smtClean="0"/>
              <a:t>。</a:t>
            </a:r>
            <a:endParaRPr lang="ja-JP" altLang="ja-JP" dirty="0"/>
          </a:p>
        </p:txBody>
      </p:sp>
      <p:sp>
        <p:nvSpPr>
          <p:cNvPr id="78856" name="Rectangle 8"/>
          <p:cNvSpPr>
            <a:spLocks noChangeArrowheads="1"/>
          </p:cNvSpPr>
          <p:nvPr/>
        </p:nvSpPr>
        <p:spPr bwMode="auto">
          <a:xfrm>
            <a:off x="2268538" y="333185"/>
            <a:ext cx="4318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e </a:t>
            </a:r>
            <a:r>
              <a:rPr lang="ja-JP" altLang="en-US" sz="3200" dirty="0"/>
              <a:t>個別相談態勢</a:t>
            </a:r>
          </a:p>
        </p:txBody>
      </p:sp>
      <p:sp>
        <p:nvSpPr>
          <p:cNvPr id="78857" name="Rectangle 9"/>
          <p:cNvSpPr>
            <a:spLocks noChangeArrowheads="1"/>
          </p:cNvSpPr>
          <p:nvPr/>
        </p:nvSpPr>
        <p:spPr bwMode="auto">
          <a:xfrm>
            <a:off x="611188" y="934956"/>
            <a:ext cx="82089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○学校再開日には希望者へのカウンセリングの態勢が</a:t>
            </a:r>
            <a:r>
              <a:rPr lang="ja-JP" altLang="ja-JP" dirty="0" smtClean="0"/>
              <a:t>必要</a:t>
            </a:r>
            <a:endParaRPr lang="ja-JP" altLang="ja-JP" dirty="0"/>
          </a:p>
          <a:p>
            <a:r>
              <a:rPr lang="ja-JP" altLang="ja-JP" dirty="0"/>
              <a:t>○保護者や子どもから電話での相談にも対応が</a:t>
            </a:r>
            <a:r>
              <a:rPr lang="ja-JP" altLang="ja-JP" dirty="0" smtClean="0"/>
              <a:t>必要</a:t>
            </a:r>
            <a:r>
              <a:rPr lang="ja-JP" altLang="en-US" dirty="0" smtClean="0"/>
              <a:t>　</a:t>
            </a:r>
            <a:r>
              <a:rPr lang="ja-JP" altLang="ja-JP" dirty="0" smtClean="0">
                <a:solidFill>
                  <a:schemeClr val="bg2"/>
                </a:solidFill>
              </a:rPr>
              <a:t>→</a:t>
            </a:r>
            <a:r>
              <a:rPr lang="en-US" altLang="ja-JP" dirty="0">
                <a:solidFill>
                  <a:schemeClr val="bg2"/>
                </a:solidFill>
              </a:rPr>
              <a:t>[51]c</a:t>
            </a:r>
            <a:endParaRPr lang="ja-JP" altLang="ja-JP" dirty="0">
              <a:solidFill>
                <a:schemeClr val="bg2"/>
              </a:solidFill>
            </a:endParaRPr>
          </a:p>
        </p:txBody>
      </p:sp>
      <p:sp>
        <p:nvSpPr>
          <p:cNvPr id="8" name="Rectangle 6"/>
          <p:cNvSpPr>
            <a:spLocks noChangeArrowheads="1"/>
          </p:cNvSpPr>
          <p:nvPr/>
        </p:nvSpPr>
        <p:spPr bwMode="auto">
          <a:xfrm>
            <a:off x="1690788" y="5301208"/>
            <a:ext cx="54735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smtClean="0"/>
              <a:t>h </a:t>
            </a:r>
            <a:r>
              <a:rPr lang="ja-JP" altLang="en-US" sz="3200" dirty="0" smtClean="0"/>
              <a:t>ケア班職員と外部連携</a:t>
            </a:r>
            <a:endParaRPr lang="ja-JP" altLang="en-US" sz="3200" dirty="0"/>
          </a:p>
        </p:txBody>
      </p:sp>
      <p:sp>
        <p:nvSpPr>
          <p:cNvPr id="9" name="Rectangle 7"/>
          <p:cNvSpPr>
            <a:spLocks noChangeArrowheads="1"/>
          </p:cNvSpPr>
          <p:nvPr/>
        </p:nvSpPr>
        <p:spPr bwMode="auto">
          <a:xfrm>
            <a:off x="611188" y="5877470"/>
            <a:ext cx="82089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養護教諭は、全て</a:t>
            </a:r>
            <a:r>
              <a:rPr lang="ja-JP" altLang="ja-JP" dirty="0"/>
              <a:t>の子ども</a:t>
            </a:r>
            <a:r>
              <a:rPr lang="ja-JP" altLang="ja-JP" dirty="0" smtClean="0"/>
              <a:t>の</a:t>
            </a:r>
            <a:r>
              <a:rPr lang="ja-JP" altLang="en-US" dirty="0" smtClean="0"/>
              <a:t>「</a:t>
            </a:r>
            <a:r>
              <a:rPr lang="ja-JP" altLang="ja-JP" dirty="0" smtClean="0"/>
              <a:t>概要</a:t>
            </a:r>
            <a:r>
              <a:rPr lang="ja-JP" altLang="en-US" dirty="0" smtClean="0"/>
              <a:t>」</a:t>
            </a:r>
            <a:r>
              <a:rPr lang="ja-JP" altLang="ja-JP" dirty="0" smtClean="0"/>
              <a:t>把握</a:t>
            </a:r>
            <a:r>
              <a:rPr lang="ja-JP" altLang="ja-JP" dirty="0"/>
              <a:t>、専門職や教師との調整、ケア会議の開催などを</a:t>
            </a:r>
            <a:r>
              <a:rPr lang="ja-JP" altLang="ja-JP" dirty="0" smtClean="0"/>
              <a:t>担当</a:t>
            </a:r>
            <a:r>
              <a:rPr lang="ja-JP" altLang="en-US" dirty="0" smtClean="0"/>
              <a:t>する</a:t>
            </a:r>
            <a:r>
              <a:rPr lang="ja-JP" altLang="ja-JP"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500"/>
                                        <p:tgtEl>
                                          <p:spTgt spid="7885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7"/>
                                        </p:tgtEl>
                                        <p:attrNameLst>
                                          <p:attrName>style.visibility</p:attrName>
                                        </p:attrNameLst>
                                      </p:cBhvr>
                                      <p:to>
                                        <p:strVal val="visible"/>
                                      </p:to>
                                    </p:set>
                                    <p:animEffect transition="in" filter="wipe(up)">
                                      <p:cBhvr>
                                        <p:cTn id="11" dur="1000"/>
                                        <p:tgtEl>
                                          <p:spTgt spid="78857"/>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fade">
                                      <p:cBhvr>
                                        <p:cTn id="16" dur="500"/>
                                        <p:tgtEl>
                                          <p:spTgt spid="78852"/>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8853"/>
                                        </p:tgtEl>
                                        <p:attrNameLst>
                                          <p:attrName>style.visibility</p:attrName>
                                        </p:attrNameLst>
                                      </p:cBhvr>
                                      <p:to>
                                        <p:strVal val="visible"/>
                                      </p:to>
                                    </p:set>
                                    <p:animEffect transition="in" filter="wipe(up)">
                                      <p:cBhvr>
                                        <p:cTn id="20" dur="2000"/>
                                        <p:tgtEl>
                                          <p:spTgt spid="78853"/>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Effect transition="in" filter="fade">
                                      <p:cBhvr>
                                        <p:cTn id="25" dur="500"/>
                                        <p:tgtEl>
                                          <p:spTgt spid="78854"/>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8855"/>
                                        </p:tgtEl>
                                        <p:attrNameLst>
                                          <p:attrName>style.visibility</p:attrName>
                                        </p:attrNameLst>
                                      </p:cBhvr>
                                      <p:to>
                                        <p:strVal val="visible"/>
                                      </p:to>
                                    </p:set>
                                    <p:animEffect transition="in" filter="wipe(up)">
                                      <p:cBhvr>
                                        <p:cTn id="29" dur="1000"/>
                                        <p:tgtEl>
                                          <p:spTgt spid="788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3" grpId="0"/>
      <p:bldP spid="78854" grpId="0"/>
      <p:bldP spid="78855" grpId="0"/>
      <p:bldP spid="78856" grpId="0"/>
      <p:bldP spid="7885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2552989" y="2367872"/>
            <a:ext cx="3886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a </a:t>
            </a:r>
            <a:r>
              <a:rPr lang="ja-JP" altLang="en-US" sz="3200" dirty="0"/>
              <a:t>教職員への助言</a:t>
            </a:r>
          </a:p>
        </p:txBody>
      </p:sp>
      <p:graphicFrame>
        <p:nvGraphicFramePr>
          <p:cNvPr id="79905" name="Group 33"/>
          <p:cNvGraphicFramePr>
            <a:graphicFrameLocks noGrp="1"/>
          </p:cNvGraphicFramePr>
          <p:nvPr>
            <p:extLst>
              <p:ext uri="{D42A27DB-BD31-4B8C-83A1-F6EECF244321}">
                <p14:modId xmlns:p14="http://schemas.microsoft.com/office/powerpoint/2010/main" val="2850095819"/>
              </p:ext>
            </p:extLst>
          </p:nvPr>
        </p:nvGraphicFramePr>
        <p:xfrm>
          <a:off x="392402" y="1647792"/>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[71]</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教職員への個別相談</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graphicFrame>
        <p:nvGraphicFramePr>
          <p:cNvPr id="79903" name="Group 31"/>
          <p:cNvGraphicFramePr>
            <a:graphicFrameLocks noGrp="1"/>
          </p:cNvGraphicFramePr>
          <p:nvPr>
            <p:extLst>
              <p:ext uri="{D42A27DB-BD31-4B8C-83A1-F6EECF244321}">
                <p14:modId xmlns:p14="http://schemas.microsoft.com/office/powerpoint/2010/main" val="4243036397"/>
              </p:ext>
            </p:extLst>
          </p:nvPr>
        </p:nvGraphicFramePr>
        <p:xfrm>
          <a:off x="376955" y="548680"/>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［７］</a:t>
                      </a: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教師対応</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教職員サポートと集団対応</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CC"/>
                    </a:solidFill>
                  </a:tcPr>
                </a:tc>
              </a:tr>
            </a:tbl>
          </a:graphicData>
        </a:graphic>
      </p:graphicFrame>
      <p:sp>
        <p:nvSpPr>
          <p:cNvPr id="79895" name="Rectangle 23"/>
          <p:cNvSpPr>
            <a:spLocks noChangeArrowheads="1"/>
          </p:cNvSpPr>
          <p:nvPr/>
        </p:nvSpPr>
        <p:spPr bwMode="auto">
          <a:xfrm>
            <a:off x="268971" y="2988803"/>
            <a:ext cx="8565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○教職員</a:t>
            </a:r>
            <a:r>
              <a:rPr lang="ja-JP" altLang="ja-JP" dirty="0"/>
              <a:t>もサポートを必要として</a:t>
            </a:r>
            <a:r>
              <a:rPr lang="ja-JP" altLang="ja-JP" dirty="0" smtClean="0"/>
              <a:t>い</a:t>
            </a:r>
            <a:r>
              <a:rPr lang="ja-JP" altLang="en-US" dirty="0" smtClean="0"/>
              <a:t>る</a:t>
            </a:r>
            <a:r>
              <a:rPr lang="ja-JP" altLang="ja-JP" dirty="0" smtClean="0"/>
              <a:t>。</a:t>
            </a:r>
            <a:r>
              <a:rPr lang="ja-JP" altLang="ja-JP" dirty="0"/>
              <a:t>管理職を通さず、校内にいる専門職に自由に相談できることを</a:t>
            </a:r>
            <a:r>
              <a:rPr lang="ja-JP" altLang="ja-JP" dirty="0" smtClean="0"/>
              <a:t>保証</a:t>
            </a:r>
            <a:r>
              <a:rPr lang="ja-JP" altLang="en-US" dirty="0" smtClean="0"/>
              <a:t>する</a:t>
            </a:r>
            <a:r>
              <a:rPr lang="ja-JP" altLang="ja-JP" dirty="0" smtClean="0"/>
              <a:t>。</a:t>
            </a:r>
            <a:endParaRPr lang="ja-JP" altLang="ja-JP" dirty="0"/>
          </a:p>
        </p:txBody>
      </p:sp>
      <p:sp>
        <p:nvSpPr>
          <p:cNvPr id="79906" name="Rectangle 34"/>
          <p:cNvSpPr>
            <a:spLocks noChangeArrowheads="1"/>
          </p:cNvSpPr>
          <p:nvPr/>
        </p:nvSpPr>
        <p:spPr bwMode="auto">
          <a:xfrm>
            <a:off x="2577822" y="3860004"/>
            <a:ext cx="38862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教職員の個別ケア</a:t>
            </a:r>
          </a:p>
        </p:txBody>
      </p:sp>
      <p:sp>
        <p:nvSpPr>
          <p:cNvPr id="79907" name="Rectangle 35"/>
          <p:cNvSpPr>
            <a:spLocks noChangeArrowheads="1"/>
          </p:cNvSpPr>
          <p:nvPr/>
        </p:nvSpPr>
        <p:spPr bwMode="auto">
          <a:xfrm>
            <a:off x="268971" y="4426658"/>
            <a:ext cx="64087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○最近身内を</a:t>
            </a:r>
            <a:r>
              <a:rPr lang="ja-JP" altLang="ja-JP" dirty="0" smtClean="0"/>
              <a:t>亡くした</a:t>
            </a:r>
            <a:r>
              <a:rPr lang="ja-JP" altLang="en-US" dirty="0" smtClean="0"/>
              <a:t>職員やう</a:t>
            </a:r>
            <a:r>
              <a:rPr lang="ja-JP" altLang="ja-JP" dirty="0" smtClean="0"/>
              <a:t>つ病の</a:t>
            </a:r>
            <a:r>
              <a:rPr lang="ja-JP" altLang="en-US" dirty="0" smtClean="0"/>
              <a:t>職員などが</a:t>
            </a:r>
            <a:r>
              <a:rPr lang="ja-JP" altLang="ja-JP" dirty="0" smtClean="0"/>
              <a:t>負担</a:t>
            </a:r>
            <a:r>
              <a:rPr lang="ja-JP" altLang="ja-JP" dirty="0"/>
              <a:t>が限界を超えないように</a:t>
            </a:r>
            <a:r>
              <a:rPr lang="ja-JP" altLang="ja-JP" dirty="0" smtClean="0"/>
              <a:t>注意</a:t>
            </a:r>
            <a:endParaRPr lang="ja-JP" altLang="ja-JP" dirty="0"/>
          </a:p>
          <a:p>
            <a:r>
              <a:rPr lang="ja-JP" altLang="ja-JP" dirty="0"/>
              <a:t>○ほとんど</a:t>
            </a:r>
            <a:r>
              <a:rPr lang="ja-JP" altLang="ja-JP" dirty="0" smtClean="0"/>
              <a:t>眠れない</a:t>
            </a:r>
            <a:r>
              <a:rPr lang="ja-JP" altLang="en-US" dirty="0" smtClean="0"/>
              <a:t>日</a:t>
            </a:r>
            <a:r>
              <a:rPr lang="ja-JP" altLang="ja-JP" dirty="0" smtClean="0"/>
              <a:t>が３日以上</a:t>
            </a:r>
            <a:r>
              <a:rPr lang="ja-JP" altLang="ja-JP" dirty="0"/>
              <a:t>続くとき</a:t>
            </a:r>
            <a:r>
              <a:rPr lang="ja-JP" altLang="ja-JP" dirty="0" smtClean="0"/>
              <a:t>は受診</a:t>
            </a:r>
            <a:r>
              <a:rPr lang="ja-JP" altLang="en-US" dirty="0" smtClean="0"/>
              <a:t>を。</a:t>
            </a:r>
            <a:r>
              <a:rPr lang="ja-JP" altLang="ja-JP" dirty="0" smtClean="0"/>
              <a:t>受診</a:t>
            </a:r>
            <a:r>
              <a:rPr lang="ja-JP" altLang="en-US" dirty="0" smtClean="0"/>
              <a:t>の</a:t>
            </a:r>
            <a:r>
              <a:rPr lang="ja-JP" altLang="ja-JP" dirty="0" smtClean="0"/>
              <a:t>手助け</a:t>
            </a:r>
            <a:r>
              <a:rPr lang="ja-JP" altLang="en-US" dirty="0" smtClean="0"/>
              <a:t>を</a:t>
            </a:r>
            <a:r>
              <a:rPr lang="ja-JP" altLang="ja-JP" dirty="0" smtClean="0"/>
              <a:t>。</a:t>
            </a:r>
            <a:endParaRPr lang="ja-JP" altLang="ja-JP" dirty="0"/>
          </a:p>
          <a:p>
            <a:r>
              <a:rPr lang="ja-JP" altLang="ja-JP" dirty="0"/>
              <a:t>○担任教師は、子どもの前に立つ前に、自分の今の気持ちを率直に言葉にして</a:t>
            </a:r>
            <a:r>
              <a:rPr lang="ja-JP" altLang="ja-JP" dirty="0" smtClean="0"/>
              <a:t>み</a:t>
            </a:r>
            <a:r>
              <a:rPr lang="ja-JP" altLang="en-US" dirty="0" smtClean="0"/>
              <a:t>る</a:t>
            </a:r>
            <a:r>
              <a:rPr lang="ja-JP" altLang="ja-JP" dirty="0" smtClean="0"/>
              <a:t>。</a:t>
            </a:r>
            <a:r>
              <a:rPr lang="ja-JP" altLang="ja-JP" dirty="0"/>
              <a:t>不安が強い時は、教師</a:t>
            </a:r>
            <a:r>
              <a:rPr lang="ja-JP" altLang="ja-JP" dirty="0" smtClean="0"/>
              <a:t>がカウンセリング</a:t>
            </a:r>
            <a:r>
              <a:rPr lang="ja-JP" altLang="ja-JP" dirty="0"/>
              <a:t>を</a:t>
            </a:r>
            <a:r>
              <a:rPr lang="ja-JP" altLang="ja-JP" dirty="0" smtClean="0"/>
              <a:t>受け</a:t>
            </a:r>
            <a:r>
              <a:rPr lang="ja-JP" altLang="en-US" dirty="0" smtClean="0"/>
              <a:t>る</a:t>
            </a:r>
            <a:r>
              <a:rPr lang="ja-JP" altLang="ja-JP" dirty="0" smtClean="0"/>
              <a:t>。</a:t>
            </a:r>
            <a:endParaRPr lang="ja-JP"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3" y="4272786"/>
            <a:ext cx="2483768" cy="212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903"/>
                                        </p:tgtEl>
                                        <p:attrNameLst>
                                          <p:attrName>style.visibility</p:attrName>
                                        </p:attrNameLst>
                                      </p:cBhvr>
                                      <p:to>
                                        <p:strVal val="visible"/>
                                      </p:to>
                                    </p:set>
                                    <p:animEffect transition="in" filter="wipe(left)">
                                      <p:cBhvr>
                                        <p:cTn id="7" dur="500"/>
                                        <p:tgtEl>
                                          <p:spTgt spid="79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905"/>
                                        </p:tgtEl>
                                        <p:attrNameLst>
                                          <p:attrName>style.visibility</p:attrName>
                                        </p:attrNameLst>
                                      </p:cBhvr>
                                      <p:to>
                                        <p:strVal val="visible"/>
                                      </p:to>
                                    </p:set>
                                    <p:animEffect transition="in" filter="wipe(left)">
                                      <p:cBhvr>
                                        <p:cTn id="12" dur="500"/>
                                        <p:tgtEl>
                                          <p:spTgt spid="7990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876"/>
                                        </p:tgtEl>
                                        <p:attrNameLst>
                                          <p:attrName>style.visibility</p:attrName>
                                        </p:attrNameLst>
                                      </p:cBhvr>
                                      <p:to>
                                        <p:strVal val="visible"/>
                                      </p:to>
                                    </p:set>
                                    <p:animEffect transition="in" filter="fade">
                                      <p:cBhvr>
                                        <p:cTn id="16" dur="500"/>
                                        <p:tgtEl>
                                          <p:spTgt spid="79876"/>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9895"/>
                                        </p:tgtEl>
                                        <p:attrNameLst>
                                          <p:attrName>style.visibility</p:attrName>
                                        </p:attrNameLst>
                                      </p:cBhvr>
                                      <p:to>
                                        <p:strVal val="visible"/>
                                      </p:to>
                                    </p:set>
                                    <p:animEffect transition="in" filter="wipe(up)">
                                      <p:cBhvr>
                                        <p:cTn id="20" dur="1000"/>
                                        <p:tgtEl>
                                          <p:spTgt spid="79895"/>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9906"/>
                                        </p:tgtEl>
                                        <p:attrNameLst>
                                          <p:attrName>style.visibility</p:attrName>
                                        </p:attrNameLst>
                                      </p:cBhvr>
                                      <p:to>
                                        <p:strVal val="visible"/>
                                      </p:to>
                                    </p:set>
                                    <p:animEffect transition="in" filter="fade">
                                      <p:cBhvr>
                                        <p:cTn id="25" dur="500"/>
                                        <p:tgtEl>
                                          <p:spTgt spid="79906"/>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9907"/>
                                        </p:tgtEl>
                                        <p:attrNameLst>
                                          <p:attrName>style.visibility</p:attrName>
                                        </p:attrNameLst>
                                      </p:cBhvr>
                                      <p:to>
                                        <p:strVal val="visible"/>
                                      </p:to>
                                    </p:set>
                                    <p:animEffect transition="in" filter="wipe(up)">
                                      <p:cBhvr>
                                        <p:cTn id="29" dur="1000"/>
                                        <p:tgtEl>
                                          <p:spTgt spid="7990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95" grpId="0"/>
      <p:bldP spid="79906" grpId="0"/>
      <p:bldP spid="7990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2124075" y="1484313"/>
            <a:ext cx="4752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c </a:t>
            </a:r>
            <a:r>
              <a:rPr lang="ja-JP" altLang="en-US" sz="3200"/>
              <a:t>教職員への心理教育</a:t>
            </a:r>
          </a:p>
        </p:txBody>
      </p:sp>
      <p:graphicFrame>
        <p:nvGraphicFramePr>
          <p:cNvPr id="81925" name="Group 5"/>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[72]</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教職員への集団対応</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81934" name="Rectangle 14"/>
          <p:cNvSpPr>
            <a:spLocks noChangeArrowheads="1"/>
          </p:cNvSpPr>
          <p:nvPr/>
        </p:nvSpPr>
        <p:spPr bwMode="auto">
          <a:xfrm>
            <a:off x="1728257" y="4256938"/>
            <a:ext cx="56165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d </a:t>
            </a:r>
            <a:r>
              <a:rPr lang="ja-JP" altLang="en-US" sz="3200" dirty="0"/>
              <a:t>教職員のグループワーク</a:t>
            </a:r>
          </a:p>
        </p:txBody>
      </p:sp>
      <p:sp>
        <p:nvSpPr>
          <p:cNvPr id="81935" name="Rectangle 15"/>
          <p:cNvSpPr>
            <a:spLocks noChangeArrowheads="1"/>
          </p:cNvSpPr>
          <p:nvPr/>
        </p:nvSpPr>
        <p:spPr bwMode="auto">
          <a:xfrm>
            <a:off x="395289" y="2276475"/>
            <a:ext cx="4680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○職員会議や学年会議の時間を利用して、専門職から</a:t>
            </a:r>
            <a:r>
              <a:rPr lang="en-US" altLang="ja-JP" dirty="0"/>
              <a:t>30</a:t>
            </a:r>
            <a:r>
              <a:rPr lang="ja-JP" altLang="ja-JP" dirty="0"/>
              <a:t>分ぐらいのレクチャー（心理教育）を</a:t>
            </a:r>
            <a:r>
              <a:rPr lang="ja-JP" altLang="ja-JP" dirty="0" smtClean="0"/>
              <a:t>受け</a:t>
            </a:r>
            <a:r>
              <a:rPr lang="ja-JP" altLang="en-US" dirty="0" smtClean="0"/>
              <a:t>ると良い</a:t>
            </a:r>
            <a:r>
              <a:rPr lang="ja-JP" altLang="ja-JP" dirty="0" smtClean="0"/>
              <a:t>。</a:t>
            </a:r>
            <a:endParaRPr lang="ja-JP" altLang="ja-JP" dirty="0"/>
          </a:p>
        </p:txBody>
      </p:sp>
      <p:sp>
        <p:nvSpPr>
          <p:cNvPr id="81936" name="Rectangle 16"/>
          <p:cNvSpPr>
            <a:spLocks noChangeArrowheads="1"/>
          </p:cNvSpPr>
          <p:nvPr/>
        </p:nvSpPr>
        <p:spPr bwMode="auto">
          <a:xfrm>
            <a:off x="612244" y="5085184"/>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○教職員同士で言葉に出して話</a:t>
            </a:r>
            <a:r>
              <a:rPr lang="ja-JP" altLang="ja-JP" dirty="0" smtClean="0"/>
              <a:t>を</a:t>
            </a:r>
            <a:r>
              <a:rPr lang="ja-JP" altLang="en-US" dirty="0" smtClean="0"/>
              <a:t>することが重要。</a:t>
            </a:r>
            <a:r>
              <a:rPr lang="ja-JP" altLang="ja-JP" dirty="0" smtClean="0"/>
              <a:t>少人数</a:t>
            </a:r>
            <a:r>
              <a:rPr lang="ja-JP" altLang="ja-JP" dirty="0"/>
              <a:t>で集まって自分の経験や気持ちを分かち合う場を</a:t>
            </a:r>
            <a:r>
              <a:rPr lang="ja-JP" altLang="ja-JP" dirty="0" smtClean="0"/>
              <a:t>持つ</a:t>
            </a:r>
            <a:r>
              <a:rPr lang="ja-JP" altLang="en-US" dirty="0" smtClean="0"/>
              <a:t>と良い</a:t>
            </a:r>
            <a:r>
              <a:rPr lang="ja-JP" altLang="ja-JP" dirty="0" smtClean="0"/>
              <a:t>。</a:t>
            </a:r>
            <a:endParaRPr lang="ja-JP" altLang="ja-JP" dirty="0"/>
          </a:p>
          <a:p>
            <a:r>
              <a:rPr lang="ja-JP" altLang="ja-JP" dirty="0"/>
              <a:t>○専門職が教職員のグループワークを実施することが</a:t>
            </a:r>
            <a:r>
              <a:rPr lang="ja-JP" altLang="ja-JP" dirty="0" smtClean="0"/>
              <a:t>あ</a:t>
            </a:r>
            <a:r>
              <a:rPr lang="ja-JP" altLang="en-US" dirty="0" smtClean="0"/>
              <a:t>る</a:t>
            </a:r>
            <a:r>
              <a:rPr lang="ja-JP" altLang="ja-JP" dirty="0" smtClean="0"/>
              <a:t>。</a:t>
            </a:r>
            <a:endParaRPr lang="ja-JP" altLang="ja-JP" dirty="0"/>
          </a:p>
        </p:txBody>
      </p:sp>
      <p:pic>
        <p:nvPicPr>
          <p:cNvPr id="8193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2276475"/>
            <a:ext cx="339566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ipe(left)">
                                      <p:cBhvr>
                                        <p:cTn id="7" dur="500"/>
                                        <p:tgtEl>
                                          <p:spTgt spid="819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24"/>
                                        </p:tgtEl>
                                        <p:attrNameLst>
                                          <p:attrName>style.visibility</p:attrName>
                                        </p:attrNameLst>
                                      </p:cBhvr>
                                      <p:to>
                                        <p:strVal val="visible"/>
                                      </p:to>
                                    </p:set>
                                    <p:animEffect transition="in" filter="fade">
                                      <p:cBhvr>
                                        <p:cTn id="11" dur="500"/>
                                        <p:tgtEl>
                                          <p:spTgt spid="8192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1935"/>
                                        </p:tgtEl>
                                        <p:attrNameLst>
                                          <p:attrName>style.visibility</p:attrName>
                                        </p:attrNameLst>
                                      </p:cBhvr>
                                      <p:to>
                                        <p:strVal val="visible"/>
                                      </p:to>
                                    </p:set>
                                    <p:animEffect transition="in" filter="wipe(up)">
                                      <p:cBhvr>
                                        <p:cTn id="15" dur="1000"/>
                                        <p:tgtEl>
                                          <p:spTgt spid="81935"/>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81937"/>
                                        </p:tgtEl>
                                        <p:attrNameLst>
                                          <p:attrName>style.visibility</p:attrName>
                                        </p:attrNameLst>
                                      </p:cBhvr>
                                      <p:to>
                                        <p:strVal val="visible"/>
                                      </p:to>
                                    </p:set>
                                    <p:animEffect transition="in" filter="fade">
                                      <p:cBhvr>
                                        <p:cTn id="19" dur="1000"/>
                                        <p:tgtEl>
                                          <p:spTgt spid="81937"/>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34"/>
                                        </p:tgtEl>
                                        <p:attrNameLst>
                                          <p:attrName>style.visibility</p:attrName>
                                        </p:attrNameLst>
                                      </p:cBhvr>
                                      <p:to>
                                        <p:strVal val="visible"/>
                                      </p:to>
                                    </p:set>
                                    <p:animEffect transition="in" filter="fade">
                                      <p:cBhvr>
                                        <p:cTn id="24" dur="500"/>
                                        <p:tgtEl>
                                          <p:spTgt spid="81934"/>
                                        </p:tgtEl>
                                      </p:cBhvr>
                                    </p:animEffect>
                                  </p:childTnLst>
                                </p:cTn>
                              </p:par>
                            </p:childTnLst>
                          </p:cTn>
                        </p:par>
                        <p:par>
                          <p:cTn id="25" fill="hold" nodeType="afterGroup">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81936"/>
                                        </p:tgtEl>
                                        <p:attrNameLst>
                                          <p:attrName>style.visibility</p:attrName>
                                        </p:attrNameLst>
                                      </p:cBhvr>
                                      <p:to>
                                        <p:strVal val="visible"/>
                                      </p:to>
                                    </p:set>
                                    <p:animEffect transition="in" filter="wipe(up)">
                                      <p:cBhvr>
                                        <p:cTn id="28" dur="1000"/>
                                        <p:tgtEl>
                                          <p:spTgt spid="81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34" grpId="0"/>
      <p:bldP spid="81935" grpId="0"/>
      <p:bldP spid="819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2413000" y="1412875"/>
            <a:ext cx="41751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a </a:t>
            </a:r>
            <a:r>
              <a:rPr lang="ja-JP" altLang="en-US" sz="3200"/>
              <a:t>保健室等での対応</a:t>
            </a:r>
          </a:p>
        </p:txBody>
      </p:sp>
      <p:graphicFrame>
        <p:nvGraphicFramePr>
          <p:cNvPr id="80916" name="Group 20"/>
          <p:cNvGraphicFramePr>
            <a:graphicFrameLocks noGrp="1"/>
          </p:cNvGraphicFramePr>
          <p:nvPr/>
        </p:nvGraphicFramePr>
        <p:xfrm>
          <a:off x="395288" y="6207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[73]</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子どもへの集団対応</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80911" name="Rectangle 15"/>
          <p:cNvSpPr>
            <a:spLocks noChangeArrowheads="1"/>
          </p:cNvSpPr>
          <p:nvPr/>
        </p:nvSpPr>
        <p:spPr bwMode="auto">
          <a:xfrm>
            <a:off x="448615" y="2420888"/>
            <a:ext cx="44114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○保健室</a:t>
            </a:r>
            <a:r>
              <a:rPr lang="ja-JP" altLang="ja-JP" dirty="0" smtClean="0"/>
              <a:t>に多く</a:t>
            </a:r>
            <a:r>
              <a:rPr lang="ja-JP" altLang="ja-JP" dirty="0"/>
              <a:t>の子どもが来室することを想定し、別室を用意し、教師や専門</a:t>
            </a:r>
            <a:r>
              <a:rPr lang="ja-JP" altLang="ja-JP" dirty="0" smtClean="0"/>
              <a:t>職</a:t>
            </a:r>
            <a:r>
              <a:rPr lang="ja-JP" altLang="en-US" dirty="0" smtClean="0"/>
              <a:t>の</a:t>
            </a:r>
            <a:r>
              <a:rPr lang="ja-JP" altLang="ja-JP" dirty="0" smtClean="0"/>
              <a:t>対応</a:t>
            </a:r>
            <a:r>
              <a:rPr lang="ja-JP" altLang="en-US" dirty="0" smtClean="0"/>
              <a:t>態勢を用意する。</a:t>
            </a:r>
            <a:r>
              <a:rPr lang="ja-JP" altLang="ja-JP" dirty="0" smtClean="0"/>
              <a:t>毛布</a:t>
            </a:r>
            <a:r>
              <a:rPr lang="ja-JP" altLang="ja-JP" dirty="0"/>
              <a:t>や飲み物（カフェイン入りは不可）、飴、ティッシュペーパーなど</a:t>
            </a:r>
            <a:r>
              <a:rPr lang="ja-JP" altLang="ja-JP" dirty="0" smtClean="0"/>
              <a:t>用意</a:t>
            </a:r>
            <a:r>
              <a:rPr lang="ja-JP" altLang="en-US" dirty="0" smtClean="0"/>
              <a:t>する。</a:t>
            </a:r>
            <a:endParaRPr lang="ja-JP" altLang="ja-JP" dirty="0"/>
          </a:p>
          <a:p>
            <a:r>
              <a:rPr lang="ja-JP" altLang="ja-JP" dirty="0"/>
              <a:t>○一睡もして</a:t>
            </a:r>
            <a:r>
              <a:rPr lang="ja-JP" altLang="ja-JP" dirty="0" smtClean="0"/>
              <a:t>いない</a:t>
            </a:r>
            <a:r>
              <a:rPr lang="ja-JP" altLang="en-US" dirty="0" smtClean="0"/>
              <a:t>子ども</a:t>
            </a:r>
            <a:r>
              <a:rPr lang="ja-JP" altLang="ja-JP" dirty="0" smtClean="0"/>
              <a:t>、</a:t>
            </a:r>
            <a:r>
              <a:rPr lang="ja-JP" altLang="ja-JP" dirty="0"/>
              <a:t>何も口にして</a:t>
            </a:r>
            <a:r>
              <a:rPr lang="ja-JP" altLang="ja-JP" dirty="0" smtClean="0"/>
              <a:t>いない</a:t>
            </a:r>
            <a:r>
              <a:rPr lang="ja-JP" altLang="en-US" dirty="0" smtClean="0"/>
              <a:t>子どもがいる</a:t>
            </a:r>
            <a:r>
              <a:rPr lang="ja-JP" altLang="ja-JP" dirty="0" smtClean="0"/>
              <a:t>。</a:t>
            </a:r>
            <a:endParaRPr lang="ja-JP"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420888"/>
            <a:ext cx="3885989" cy="281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0916"/>
                                        </p:tgtEl>
                                        <p:attrNameLst>
                                          <p:attrName>style.visibility</p:attrName>
                                        </p:attrNameLst>
                                      </p:cBhvr>
                                      <p:to>
                                        <p:strVal val="visible"/>
                                      </p:to>
                                    </p:set>
                                    <p:animEffect transition="in" filter="wipe(left)">
                                      <p:cBhvr>
                                        <p:cTn id="7" dur="500"/>
                                        <p:tgtEl>
                                          <p:spTgt spid="809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900"/>
                                        </p:tgtEl>
                                        <p:attrNameLst>
                                          <p:attrName>style.visibility</p:attrName>
                                        </p:attrNameLst>
                                      </p:cBhvr>
                                      <p:to>
                                        <p:strVal val="visible"/>
                                      </p:to>
                                    </p:set>
                                    <p:animEffect transition="in" filter="fade">
                                      <p:cBhvr>
                                        <p:cTn id="11" dur="500"/>
                                        <p:tgtEl>
                                          <p:spTgt spid="8090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0911"/>
                                        </p:tgtEl>
                                        <p:attrNameLst>
                                          <p:attrName>style.visibility</p:attrName>
                                        </p:attrNameLst>
                                      </p:cBhvr>
                                      <p:to>
                                        <p:strVal val="visible"/>
                                      </p:to>
                                    </p:set>
                                    <p:animEffect transition="in" filter="wipe(up)">
                                      <p:cBhvr>
                                        <p:cTn id="15" dur="1000"/>
                                        <p:tgtEl>
                                          <p:spTgt spid="8091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561" y="3535114"/>
            <a:ext cx="3387089" cy="24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4"/>
          <p:cNvSpPr>
            <a:spLocks noChangeArrowheads="1"/>
          </p:cNvSpPr>
          <p:nvPr/>
        </p:nvSpPr>
        <p:spPr bwMode="auto">
          <a:xfrm>
            <a:off x="2118594" y="790876"/>
            <a:ext cx="48990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子どもへの伝え方</a:t>
            </a:r>
          </a:p>
        </p:txBody>
      </p:sp>
      <p:sp>
        <p:nvSpPr>
          <p:cNvPr id="4" name="Rectangle 16"/>
          <p:cNvSpPr>
            <a:spLocks noChangeArrowheads="1"/>
          </p:cNvSpPr>
          <p:nvPr/>
        </p:nvSpPr>
        <p:spPr bwMode="auto">
          <a:xfrm>
            <a:off x="2149133" y="1988840"/>
            <a:ext cx="4823668" cy="1200329"/>
          </a:xfrm>
          <a:prstGeom prst="rect">
            <a:avLst/>
          </a:prstGeom>
          <a:solidFill>
            <a:schemeClr val="bg1"/>
          </a:solidFill>
          <a:ln w="12700">
            <a:solidFill>
              <a:schemeClr val="tx1"/>
            </a:solidFill>
          </a:ln>
          <a:effectLs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ja-JP" altLang="en-US" sz="2400" b="1" dirty="0"/>
              <a:t>　</a:t>
            </a:r>
            <a:r>
              <a:rPr lang="ja-JP" altLang="ja-JP" sz="2400" b="1" dirty="0"/>
              <a:t>ア 何があったのか（知</a:t>
            </a:r>
            <a:r>
              <a:rPr lang="ja-JP" altLang="ja-JP" sz="2400" b="1" dirty="0" smtClean="0"/>
              <a:t>）</a:t>
            </a:r>
            <a:endParaRPr lang="en-US" altLang="ja-JP" sz="2400" b="1" dirty="0" smtClean="0"/>
          </a:p>
          <a:p>
            <a:pPr eaLnBrk="1" hangingPunct="1"/>
            <a:r>
              <a:rPr lang="ja-JP" altLang="en-US" sz="2400" b="1" dirty="0" smtClean="0"/>
              <a:t>　</a:t>
            </a:r>
            <a:r>
              <a:rPr lang="ja-JP" altLang="ja-JP" sz="2400" b="1" dirty="0"/>
              <a:t>イ 今の気持ちはどうか（情</a:t>
            </a:r>
            <a:r>
              <a:rPr lang="ja-JP" altLang="ja-JP" sz="2400" b="1" dirty="0" smtClean="0"/>
              <a:t>）</a:t>
            </a:r>
            <a:endParaRPr lang="en-US" altLang="ja-JP" sz="2400" b="1" dirty="0" smtClean="0"/>
          </a:p>
          <a:p>
            <a:pPr eaLnBrk="1" hangingPunct="1"/>
            <a:r>
              <a:rPr lang="ja-JP" altLang="en-US" sz="2400" b="1" dirty="0"/>
              <a:t>　ウ これからどうするか（意）</a:t>
            </a:r>
            <a:endParaRPr lang="ja-JP" altLang="en-US" sz="2400" dirty="0"/>
          </a:p>
        </p:txBody>
      </p:sp>
    </p:spTree>
    <p:extLst>
      <p:ext uri="{BB962C8B-B14F-4D97-AF65-F5344CB8AC3E}">
        <p14:creationId xmlns:p14="http://schemas.microsoft.com/office/powerpoint/2010/main" val="22254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直線矢印コネクタ 43"/>
          <p:cNvCxnSpPr/>
          <p:nvPr/>
        </p:nvCxnSpPr>
        <p:spPr>
          <a:xfrm>
            <a:off x="7128283" y="4690951"/>
            <a:ext cx="0" cy="115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038737" y="4666901"/>
            <a:ext cx="1466131" cy="11771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1043608" y="4666901"/>
            <a:ext cx="2165483" cy="115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491880" y="4666901"/>
            <a:ext cx="0" cy="1153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7"/>
          <p:cNvSpPr>
            <a:spLocks noChangeArrowheads="1"/>
          </p:cNvSpPr>
          <p:nvPr/>
        </p:nvSpPr>
        <p:spPr bwMode="auto">
          <a:xfrm>
            <a:off x="463625" y="1553016"/>
            <a:ext cx="82089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○校長</a:t>
            </a:r>
            <a:r>
              <a:rPr lang="ja-JP" altLang="ja-JP" dirty="0"/>
              <a:t>メッセージで</a:t>
            </a:r>
            <a:r>
              <a:rPr lang="ja-JP" altLang="ja-JP" dirty="0" smtClean="0"/>
              <a:t>は</a:t>
            </a:r>
            <a:r>
              <a:rPr lang="ja-JP" altLang="en-US" dirty="0" smtClean="0"/>
              <a:t>詳しく</a:t>
            </a:r>
            <a:r>
              <a:rPr lang="ja-JP" altLang="ja-JP" dirty="0" smtClean="0"/>
              <a:t>伝え</a:t>
            </a:r>
            <a:r>
              <a:rPr lang="ja-JP" altLang="en-US" dirty="0" smtClean="0"/>
              <a:t>られないため、クラスでしっかり伝える。</a:t>
            </a:r>
            <a:r>
              <a:rPr lang="ja-JP" altLang="ja-JP" dirty="0" smtClean="0"/>
              <a:t>あらかじめ</a:t>
            </a:r>
            <a:r>
              <a:rPr lang="ja-JP" altLang="ja-JP" dirty="0" smtClean="0">
                <a:solidFill>
                  <a:srgbClr val="66FF33"/>
                </a:solidFill>
              </a:rPr>
              <a:t>伝える</a:t>
            </a:r>
            <a:r>
              <a:rPr lang="ja-JP" altLang="ja-JP" dirty="0">
                <a:solidFill>
                  <a:srgbClr val="66FF33"/>
                </a:solidFill>
              </a:rPr>
              <a:t>内容の基本形</a:t>
            </a:r>
            <a:r>
              <a:rPr lang="ja-JP" altLang="ja-JP" dirty="0"/>
              <a:t>を定めた上で、そのクラスに即した伝え方</a:t>
            </a:r>
            <a:r>
              <a:rPr lang="ja-JP" altLang="ja-JP" dirty="0" smtClean="0"/>
              <a:t>を検討</a:t>
            </a:r>
            <a:r>
              <a:rPr lang="ja-JP" altLang="en-US" dirty="0" smtClean="0"/>
              <a:t>する。質問への回答なども必要。</a:t>
            </a:r>
            <a:endParaRPr lang="ja-JP" altLang="ja-JP" dirty="0"/>
          </a:p>
        </p:txBody>
      </p:sp>
      <p:sp>
        <p:nvSpPr>
          <p:cNvPr id="3" name="Rectangle 14"/>
          <p:cNvSpPr>
            <a:spLocks noChangeArrowheads="1"/>
          </p:cNvSpPr>
          <p:nvPr/>
        </p:nvSpPr>
        <p:spPr bwMode="auto">
          <a:xfrm>
            <a:off x="1885130" y="764704"/>
            <a:ext cx="536595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ja-JP" sz="2800" b="1" dirty="0"/>
              <a:t>ア 何があったのか（知）</a:t>
            </a:r>
            <a:endParaRPr lang="en-US" altLang="ja-JP" sz="2800" b="1" dirty="0"/>
          </a:p>
        </p:txBody>
      </p:sp>
      <p:sp>
        <p:nvSpPr>
          <p:cNvPr id="6" name="Text Box 3"/>
          <p:cNvSpPr txBox="1">
            <a:spLocks noChangeArrowheads="1"/>
          </p:cNvSpPr>
          <p:nvPr/>
        </p:nvSpPr>
        <p:spPr bwMode="auto">
          <a:xfrm>
            <a:off x="6624228" y="4203055"/>
            <a:ext cx="1008111" cy="463846"/>
          </a:xfrm>
          <a:prstGeom prst="rect">
            <a:avLst/>
          </a:prstGeom>
          <a:solidFill>
            <a:srgbClr val="CC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2400" b="1" dirty="0" smtClean="0">
                <a:solidFill>
                  <a:srgbClr val="000000"/>
                </a:solidFill>
              </a:rPr>
              <a:t>担 任</a:t>
            </a:r>
            <a:endParaRPr lang="ja-JP" altLang="en-US" sz="2400" b="1" dirty="0">
              <a:solidFill>
                <a:srgbClr val="000000"/>
              </a:solidFill>
            </a:endParaRPr>
          </a:p>
        </p:txBody>
      </p:sp>
      <p:sp>
        <p:nvSpPr>
          <p:cNvPr id="7" name="Text Box 4"/>
          <p:cNvSpPr txBox="1">
            <a:spLocks noChangeArrowheads="1"/>
          </p:cNvSpPr>
          <p:nvPr/>
        </p:nvSpPr>
        <p:spPr bwMode="auto">
          <a:xfrm>
            <a:off x="3123335" y="4203055"/>
            <a:ext cx="1008111" cy="463846"/>
          </a:xfrm>
          <a:prstGeom prst="rect">
            <a:avLst/>
          </a:prstGeom>
          <a:solidFill>
            <a:srgbClr val="FFCCCC"/>
          </a:solidFill>
          <a:ln w="25400">
            <a:solidFill>
              <a:schemeClr val="tx1"/>
            </a:solidFill>
            <a:miter lim="800000"/>
            <a:headEnd/>
            <a:tailEnd/>
          </a:ln>
          <a:effectLst/>
          <a:extLst/>
        </p:spPr>
        <p:txBody>
          <a:bodyPr wrap="square" lIns="90000" tIns="46800" rIns="90000" bIns="46800">
            <a:spAutoFit/>
          </a:bodyPr>
          <a:lstStyle/>
          <a:p>
            <a:pPr algn="ctr"/>
            <a:r>
              <a:rPr lang="ja-JP" altLang="en-US" sz="2400" b="1" dirty="0" smtClean="0">
                <a:solidFill>
                  <a:srgbClr val="000000"/>
                </a:solidFill>
              </a:rPr>
              <a:t>校 長</a:t>
            </a:r>
            <a:endParaRPr lang="ja-JP" altLang="en-US" sz="2400" b="1" dirty="0">
              <a:solidFill>
                <a:srgbClr val="000000"/>
              </a:solidFill>
            </a:endParaRPr>
          </a:p>
        </p:txBody>
      </p:sp>
      <p:sp>
        <p:nvSpPr>
          <p:cNvPr id="16" name="角丸四角形 15"/>
          <p:cNvSpPr/>
          <p:nvPr/>
        </p:nvSpPr>
        <p:spPr>
          <a:xfrm>
            <a:off x="536860" y="5820028"/>
            <a:ext cx="1228055" cy="432048"/>
          </a:xfrm>
          <a:prstGeom prst="roundRect">
            <a:avLst/>
          </a:prstGeom>
          <a:solidFill>
            <a:srgbClr val="FFCCFF"/>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2"/>
                </a:solidFill>
                <a:latin typeface="ＭＳ ゴシック" panose="020B0609070205080204" pitchFamily="49" charset="-128"/>
                <a:ea typeface="ＭＳ ゴシック" panose="020B0609070205080204" pitchFamily="49" charset="-128"/>
              </a:rPr>
              <a:t>保護者</a:t>
            </a:r>
            <a:endParaRPr kumimoji="1" lang="ja-JP" altLang="en-US" sz="2400" b="1" dirty="0">
              <a:solidFill>
                <a:schemeClr val="bg2"/>
              </a:solidFill>
              <a:latin typeface="ＭＳ ゴシック" panose="020B0609070205080204" pitchFamily="49" charset="-128"/>
              <a:ea typeface="ＭＳ ゴシック" panose="020B0609070205080204" pitchFamily="49" charset="-128"/>
            </a:endParaRPr>
          </a:p>
        </p:txBody>
      </p:sp>
      <p:sp>
        <p:nvSpPr>
          <p:cNvPr id="17" name="角丸四角形 16"/>
          <p:cNvSpPr/>
          <p:nvPr/>
        </p:nvSpPr>
        <p:spPr>
          <a:xfrm>
            <a:off x="2551856" y="5844078"/>
            <a:ext cx="1228056" cy="432048"/>
          </a:xfrm>
          <a:prstGeom prst="roundRect">
            <a:avLst/>
          </a:prstGeom>
          <a:solidFill>
            <a:srgbClr val="FFCCFF"/>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2"/>
                </a:solidFill>
                <a:latin typeface="ＭＳ ゴシック" panose="020B0609070205080204" pitchFamily="49" charset="-128"/>
                <a:ea typeface="ＭＳ ゴシック" panose="020B0609070205080204" pitchFamily="49" charset="-128"/>
              </a:rPr>
              <a:t>報　道</a:t>
            </a:r>
            <a:endParaRPr kumimoji="1" lang="ja-JP" altLang="en-US" sz="2400" b="1" dirty="0">
              <a:solidFill>
                <a:schemeClr val="bg2"/>
              </a:solidFill>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4568106" y="5844078"/>
            <a:ext cx="3968153" cy="432048"/>
          </a:xfrm>
          <a:prstGeom prst="round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ＭＳ ゴシック" panose="020B0609070205080204" pitchFamily="49" charset="-128"/>
                <a:ea typeface="ＭＳ ゴシック" panose="020B0609070205080204" pitchFamily="49" charset="-128"/>
              </a:rPr>
              <a:t>子ども</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536860" y="3600294"/>
            <a:ext cx="3243052" cy="338114"/>
          </a:xfrm>
          <a:prstGeom prst="roundRect">
            <a:avLst/>
          </a:prstGeom>
          <a:solidFill>
            <a:srgbClr val="CCFFCC"/>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2"/>
                </a:solidFill>
                <a:latin typeface="ＭＳ ゴシック" panose="020B0609070205080204" pitchFamily="49" charset="-128"/>
                <a:ea typeface="ＭＳ ゴシック" panose="020B0609070205080204" pitchFamily="49" charset="-128"/>
              </a:rPr>
              <a:t>公表内容</a:t>
            </a:r>
            <a:endParaRPr kumimoji="1" lang="ja-JP" altLang="en-US" dirty="0">
              <a:solidFill>
                <a:schemeClr val="bg2"/>
              </a:solidFill>
              <a:latin typeface="ＭＳ ゴシック" panose="020B0609070205080204" pitchFamily="49" charset="-128"/>
              <a:ea typeface="ＭＳ ゴシック" panose="020B0609070205080204" pitchFamily="49" charset="-128"/>
            </a:endParaRPr>
          </a:p>
        </p:txBody>
      </p:sp>
      <p:sp>
        <p:nvSpPr>
          <p:cNvPr id="23" name="Text Box 2"/>
          <p:cNvSpPr txBox="1">
            <a:spLocks noChangeArrowheads="1"/>
          </p:cNvSpPr>
          <p:nvPr/>
        </p:nvSpPr>
        <p:spPr bwMode="auto">
          <a:xfrm>
            <a:off x="4592938" y="3568206"/>
            <a:ext cx="3943321" cy="402291"/>
          </a:xfrm>
          <a:prstGeom prst="rect">
            <a:avLst/>
          </a:prstGeom>
          <a:solidFill>
            <a:srgbClr val="CCFFCC"/>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ja-JP" altLang="en-US" dirty="0" smtClean="0">
                <a:solidFill>
                  <a:srgbClr val="000000"/>
                </a:solidFill>
              </a:rPr>
              <a:t>子どもへ</a:t>
            </a:r>
            <a:r>
              <a:rPr lang="ja-JP" altLang="en-US" b="1" dirty="0" smtClean="0">
                <a:solidFill>
                  <a:srgbClr val="000000"/>
                </a:solidFill>
              </a:rPr>
              <a:t>伝える内容</a:t>
            </a:r>
            <a:r>
              <a:rPr lang="ja-JP" altLang="en-US" b="1" dirty="0">
                <a:solidFill>
                  <a:srgbClr val="000000"/>
                </a:solidFill>
              </a:rPr>
              <a:t>の基本形</a:t>
            </a:r>
          </a:p>
        </p:txBody>
      </p:sp>
      <p:sp>
        <p:nvSpPr>
          <p:cNvPr id="24" name="Rectangle 5"/>
          <p:cNvSpPr>
            <a:spLocks noChangeArrowheads="1"/>
          </p:cNvSpPr>
          <p:nvPr/>
        </p:nvSpPr>
        <p:spPr bwMode="auto">
          <a:xfrm>
            <a:off x="6624228" y="5129623"/>
            <a:ext cx="1912032" cy="380480"/>
          </a:xfrm>
          <a:prstGeom prst="rect">
            <a:avLst/>
          </a:prstGeom>
          <a:solidFill>
            <a:srgbClr val="CCFFFF"/>
          </a:solidFill>
          <a:ln w="12700" algn="ctr">
            <a:solidFill>
              <a:schemeClr val="bg2"/>
            </a:solidFill>
            <a:miter lim="800000"/>
            <a:headEnd/>
            <a:tailEnd/>
          </a:ln>
          <a:effectLst/>
          <a:extLst/>
        </p:spPr>
        <p:txBody>
          <a:bodyPr wrap="square" lIns="36000" tIns="36000" rIns="36000" bIns="36000">
            <a:spAutoFit/>
          </a:bodyPr>
          <a:lstStyle/>
          <a:p>
            <a:pPr algn="ctr"/>
            <a:r>
              <a:rPr lang="ja-JP" altLang="en-US" dirty="0">
                <a:solidFill>
                  <a:srgbClr val="000000"/>
                </a:solidFill>
              </a:rPr>
              <a:t>クラスで</a:t>
            </a:r>
            <a:r>
              <a:rPr lang="ja-JP" altLang="en-US" dirty="0" smtClean="0">
                <a:solidFill>
                  <a:srgbClr val="000000"/>
                </a:solidFill>
              </a:rPr>
              <a:t>の説明</a:t>
            </a:r>
            <a:endParaRPr lang="ja-JP" altLang="en-US" dirty="0">
              <a:solidFill>
                <a:srgbClr val="FFFFFF"/>
              </a:solidFill>
              <a:effectLst>
                <a:outerShdw blurRad="38100" dist="38100" dir="2700000" algn="tl">
                  <a:srgbClr val="000000"/>
                </a:outerShdw>
              </a:effectLst>
            </a:endParaRPr>
          </a:p>
        </p:txBody>
      </p:sp>
      <p:sp>
        <p:nvSpPr>
          <p:cNvPr id="25" name="Rectangle 7"/>
          <p:cNvSpPr>
            <a:spLocks noChangeArrowheads="1"/>
          </p:cNvSpPr>
          <p:nvPr/>
        </p:nvSpPr>
        <p:spPr bwMode="auto">
          <a:xfrm>
            <a:off x="4568106" y="5139336"/>
            <a:ext cx="1873525" cy="380480"/>
          </a:xfrm>
          <a:prstGeom prst="rect">
            <a:avLst/>
          </a:prstGeom>
          <a:solidFill>
            <a:srgbClr val="FF9999"/>
          </a:solidFill>
          <a:ln w="12700" algn="ctr">
            <a:solidFill>
              <a:schemeClr val="bg2"/>
            </a:solidFill>
            <a:miter lim="800000"/>
            <a:headEnd/>
            <a:tailEnd/>
          </a:ln>
          <a:effectLst/>
          <a:extLst/>
        </p:spPr>
        <p:txBody>
          <a:bodyPr wrap="square" lIns="36000" tIns="36000" rIns="36000" bIns="36000">
            <a:spAutoFit/>
          </a:bodyPr>
          <a:lstStyle/>
          <a:p>
            <a:pPr algn="ctr"/>
            <a:r>
              <a:rPr lang="ja-JP" altLang="en-US" dirty="0">
                <a:solidFill>
                  <a:srgbClr val="000000"/>
                </a:solidFill>
              </a:rPr>
              <a:t>校長</a:t>
            </a:r>
            <a:r>
              <a:rPr lang="ja-JP" altLang="en-US" dirty="0" smtClean="0">
                <a:solidFill>
                  <a:srgbClr val="000000"/>
                </a:solidFill>
              </a:rPr>
              <a:t>メッセージ</a:t>
            </a:r>
            <a:endParaRPr lang="ja-JP" altLang="en-US" sz="1800" b="1" dirty="0">
              <a:solidFill>
                <a:srgbClr val="FFFFFF"/>
              </a:solidFill>
              <a:effectLst>
                <a:outerShdw blurRad="38100" dist="38100" dir="2700000" algn="tl">
                  <a:srgbClr val="000000"/>
                </a:outerShdw>
              </a:effectLst>
            </a:endParaRPr>
          </a:p>
        </p:txBody>
      </p:sp>
      <p:sp>
        <p:nvSpPr>
          <p:cNvPr id="26" name="Rectangle 5"/>
          <p:cNvSpPr>
            <a:spLocks noChangeArrowheads="1"/>
          </p:cNvSpPr>
          <p:nvPr/>
        </p:nvSpPr>
        <p:spPr bwMode="auto">
          <a:xfrm>
            <a:off x="536860" y="5133212"/>
            <a:ext cx="1850603" cy="380480"/>
          </a:xfrm>
          <a:prstGeom prst="rect">
            <a:avLst/>
          </a:prstGeom>
          <a:solidFill>
            <a:srgbClr val="FFCCFF"/>
          </a:solidFill>
          <a:ln w="12700" algn="ctr">
            <a:solidFill>
              <a:schemeClr val="bg2"/>
            </a:solidFill>
            <a:miter lim="800000"/>
            <a:headEnd/>
            <a:tailEnd/>
          </a:ln>
          <a:effectLst/>
          <a:extLst/>
        </p:spPr>
        <p:txBody>
          <a:bodyPr wrap="square" lIns="36000" tIns="36000" rIns="36000" bIns="36000">
            <a:spAutoFit/>
          </a:bodyPr>
          <a:lstStyle/>
          <a:p>
            <a:pPr algn="ctr"/>
            <a:r>
              <a:rPr lang="ja-JP" altLang="en-US" dirty="0" smtClean="0">
                <a:solidFill>
                  <a:schemeClr val="bg2"/>
                </a:solidFill>
              </a:rPr>
              <a:t>保護者会</a:t>
            </a:r>
            <a:r>
              <a:rPr lang="en-US" altLang="ja-JP" dirty="0" smtClean="0">
                <a:solidFill>
                  <a:schemeClr val="bg2"/>
                </a:solidFill>
              </a:rPr>
              <a:t>､</a:t>
            </a:r>
            <a:r>
              <a:rPr lang="ja-JP" altLang="en-US" dirty="0" smtClean="0">
                <a:solidFill>
                  <a:schemeClr val="bg2"/>
                </a:solidFill>
              </a:rPr>
              <a:t>文書</a:t>
            </a:r>
            <a:endParaRPr lang="ja-JP" altLang="en-US" dirty="0">
              <a:solidFill>
                <a:schemeClr val="bg2"/>
              </a:solidFill>
              <a:effectLst>
                <a:outerShdw blurRad="38100" dist="38100" dir="2700000" algn="tl">
                  <a:srgbClr val="000000"/>
                </a:outerShdw>
              </a:effectLst>
            </a:endParaRPr>
          </a:p>
        </p:txBody>
      </p:sp>
      <p:sp>
        <p:nvSpPr>
          <p:cNvPr id="27" name="Rectangle 5"/>
          <p:cNvSpPr>
            <a:spLocks noChangeArrowheads="1"/>
          </p:cNvSpPr>
          <p:nvPr/>
        </p:nvSpPr>
        <p:spPr bwMode="auto">
          <a:xfrm>
            <a:off x="2591339" y="5133212"/>
            <a:ext cx="1188573" cy="380480"/>
          </a:xfrm>
          <a:prstGeom prst="rect">
            <a:avLst/>
          </a:prstGeom>
          <a:solidFill>
            <a:srgbClr val="FFCCFF"/>
          </a:solidFill>
          <a:ln w="12700" algn="ctr">
            <a:solidFill>
              <a:schemeClr val="bg2"/>
            </a:solidFill>
            <a:miter lim="800000"/>
            <a:headEnd/>
            <a:tailEnd/>
          </a:ln>
          <a:effectLst/>
          <a:extLst/>
        </p:spPr>
        <p:txBody>
          <a:bodyPr wrap="square" lIns="36000" tIns="36000" rIns="36000" bIns="36000">
            <a:spAutoFit/>
          </a:bodyPr>
          <a:lstStyle/>
          <a:p>
            <a:pPr algn="ctr"/>
            <a:r>
              <a:rPr lang="ja-JP" altLang="en-US" dirty="0">
                <a:solidFill>
                  <a:schemeClr val="bg2"/>
                </a:solidFill>
              </a:rPr>
              <a:t>記者会見</a:t>
            </a:r>
            <a:endParaRPr lang="ja-JP" altLang="en-US" dirty="0">
              <a:solidFill>
                <a:schemeClr val="bg2"/>
              </a:solidFill>
              <a:effectLst>
                <a:outerShdw blurRad="38100" dist="38100" dir="2700000" algn="tl">
                  <a:srgbClr val="000000"/>
                </a:outerShdw>
              </a:effectLst>
            </a:endParaRPr>
          </a:p>
        </p:txBody>
      </p:sp>
      <p:sp>
        <p:nvSpPr>
          <p:cNvPr id="28" name="Rectangle 14"/>
          <p:cNvSpPr>
            <a:spLocks noChangeArrowheads="1"/>
          </p:cNvSpPr>
          <p:nvPr/>
        </p:nvSpPr>
        <p:spPr bwMode="auto">
          <a:xfrm>
            <a:off x="1909962" y="2709119"/>
            <a:ext cx="536595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800" b="1" dirty="0"/>
              <a:t>子どもへ</a:t>
            </a:r>
            <a:r>
              <a:rPr lang="ja-JP" altLang="en-US" sz="2800" b="1" dirty="0" smtClean="0"/>
              <a:t>の伝え方</a:t>
            </a:r>
            <a:endParaRPr lang="en-US" altLang="ja-JP" sz="2800" b="1" dirty="0"/>
          </a:p>
        </p:txBody>
      </p:sp>
      <p:cxnSp>
        <p:nvCxnSpPr>
          <p:cNvPr id="30" name="直線矢印コネクタ 29"/>
          <p:cNvCxnSpPr/>
          <p:nvPr/>
        </p:nvCxnSpPr>
        <p:spPr>
          <a:xfrm>
            <a:off x="1619672" y="3938408"/>
            <a:ext cx="0" cy="1200928"/>
          </a:xfrm>
          <a:prstGeom prst="straightConnector1">
            <a:avLst/>
          </a:prstGeom>
          <a:ln w="38100">
            <a:solidFill>
              <a:srgbClr val="66FF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987824" y="3938408"/>
            <a:ext cx="0" cy="1200928"/>
          </a:xfrm>
          <a:prstGeom prst="straightConnector1">
            <a:avLst/>
          </a:prstGeom>
          <a:ln w="38100">
            <a:solidFill>
              <a:srgbClr val="66FF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23" idx="1"/>
          </p:cNvCxnSpPr>
          <p:nvPr/>
        </p:nvCxnSpPr>
        <p:spPr>
          <a:xfrm>
            <a:off x="3827770" y="3769351"/>
            <a:ext cx="765168" cy="1"/>
          </a:xfrm>
          <a:prstGeom prst="straightConnector1">
            <a:avLst/>
          </a:prstGeom>
          <a:ln w="38100">
            <a:solidFill>
              <a:srgbClr val="66FF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5436096" y="3970497"/>
            <a:ext cx="0" cy="1200928"/>
          </a:xfrm>
          <a:prstGeom prst="straightConnector1">
            <a:avLst/>
          </a:prstGeom>
          <a:ln w="38100">
            <a:solidFill>
              <a:srgbClr val="66FF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7812360" y="3938408"/>
            <a:ext cx="0" cy="1200928"/>
          </a:xfrm>
          <a:prstGeom prst="straightConnector1">
            <a:avLst/>
          </a:prstGeom>
          <a:ln w="38100">
            <a:solidFill>
              <a:srgbClr val="66FF33"/>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8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1000"/>
                                        <p:tgtEl>
                                          <p:spTgt spid="30"/>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1000"/>
                                        <p:tgtEl>
                                          <p:spTgt spid="31"/>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1000"/>
                                        <p:tgtEl>
                                          <p:spTgt spid="27"/>
                                        </p:tgtEl>
                                      </p:cBhvr>
                                    </p:animEffect>
                                  </p:childTnLst>
                                </p:cTn>
                              </p:par>
                            </p:childTnLst>
                          </p:cTn>
                        </p:par>
                        <p:par>
                          <p:cTn id="37" fill="hold">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1000"/>
                                        <p:tgtEl>
                                          <p:spTgt spid="7"/>
                                        </p:tgtEl>
                                      </p:cBhvr>
                                    </p:animEffect>
                                  </p:childTnLst>
                                </p:cTn>
                              </p:par>
                            </p:childTnLst>
                          </p:cTn>
                        </p:par>
                        <p:par>
                          <p:cTn id="41" fill="hold">
                            <p:stCondLst>
                              <p:cond delay="6500"/>
                            </p:stCondLst>
                            <p:childTnLst>
                              <p:par>
                                <p:cTn id="42" presetID="22" presetClass="entr" presetSubtype="1"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1000"/>
                                        <p:tgtEl>
                                          <p:spTgt spid="35"/>
                                        </p:tgtEl>
                                      </p:cBhvr>
                                    </p:animEffect>
                                  </p:childTnLst>
                                </p:cTn>
                              </p:par>
                            </p:childTnLst>
                          </p:cTn>
                        </p:par>
                        <p:par>
                          <p:cTn id="45" fill="hold">
                            <p:stCondLst>
                              <p:cond delay="7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childTnLst>
                          </p:cTn>
                        </p:par>
                        <p:par>
                          <p:cTn id="49" fill="hold">
                            <p:stCondLst>
                              <p:cond delay="8500"/>
                            </p:stCondLst>
                            <p:childTnLst>
                              <p:par>
                                <p:cTn id="50" presetID="22" presetClass="entr" presetSubtype="1"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1000"/>
                                        <p:tgtEl>
                                          <p:spTgt spid="33"/>
                                        </p:tgtEl>
                                      </p:cBhvr>
                                    </p:animEffect>
                                  </p:childTnLst>
                                </p:cTn>
                              </p:par>
                            </p:childTnLst>
                          </p:cTn>
                        </p:par>
                        <p:par>
                          <p:cTn id="53" fill="hold">
                            <p:stCondLst>
                              <p:cond delay="95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000"/>
                                        <p:tgtEl>
                                          <p:spTgt spid="37"/>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1000"/>
                                        <p:tgtEl>
                                          <p:spTgt spid="4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1000"/>
                                        <p:tgtEl>
                                          <p:spTgt spid="25"/>
                                        </p:tgtEl>
                                      </p:cBhvr>
                                    </p:animEffect>
                                  </p:childTnLst>
                                </p:cTn>
                              </p:par>
                            </p:childTnLst>
                          </p:cTn>
                        </p:par>
                        <p:par>
                          <p:cTn id="75" fill="hold">
                            <p:stCondLst>
                              <p:cond delay="2000"/>
                            </p:stCondLst>
                            <p:childTnLst>
                              <p:par>
                                <p:cTn id="76" presetID="22" presetClass="entr" presetSubtype="1"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up)">
                                      <p:cBhvr>
                                        <p:cTn id="78" dur="1000"/>
                                        <p:tgtEl>
                                          <p:spTgt spid="41"/>
                                        </p:tgtEl>
                                      </p:cBhvr>
                                    </p:animEffect>
                                  </p:childTnLst>
                                </p:cTn>
                              </p:par>
                            </p:childTnLst>
                          </p:cTn>
                        </p:par>
                        <p:par>
                          <p:cTn id="79" fill="hold">
                            <p:stCondLst>
                              <p:cond delay="3000"/>
                            </p:stCondLst>
                            <p:childTnLst>
                              <p:par>
                                <p:cTn id="80" presetID="22" presetClass="entr" presetSubtype="8"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up)">
                                      <p:cBhvr>
                                        <p:cTn id="87" dur="1000"/>
                                        <p:tgtEl>
                                          <p:spTgt spid="42"/>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childTnLst>
                                </p:cTn>
                              </p:par>
                            </p:childTnLst>
                          </p:cTn>
                        </p:par>
                        <p:par>
                          <p:cTn id="92" fill="hold">
                            <p:stCondLst>
                              <p:cond delay="2000"/>
                            </p:stCondLst>
                            <p:childTnLst>
                              <p:par>
                                <p:cTn id="93" presetID="22" presetClass="entr" presetSubtype="8"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1000"/>
                                        <p:tgtEl>
                                          <p:spTgt spid="6"/>
                                        </p:tgtEl>
                                      </p:cBhvr>
                                    </p:animEffect>
                                  </p:childTnLst>
                                </p:cTn>
                              </p:par>
                            </p:childTnLst>
                          </p:cTn>
                        </p:par>
                        <p:par>
                          <p:cTn id="96" fill="hold">
                            <p:stCondLst>
                              <p:cond delay="3000"/>
                            </p:stCondLst>
                            <p:childTnLst>
                              <p:par>
                                <p:cTn id="97" presetID="22" presetClass="entr" presetSubtype="1"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up)">
                                      <p:cBhvr>
                                        <p:cTn id="9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58248" y="2276872"/>
            <a:ext cx="8208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○遺族</a:t>
            </a:r>
            <a:r>
              <a:rPr lang="ja-JP" altLang="ja-JP" dirty="0"/>
              <a:t>が公表を</a:t>
            </a:r>
            <a:r>
              <a:rPr lang="ja-JP" altLang="ja-JP" dirty="0" smtClean="0"/>
              <a:t>望まない</a:t>
            </a:r>
            <a:r>
              <a:rPr lang="ja-JP" altLang="en-US" dirty="0" smtClean="0"/>
              <a:t>場合、</a:t>
            </a:r>
            <a:r>
              <a:rPr lang="ja-JP" altLang="ja-JP" dirty="0" smtClean="0"/>
              <a:t>伝え方</a:t>
            </a:r>
            <a:r>
              <a:rPr lang="ja-JP" altLang="ja-JP" dirty="0"/>
              <a:t>に工夫が</a:t>
            </a:r>
            <a:r>
              <a:rPr lang="ja-JP" altLang="ja-JP" dirty="0" smtClean="0"/>
              <a:t>必要。</a:t>
            </a:r>
            <a:endParaRPr lang="ja-JP" altLang="ja-JP" dirty="0"/>
          </a:p>
          <a:p>
            <a:r>
              <a:rPr lang="ja-JP" altLang="ja-JP" dirty="0" smtClean="0"/>
              <a:t>○手段</a:t>
            </a:r>
            <a:r>
              <a:rPr lang="ja-JP" altLang="ja-JP" dirty="0"/>
              <a:t>の詳細を</a:t>
            </a:r>
            <a:r>
              <a:rPr lang="ja-JP" altLang="ja-JP" dirty="0" smtClean="0"/>
              <a:t>話さない。</a:t>
            </a:r>
            <a:endParaRPr lang="ja-JP" altLang="ja-JP" dirty="0"/>
          </a:p>
          <a:p>
            <a:r>
              <a:rPr lang="ja-JP" altLang="ja-JP" dirty="0"/>
              <a:t>○自殺は１つの原因で起こることはまれで、様々な要因が複雑に絡み合っているのが</a:t>
            </a:r>
            <a:r>
              <a:rPr lang="ja-JP" altLang="ja-JP" dirty="0" smtClean="0"/>
              <a:t>一般的。</a:t>
            </a:r>
            <a:endParaRPr lang="ja-JP" altLang="ja-JP" dirty="0"/>
          </a:p>
          <a:p>
            <a:r>
              <a:rPr lang="ja-JP" altLang="ja-JP" dirty="0"/>
              <a:t>○多くの場合、「この苦しみから逃れるには死ぬしかない」と</a:t>
            </a:r>
            <a:r>
              <a:rPr lang="ja-JP" altLang="ja-JP" dirty="0" smtClean="0"/>
              <a:t>追い詰められて</a:t>
            </a:r>
            <a:r>
              <a:rPr lang="ja-JP" altLang="en-US" dirty="0" smtClean="0"/>
              <a:t>お</a:t>
            </a:r>
            <a:r>
              <a:rPr lang="ja-JP" altLang="ja-JP" dirty="0" smtClean="0"/>
              <a:t>り</a:t>
            </a:r>
            <a:r>
              <a:rPr lang="ja-JP" altLang="ja-JP" dirty="0"/>
              <a:t>、「本人が望んだ死」とは</a:t>
            </a:r>
            <a:r>
              <a:rPr lang="ja-JP" altLang="ja-JP" dirty="0" smtClean="0"/>
              <a:t>言えない。</a:t>
            </a:r>
            <a:endParaRPr lang="ja-JP" altLang="ja-JP" dirty="0"/>
          </a:p>
        </p:txBody>
      </p:sp>
      <p:sp>
        <p:nvSpPr>
          <p:cNvPr id="4" name="Rectangle 14"/>
          <p:cNvSpPr>
            <a:spLocks noChangeArrowheads="1"/>
          </p:cNvSpPr>
          <p:nvPr/>
        </p:nvSpPr>
        <p:spPr bwMode="auto">
          <a:xfrm>
            <a:off x="1763688" y="893853"/>
            <a:ext cx="536595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800" b="1" dirty="0"/>
              <a:t>自殺</a:t>
            </a:r>
            <a:r>
              <a:rPr lang="ja-JP" altLang="en-US" sz="2800" b="1" dirty="0" smtClean="0"/>
              <a:t>の場合</a:t>
            </a:r>
            <a:endParaRPr lang="en-US" altLang="ja-JP" sz="2800" b="1" dirty="0"/>
          </a:p>
        </p:txBody>
      </p:sp>
    </p:spTree>
    <p:extLst>
      <p:ext uri="{BB962C8B-B14F-4D97-AF65-F5344CB8AC3E}">
        <p14:creationId xmlns:p14="http://schemas.microsoft.com/office/powerpoint/2010/main" val="7597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0" name="AutoShape 14"/>
          <p:cNvSpPr>
            <a:spLocks noChangeArrowheads="1"/>
          </p:cNvSpPr>
          <p:nvPr/>
        </p:nvSpPr>
        <p:spPr bwMode="auto">
          <a:xfrm>
            <a:off x="619936" y="4978400"/>
            <a:ext cx="1657350" cy="720725"/>
          </a:xfrm>
          <a:prstGeom prst="roundRect">
            <a:avLst>
              <a:gd name="adj" fmla="val 16667"/>
            </a:avLst>
          </a:prstGeom>
          <a:solidFill>
            <a:schemeClr val="bg1"/>
          </a:solidFill>
          <a:ln w="25400">
            <a:solidFill>
              <a:schemeClr val="tx1"/>
            </a:solidFill>
            <a:round/>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態勢確保</a:t>
            </a:r>
          </a:p>
        </p:txBody>
      </p:sp>
      <p:sp>
        <p:nvSpPr>
          <p:cNvPr id="55311" name="AutoShape 15"/>
          <p:cNvSpPr>
            <a:spLocks noChangeArrowheads="1"/>
          </p:cNvSpPr>
          <p:nvPr/>
        </p:nvSpPr>
        <p:spPr bwMode="auto">
          <a:xfrm>
            <a:off x="619936" y="3321050"/>
            <a:ext cx="1584325" cy="720725"/>
          </a:xfrm>
          <a:prstGeom prst="roundRect">
            <a:avLst>
              <a:gd name="adj" fmla="val 16667"/>
            </a:avLst>
          </a:prstGeom>
          <a:solidFill>
            <a:schemeClr val="bg1"/>
          </a:solidFill>
          <a:ln w="25400">
            <a:solidFill>
              <a:schemeClr val="tx1"/>
            </a:solidFill>
            <a:round/>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状況把握</a:t>
            </a:r>
          </a:p>
        </p:txBody>
      </p:sp>
      <p:sp>
        <p:nvSpPr>
          <p:cNvPr id="55312" name="AutoShape 16"/>
          <p:cNvSpPr>
            <a:spLocks noChangeArrowheads="1"/>
          </p:cNvSpPr>
          <p:nvPr/>
        </p:nvSpPr>
        <p:spPr bwMode="auto">
          <a:xfrm>
            <a:off x="3501248" y="4186237"/>
            <a:ext cx="1655763" cy="720725"/>
          </a:xfrm>
          <a:prstGeom prst="roundRect">
            <a:avLst>
              <a:gd name="adj" fmla="val 16667"/>
            </a:avLst>
          </a:prstGeom>
          <a:solidFill>
            <a:schemeClr val="bg1"/>
          </a:solidFill>
          <a:ln w="25400">
            <a:solidFill>
              <a:schemeClr val="tx1"/>
            </a:solidFill>
            <a:round/>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方針決定</a:t>
            </a:r>
          </a:p>
        </p:txBody>
      </p:sp>
      <p:sp>
        <p:nvSpPr>
          <p:cNvPr id="55313" name="AutoShape 17"/>
          <p:cNvSpPr>
            <a:spLocks noChangeArrowheads="1"/>
          </p:cNvSpPr>
          <p:nvPr/>
        </p:nvSpPr>
        <p:spPr bwMode="auto">
          <a:xfrm>
            <a:off x="6957236" y="4186237"/>
            <a:ext cx="1439862" cy="720725"/>
          </a:xfrm>
          <a:prstGeom prst="roundRect">
            <a:avLst>
              <a:gd name="adj" fmla="val 16667"/>
            </a:avLst>
          </a:prstGeom>
          <a:solidFill>
            <a:schemeClr val="bg1"/>
          </a:solidFill>
          <a:ln w="25400">
            <a:solidFill>
              <a:schemeClr val="tx1"/>
            </a:solidFill>
            <a:round/>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実　施</a:t>
            </a:r>
          </a:p>
        </p:txBody>
      </p:sp>
      <p:sp>
        <p:nvSpPr>
          <p:cNvPr id="55314" name="Rectangle 18"/>
          <p:cNvSpPr>
            <a:spLocks noChangeArrowheads="1"/>
          </p:cNvSpPr>
          <p:nvPr/>
        </p:nvSpPr>
        <p:spPr bwMode="auto">
          <a:xfrm>
            <a:off x="3501248" y="2817812"/>
            <a:ext cx="1584325" cy="649288"/>
          </a:xfrm>
          <a:prstGeom prst="rect">
            <a:avLst/>
          </a:prstGeom>
          <a:solidFill>
            <a:schemeClr val="bg1"/>
          </a:solidFill>
          <a:ln w="25400">
            <a:solidFill>
              <a:schemeClr val="tx1"/>
            </a:solidFill>
            <a:miter lim="800000"/>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目標設定</a:t>
            </a:r>
          </a:p>
        </p:txBody>
      </p:sp>
      <p:sp>
        <p:nvSpPr>
          <p:cNvPr id="55315" name="Rectangle 19"/>
          <p:cNvSpPr>
            <a:spLocks noChangeArrowheads="1"/>
          </p:cNvSpPr>
          <p:nvPr/>
        </p:nvSpPr>
        <p:spPr bwMode="auto">
          <a:xfrm>
            <a:off x="5301473" y="5626100"/>
            <a:ext cx="1584325" cy="649287"/>
          </a:xfrm>
          <a:prstGeom prst="rect">
            <a:avLst/>
          </a:prstGeom>
          <a:solidFill>
            <a:schemeClr val="bg1"/>
          </a:solidFill>
          <a:ln w="25400">
            <a:solidFill>
              <a:schemeClr val="tx1"/>
            </a:solidFill>
            <a:miter lim="800000"/>
            <a:headEnd/>
            <a:tailEnd/>
          </a:ln>
          <a:effectLst/>
          <a:extLst/>
        </p:spPr>
        <p:txBody>
          <a:bodyPr wrap="none" anchor="ct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eaLnBrk="1" hangingPunct="1"/>
            <a:r>
              <a:rPr lang="ja-JP" altLang="en-US" sz="2800"/>
              <a:t>計画作成</a:t>
            </a:r>
          </a:p>
        </p:txBody>
      </p:sp>
      <p:sp>
        <p:nvSpPr>
          <p:cNvPr id="55316" name="Line 20"/>
          <p:cNvSpPr>
            <a:spLocks noChangeShapeType="1"/>
          </p:cNvSpPr>
          <p:nvPr/>
        </p:nvSpPr>
        <p:spPr bwMode="auto">
          <a:xfrm>
            <a:off x="1412098" y="4041775"/>
            <a:ext cx="0" cy="936625"/>
          </a:xfrm>
          <a:prstGeom prst="line">
            <a:avLst/>
          </a:prstGeom>
          <a:noFill/>
          <a:ln w="254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7" name="Line 21"/>
          <p:cNvSpPr>
            <a:spLocks noChangeShapeType="1"/>
          </p:cNvSpPr>
          <p:nvPr/>
        </p:nvSpPr>
        <p:spPr bwMode="auto">
          <a:xfrm>
            <a:off x="2204261" y="3681412"/>
            <a:ext cx="1296987" cy="649288"/>
          </a:xfrm>
          <a:prstGeom prst="line">
            <a:avLst/>
          </a:prstGeom>
          <a:noFill/>
          <a:ln w="254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8" name="Line 22"/>
          <p:cNvSpPr>
            <a:spLocks noChangeShapeType="1"/>
          </p:cNvSpPr>
          <p:nvPr/>
        </p:nvSpPr>
        <p:spPr bwMode="auto">
          <a:xfrm flipV="1">
            <a:off x="2277286" y="4762500"/>
            <a:ext cx="1223962" cy="576262"/>
          </a:xfrm>
          <a:prstGeom prst="line">
            <a:avLst/>
          </a:prstGeom>
          <a:noFill/>
          <a:ln w="254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19" name="Line 23"/>
          <p:cNvSpPr>
            <a:spLocks noChangeShapeType="1"/>
          </p:cNvSpPr>
          <p:nvPr/>
        </p:nvSpPr>
        <p:spPr bwMode="auto">
          <a:xfrm>
            <a:off x="4364848" y="3465512"/>
            <a:ext cx="0" cy="720725"/>
          </a:xfrm>
          <a:prstGeom prst="line">
            <a:avLst/>
          </a:prstGeom>
          <a:noFill/>
          <a:ln w="254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0" name="Line 24"/>
          <p:cNvSpPr>
            <a:spLocks noChangeShapeType="1"/>
          </p:cNvSpPr>
          <p:nvPr/>
        </p:nvSpPr>
        <p:spPr bwMode="auto">
          <a:xfrm>
            <a:off x="5157011" y="4546600"/>
            <a:ext cx="18002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1" name="Line 25"/>
          <p:cNvSpPr>
            <a:spLocks noChangeShapeType="1"/>
          </p:cNvSpPr>
          <p:nvPr/>
        </p:nvSpPr>
        <p:spPr bwMode="auto">
          <a:xfrm flipV="1">
            <a:off x="6093636" y="4546600"/>
            <a:ext cx="0" cy="1079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2" name="Text Box 26"/>
          <p:cNvSpPr txBox="1">
            <a:spLocks noChangeArrowheads="1"/>
          </p:cNvSpPr>
          <p:nvPr/>
        </p:nvSpPr>
        <p:spPr bwMode="auto">
          <a:xfrm>
            <a:off x="3501248" y="4978400"/>
            <a:ext cx="1655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spcBef>
                <a:spcPct val="50000"/>
              </a:spcBef>
            </a:pPr>
            <a:r>
              <a:rPr lang="ja-JP" altLang="en-US" sz="2800" dirty="0"/>
              <a:t>状況判断</a:t>
            </a:r>
          </a:p>
        </p:txBody>
      </p:sp>
      <p:sp>
        <p:nvSpPr>
          <p:cNvPr id="55323" name="Text Box 27"/>
          <p:cNvSpPr txBox="1">
            <a:spLocks noChangeArrowheads="1"/>
          </p:cNvSpPr>
          <p:nvPr/>
        </p:nvSpPr>
        <p:spPr bwMode="auto">
          <a:xfrm>
            <a:off x="259573" y="5986462"/>
            <a:ext cx="417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spcBef>
                <a:spcPct val="50000"/>
              </a:spcBef>
            </a:pPr>
            <a:r>
              <a:rPr lang="ja-JP" altLang="en-US" sz="2000"/>
              <a:t>リーダーシップ、人数、役割分担</a:t>
            </a:r>
          </a:p>
        </p:txBody>
      </p:sp>
      <p:graphicFrame>
        <p:nvGraphicFramePr>
          <p:cNvPr id="20" name="Group 13"/>
          <p:cNvGraphicFramePr>
            <a:graphicFrameLocks noGrp="1"/>
          </p:cNvGraphicFramePr>
          <p:nvPr>
            <p:extLst>
              <p:ext uri="{D42A27DB-BD31-4B8C-83A1-F6EECF244321}">
                <p14:modId xmlns:p14="http://schemas.microsoft.com/office/powerpoint/2010/main" val="4167024831"/>
              </p:ext>
            </p:extLst>
          </p:nvPr>
        </p:nvGraphicFramePr>
        <p:xfrm>
          <a:off x="395536" y="1844824"/>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[11]</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危機対応方針</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1" name="Group 31"/>
          <p:cNvGraphicFramePr>
            <a:graphicFrameLocks noGrp="1"/>
          </p:cNvGraphicFramePr>
          <p:nvPr>
            <p:extLst>
              <p:ext uri="{D42A27DB-BD31-4B8C-83A1-F6EECF244321}">
                <p14:modId xmlns:p14="http://schemas.microsoft.com/office/powerpoint/2010/main" val="1780025510"/>
              </p:ext>
            </p:extLst>
          </p:nvPr>
        </p:nvGraphicFramePr>
        <p:xfrm>
          <a:off x="395536" y="404664"/>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［１］</a:t>
                      </a: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dirty="0" smtClean="0">
                          <a:ln>
                            <a:noFill/>
                          </a:ln>
                          <a:solidFill>
                            <a:schemeClr val="tx1"/>
                          </a:solidFill>
                          <a:effectLst/>
                          <a:latin typeface="ＭＳ ゴシック" pitchFamily="49" charset="-128"/>
                          <a:ea typeface="ＭＳ ゴシック" pitchFamily="49" charset="-128"/>
                        </a:rPr>
                        <a:t>危機対応</a:t>
                      </a: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危機対計画</a:t>
                      </a:r>
                      <a:endParaRPr kumimoji="1" lang="ja-JP" altLang="en-US" sz="2400" b="0" i="0" u="none" strike="noStrike" cap="none" normalizeH="0" baseline="0" dirty="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solidFill>
                      <a:srgbClr val="FFCCFF"/>
                    </a:solidFill>
                  </a:tcPr>
                </a:tc>
              </a:tr>
            </a:tbl>
          </a:graphicData>
        </a:graphic>
      </p:graphicFrame>
    </p:spTree>
    <p:extLst>
      <p:ext uri="{BB962C8B-B14F-4D97-AF65-F5344CB8AC3E}">
        <p14:creationId xmlns:p14="http://schemas.microsoft.com/office/powerpoint/2010/main" val="2842126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5311"/>
                                        </p:tgtEl>
                                        <p:attrNameLst>
                                          <p:attrName>style.visibility</p:attrName>
                                        </p:attrNameLst>
                                      </p:cBhvr>
                                      <p:to>
                                        <p:strVal val="visible"/>
                                      </p:to>
                                    </p:set>
                                    <p:animEffect transition="in" filter="fade">
                                      <p:cBhvr>
                                        <p:cTn id="16" dur="1000"/>
                                        <p:tgtEl>
                                          <p:spTgt spid="553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5316"/>
                                        </p:tgtEl>
                                        <p:attrNameLst>
                                          <p:attrName>style.visibility</p:attrName>
                                        </p:attrNameLst>
                                      </p:cBhvr>
                                      <p:to>
                                        <p:strVal val="visible"/>
                                      </p:to>
                                    </p:set>
                                    <p:animEffect transition="in" filter="wipe(up)">
                                      <p:cBhvr>
                                        <p:cTn id="21" dur="500"/>
                                        <p:tgtEl>
                                          <p:spTgt spid="55316"/>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5310"/>
                                        </p:tgtEl>
                                        <p:attrNameLst>
                                          <p:attrName>style.visibility</p:attrName>
                                        </p:attrNameLst>
                                      </p:cBhvr>
                                      <p:to>
                                        <p:strVal val="visible"/>
                                      </p:to>
                                    </p:set>
                                    <p:animEffect transition="in" filter="fade">
                                      <p:cBhvr>
                                        <p:cTn id="25" dur="500"/>
                                        <p:tgtEl>
                                          <p:spTgt spid="55310"/>
                                        </p:tgtEl>
                                      </p:cBhvr>
                                    </p:animEffect>
                                  </p:childTnLst>
                                </p:cTn>
                              </p:par>
                            </p:childTnLst>
                          </p:cTn>
                        </p:par>
                        <p:par>
                          <p:cTn id="26" fill="hold" nodeType="afterGroup">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55323"/>
                                        </p:tgtEl>
                                        <p:attrNameLst>
                                          <p:attrName>style.visibility</p:attrName>
                                        </p:attrNameLst>
                                      </p:cBhvr>
                                      <p:to>
                                        <p:strVal val="visible"/>
                                      </p:to>
                                    </p:set>
                                    <p:anim calcmode="lin" valueType="num">
                                      <p:cBhvr additive="base">
                                        <p:cTn id="29" dur="500" fill="hold"/>
                                        <p:tgtEl>
                                          <p:spTgt spid="55323"/>
                                        </p:tgtEl>
                                        <p:attrNameLst>
                                          <p:attrName>ppt_x</p:attrName>
                                        </p:attrNameLst>
                                      </p:cBhvr>
                                      <p:tavLst>
                                        <p:tav tm="0">
                                          <p:val>
                                            <p:strVal val="#ppt_x"/>
                                          </p:val>
                                        </p:tav>
                                        <p:tav tm="100000">
                                          <p:val>
                                            <p:strVal val="#ppt_x"/>
                                          </p:val>
                                        </p:tav>
                                      </p:tavLst>
                                    </p:anim>
                                    <p:anim calcmode="lin" valueType="num">
                                      <p:cBhvr additive="base">
                                        <p:cTn id="30" dur="500" fill="hold"/>
                                        <p:tgtEl>
                                          <p:spTgt spid="5532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314"/>
                                        </p:tgtEl>
                                        <p:attrNameLst>
                                          <p:attrName>style.visibility</p:attrName>
                                        </p:attrNameLst>
                                      </p:cBhvr>
                                      <p:to>
                                        <p:strVal val="visible"/>
                                      </p:to>
                                    </p:set>
                                    <p:animEffect transition="in" filter="fade">
                                      <p:cBhvr>
                                        <p:cTn id="35" dur="500"/>
                                        <p:tgtEl>
                                          <p:spTgt spid="553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5317"/>
                                        </p:tgtEl>
                                        <p:attrNameLst>
                                          <p:attrName>style.visibility</p:attrName>
                                        </p:attrNameLst>
                                      </p:cBhvr>
                                      <p:to>
                                        <p:strVal val="visible"/>
                                      </p:to>
                                    </p:set>
                                    <p:animEffect transition="in" filter="wipe(left)">
                                      <p:cBhvr>
                                        <p:cTn id="40" dur="500"/>
                                        <p:tgtEl>
                                          <p:spTgt spid="553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5318"/>
                                        </p:tgtEl>
                                        <p:attrNameLst>
                                          <p:attrName>style.visibility</p:attrName>
                                        </p:attrNameLst>
                                      </p:cBhvr>
                                      <p:to>
                                        <p:strVal val="visible"/>
                                      </p:to>
                                    </p:set>
                                    <p:animEffect transition="in" filter="wipe(left)">
                                      <p:cBhvr>
                                        <p:cTn id="43" dur="500"/>
                                        <p:tgtEl>
                                          <p:spTgt spid="553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5319"/>
                                        </p:tgtEl>
                                        <p:attrNameLst>
                                          <p:attrName>style.visibility</p:attrName>
                                        </p:attrNameLst>
                                      </p:cBhvr>
                                      <p:to>
                                        <p:strVal val="visible"/>
                                      </p:to>
                                    </p:set>
                                    <p:animEffect transition="in" filter="wipe(up)">
                                      <p:cBhvr>
                                        <p:cTn id="46" dur="500"/>
                                        <p:tgtEl>
                                          <p:spTgt spid="55319"/>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5312"/>
                                        </p:tgtEl>
                                        <p:attrNameLst>
                                          <p:attrName>style.visibility</p:attrName>
                                        </p:attrNameLst>
                                      </p:cBhvr>
                                      <p:to>
                                        <p:strVal val="visible"/>
                                      </p:to>
                                    </p:set>
                                    <p:animEffect transition="in" filter="fade">
                                      <p:cBhvr>
                                        <p:cTn id="50" dur="500"/>
                                        <p:tgtEl>
                                          <p:spTgt spid="55312"/>
                                        </p:tgtEl>
                                      </p:cBhvr>
                                    </p:animEffect>
                                  </p:childTnLst>
                                </p:cTn>
                              </p:par>
                            </p:childTnLst>
                          </p:cTn>
                        </p:par>
                        <p:par>
                          <p:cTn id="51" fill="hold" nodeType="with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5322"/>
                                        </p:tgtEl>
                                        <p:attrNameLst>
                                          <p:attrName>style.visibility</p:attrName>
                                        </p:attrNameLst>
                                      </p:cBhvr>
                                      <p:to>
                                        <p:strVal val="visible"/>
                                      </p:to>
                                    </p:set>
                                    <p:animEffect transition="in" filter="fade">
                                      <p:cBhvr>
                                        <p:cTn id="54" dur="500"/>
                                        <p:tgtEl>
                                          <p:spTgt spid="553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5320"/>
                                        </p:tgtEl>
                                        <p:attrNameLst>
                                          <p:attrName>style.visibility</p:attrName>
                                        </p:attrNameLst>
                                      </p:cBhvr>
                                      <p:to>
                                        <p:strVal val="visible"/>
                                      </p:to>
                                    </p:set>
                                    <p:animEffect transition="in" filter="wipe(left)">
                                      <p:cBhvr>
                                        <p:cTn id="59" dur="500"/>
                                        <p:tgtEl>
                                          <p:spTgt spid="55320"/>
                                        </p:tgtEl>
                                      </p:cBhvr>
                                    </p:animEffect>
                                  </p:childTnLst>
                                </p:cTn>
                              </p:par>
                            </p:childTnLst>
                          </p:cTn>
                        </p:par>
                        <p:par>
                          <p:cTn id="60" fill="hold" nodeType="afterGroup">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5313"/>
                                        </p:tgtEl>
                                        <p:attrNameLst>
                                          <p:attrName>style.visibility</p:attrName>
                                        </p:attrNameLst>
                                      </p:cBhvr>
                                      <p:to>
                                        <p:strVal val="visible"/>
                                      </p:to>
                                    </p:set>
                                    <p:animEffect transition="in" filter="fade">
                                      <p:cBhvr>
                                        <p:cTn id="63" dur="500"/>
                                        <p:tgtEl>
                                          <p:spTgt spid="553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55321"/>
                                        </p:tgtEl>
                                        <p:attrNameLst>
                                          <p:attrName>style.visibility</p:attrName>
                                        </p:attrNameLst>
                                      </p:cBhvr>
                                      <p:to>
                                        <p:strVal val="visible"/>
                                      </p:to>
                                    </p:set>
                                    <p:animEffect transition="in" filter="wipe(up)">
                                      <p:cBhvr>
                                        <p:cTn id="68" dur="500"/>
                                        <p:tgtEl>
                                          <p:spTgt spid="55321"/>
                                        </p:tgtEl>
                                      </p:cBhvr>
                                    </p:animEffect>
                                  </p:childTnLst>
                                </p:cTn>
                              </p:par>
                            </p:childTnLst>
                          </p:cTn>
                        </p:par>
                        <p:par>
                          <p:cTn id="69" fill="hold" nodeType="afterGroup">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5315"/>
                                        </p:tgtEl>
                                        <p:attrNameLst>
                                          <p:attrName>style.visibility</p:attrName>
                                        </p:attrNameLst>
                                      </p:cBhvr>
                                      <p:to>
                                        <p:strVal val="visible"/>
                                      </p:to>
                                    </p:set>
                                    <p:animEffect transition="in" filter="fade">
                                      <p:cBhvr>
                                        <p:cTn id="72" dur="500"/>
                                        <p:tgtEl>
                                          <p:spTgt spid="5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0" grpId="0" animBg="1"/>
      <p:bldP spid="55311" grpId="0" animBg="1"/>
      <p:bldP spid="55312" grpId="0" animBg="1"/>
      <p:bldP spid="55313" grpId="0" animBg="1"/>
      <p:bldP spid="55314" grpId="0" animBg="1"/>
      <p:bldP spid="55315" grpId="0" animBg="1"/>
      <p:bldP spid="55316" grpId="0" animBg="1"/>
      <p:bldP spid="55317" grpId="0" animBg="1"/>
      <p:bldP spid="55318" grpId="0" animBg="1"/>
      <p:bldP spid="55319" grpId="0" animBg="1"/>
      <p:bldP spid="55320" grpId="0" animBg="1"/>
      <p:bldP spid="55321" grpId="0" animBg="1"/>
      <p:bldP spid="55322" grpId="0"/>
      <p:bldP spid="553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63625" y="2420888"/>
            <a:ext cx="82089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○子どもたち</a:t>
            </a:r>
            <a:r>
              <a:rPr lang="ja-JP" altLang="en-US" dirty="0" smtClean="0"/>
              <a:t>が</a:t>
            </a:r>
            <a:r>
              <a:rPr lang="ja-JP" altLang="ja-JP" dirty="0" smtClean="0"/>
              <a:t>気持ち</a:t>
            </a:r>
            <a:r>
              <a:rPr lang="ja-JP" altLang="ja-JP" dirty="0"/>
              <a:t>を自然に表現できるように</a:t>
            </a:r>
            <a:r>
              <a:rPr lang="ja-JP" altLang="ja-JP" dirty="0" smtClean="0"/>
              <a:t>手助け</a:t>
            </a:r>
            <a:r>
              <a:rPr lang="ja-JP" altLang="en-US" dirty="0" smtClean="0"/>
              <a:t>するが、</a:t>
            </a:r>
            <a:r>
              <a:rPr lang="ja-JP" altLang="ja-JP" dirty="0" smtClean="0"/>
              <a:t>無理強い</a:t>
            </a:r>
            <a:r>
              <a:rPr lang="ja-JP" altLang="en-US" dirty="0" smtClean="0"/>
              <a:t>はしない</a:t>
            </a:r>
            <a:r>
              <a:rPr lang="ja-JP" altLang="ja-JP" dirty="0" smtClean="0"/>
              <a:t>。心配</a:t>
            </a:r>
            <a:r>
              <a:rPr lang="ja-JP" altLang="ja-JP" dirty="0"/>
              <a:t>なクラスには補助の教師と専門職が</a:t>
            </a:r>
            <a:r>
              <a:rPr lang="ja-JP" altLang="ja-JP" dirty="0" smtClean="0"/>
              <a:t>入</a:t>
            </a:r>
            <a:r>
              <a:rPr lang="ja-JP" altLang="en-US" dirty="0" smtClean="0"/>
              <a:t>る</a:t>
            </a:r>
            <a:r>
              <a:rPr lang="ja-JP" altLang="ja-JP" dirty="0" smtClean="0"/>
              <a:t>。</a:t>
            </a:r>
            <a:endParaRPr lang="ja-JP" altLang="ja-JP" dirty="0"/>
          </a:p>
          <a:p>
            <a:r>
              <a:rPr lang="ja-JP" altLang="ja-JP" dirty="0"/>
              <a:t>○教師が自分の気持ちを否認すると、子どもも自分の気持ちを抑えて</a:t>
            </a:r>
            <a:r>
              <a:rPr lang="ja-JP" altLang="ja-JP" dirty="0" smtClean="0"/>
              <a:t>しま</a:t>
            </a:r>
            <a:r>
              <a:rPr lang="ja-JP" altLang="en-US" dirty="0" smtClean="0"/>
              <a:t>う</a:t>
            </a:r>
            <a:r>
              <a:rPr lang="ja-JP" altLang="ja-JP" dirty="0" smtClean="0"/>
              <a:t>。</a:t>
            </a:r>
            <a:r>
              <a:rPr lang="ja-JP" altLang="ja-JP" dirty="0"/>
              <a:t>教師も子どもの前で涙が出て</a:t>
            </a:r>
            <a:r>
              <a:rPr lang="ja-JP" altLang="ja-JP" dirty="0" smtClean="0"/>
              <a:t>当たり前。</a:t>
            </a:r>
            <a:endParaRPr lang="ja-JP" altLang="ja-JP" dirty="0"/>
          </a:p>
          <a:p>
            <a:r>
              <a:rPr lang="ja-JP" altLang="ja-JP" dirty="0"/>
              <a:t>○悲しい時には泣いて良いことを</a:t>
            </a:r>
            <a:r>
              <a:rPr lang="ja-JP" altLang="ja-JP" dirty="0" smtClean="0"/>
              <a:t>伝え</a:t>
            </a:r>
            <a:r>
              <a:rPr lang="ja-JP" altLang="en-US" dirty="0" smtClean="0"/>
              <a:t>る。</a:t>
            </a:r>
            <a:r>
              <a:rPr lang="ja-JP" altLang="ja-JP" dirty="0" smtClean="0"/>
              <a:t>ティッシュペーパー</a:t>
            </a:r>
            <a:r>
              <a:rPr lang="ja-JP" altLang="ja-JP" dirty="0"/>
              <a:t>を</a:t>
            </a:r>
            <a:r>
              <a:rPr lang="ja-JP" altLang="ja-JP" dirty="0" smtClean="0"/>
              <a:t>用意</a:t>
            </a:r>
            <a:r>
              <a:rPr lang="ja-JP" altLang="en-US" dirty="0" smtClean="0"/>
              <a:t>する。</a:t>
            </a:r>
            <a:r>
              <a:rPr lang="ja-JP" altLang="ja-JP" dirty="0" smtClean="0"/>
              <a:t>激しく</a:t>
            </a:r>
            <a:r>
              <a:rPr lang="ja-JP" altLang="ja-JP" dirty="0"/>
              <a:t>泣き続ける場合は、途中で休憩を</a:t>
            </a:r>
            <a:r>
              <a:rPr lang="ja-JP" altLang="ja-JP" dirty="0" smtClean="0"/>
              <a:t>入れ</a:t>
            </a:r>
            <a:r>
              <a:rPr lang="ja-JP" altLang="en-US" dirty="0" smtClean="0"/>
              <a:t>る</a:t>
            </a:r>
            <a:r>
              <a:rPr lang="ja-JP" altLang="ja-JP" dirty="0" smtClean="0"/>
              <a:t>。</a:t>
            </a:r>
            <a:endParaRPr lang="ja-JP" altLang="ja-JP" dirty="0"/>
          </a:p>
          <a:p>
            <a:r>
              <a:rPr lang="ja-JP" altLang="ja-JP" dirty="0"/>
              <a:t>○強い自責感や怒りはもっと少人数か個別で扱う必要が</a:t>
            </a:r>
            <a:r>
              <a:rPr lang="ja-JP" altLang="ja-JP" dirty="0" smtClean="0"/>
              <a:t>あ</a:t>
            </a:r>
            <a:r>
              <a:rPr lang="ja-JP" altLang="en-US" dirty="0" smtClean="0"/>
              <a:t>る。</a:t>
            </a:r>
            <a:r>
              <a:rPr lang="ja-JP" altLang="ja-JP" dirty="0" smtClean="0"/>
              <a:t>気</a:t>
            </a:r>
            <a:r>
              <a:rPr lang="ja-JP" altLang="ja-JP" dirty="0"/>
              <a:t>になる子どもは専門職の個別ケアに</a:t>
            </a:r>
            <a:r>
              <a:rPr lang="ja-JP" altLang="ja-JP" dirty="0" smtClean="0"/>
              <a:t>つな</a:t>
            </a:r>
            <a:r>
              <a:rPr lang="ja-JP" altLang="en-US" dirty="0" smtClean="0"/>
              <a:t>ぐ</a:t>
            </a:r>
            <a:r>
              <a:rPr lang="ja-JP" altLang="ja-JP" dirty="0" smtClean="0"/>
              <a:t>。</a:t>
            </a:r>
            <a:endParaRPr lang="ja-JP" altLang="ja-JP" dirty="0"/>
          </a:p>
          <a:p>
            <a:r>
              <a:rPr lang="ja-JP" altLang="ja-JP" dirty="0"/>
              <a:t>○自殺は美化しては</a:t>
            </a:r>
            <a:r>
              <a:rPr lang="ja-JP" altLang="ja-JP" dirty="0" smtClean="0"/>
              <a:t>いけ</a:t>
            </a:r>
            <a:r>
              <a:rPr lang="ja-JP" altLang="en-US" dirty="0" smtClean="0"/>
              <a:t>ないが</a:t>
            </a:r>
            <a:r>
              <a:rPr lang="ja-JP" altLang="ja-JP" dirty="0" smtClean="0"/>
              <a:t>、</a:t>
            </a:r>
            <a:r>
              <a:rPr lang="ja-JP" altLang="ja-JP" dirty="0"/>
              <a:t>自殺した人を非難しても</a:t>
            </a:r>
            <a:r>
              <a:rPr lang="ja-JP" altLang="ja-JP" dirty="0" smtClean="0"/>
              <a:t>いけ</a:t>
            </a:r>
            <a:r>
              <a:rPr lang="ja-JP" altLang="en-US" dirty="0" smtClean="0"/>
              <a:t>ない</a:t>
            </a:r>
            <a:r>
              <a:rPr lang="ja-JP" altLang="ja-JP" dirty="0" smtClean="0"/>
              <a:t>。</a:t>
            </a:r>
            <a:endParaRPr lang="ja-JP" altLang="ja-JP" dirty="0"/>
          </a:p>
        </p:txBody>
      </p:sp>
      <p:sp>
        <p:nvSpPr>
          <p:cNvPr id="3" name="Rectangle 14"/>
          <p:cNvSpPr>
            <a:spLocks noChangeArrowheads="1"/>
          </p:cNvSpPr>
          <p:nvPr/>
        </p:nvSpPr>
        <p:spPr bwMode="auto">
          <a:xfrm>
            <a:off x="1885130" y="1052835"/>
            <a:ext cx="536595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ja-JP" sz="2800" b="1" dirty="0"/>
              <a:t>イ 今の気持ちはどうか（情）</a:t>
            </a:r>
            <a:endParaRPr lang="en-US" altLang="ja-JP" sz="2800" b="1" dirty="0"/>
          </a:p>
        </p:txBody>
      </p:sp>
    </p:spTree>
    <p:extLst>
      <p:ext uri="{BB962C8B-B14F-4D97-AF65-F5344CB8AC3E}">
        <p14:creationId xmlns:p14="http://schemas.microsoft.com/office/powerpoint/2010/main" val="42253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63625" y="2420888"/>
            <a:ext cx="82089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○事実を伝え、感情</a:t>
            </a:r>
            <a:r>
              <a:rPr lang="ja-JP" altLang="ja-JP" dirty="0" smtClean="0"/>
              <a:t>を表現</a:t>
            </a:r>
            <a:r>
              <a:rPr lang="ja-JP" altLang="en-US" dirty="0" smtClean="0"/>
              <a:t>した</a:t>
            </a:r>
            <a:r>
              <a:rPr lang="ja-JP" altLang="ja-JP" dirty="0" smtClean="0"/>
              <a:t>後</a:t>
            </a:r>
            <a:r>
              <a:rPr lang="ja-JP" altLang="ja-JP" dirty="0"/>
              <a:t>、これからどうする</a:t>
            </a:r>
            <a:r>
              <a:rPr lang="ja-JP" altLang="ja-JP" dirty="0" smtClean="0"/>
              <a:t>か</a:t>
            </a:r>
            <a:r>
              <a:rPr lang="ja-JP" altLang="en-US" dirty="0" smtClean="0"/>
              <a:t>の</a:t>
            </a:r>
            <a:r>
              <a:rPr lang="ja-JP" altLang="ja-JP" dirty="0" smtClean="0"/>
              <a:t>話</a:t>
            </a:r>
            <a:r>
              <a:rPr lang="ja-JP" altLang="en-US" dirty="0" smtClean="0"/>
              <a:t>をする</a:t>
            </a:r>
            <a:r>
              <a:rPr lang="ja-JP" altLang="ja-JP" dirty="0" smtClean="0"/>
              <a:t>。</a:t>
            </a:r>
            <a:endParaRPr lang="ja-JP" altLang="ja-JP" dirty="0"/>
          </a:p>
          <a:p>
            <a:r>
              <a:rPr lang="ja-JP" altLang="ja-JP" dirty="0"/>
              <a:t>○自分がつらくなったときに、誰に相談したらよいかを話し合って</a:t>
            </a:r>
            <a:r>
              <a:rPr lang="ja-JP" altLang="ja-JP" dirty="0" smtClean="0"/>
              <a:t>み</a:t>
            </a:r>
            <a:r>
              <a:rPr lang="ja-JP" altLang="en-US" dirty="0" smtClean="0"/>
              <a:t>る。</a:t>
            </a:r>
            <a:r>
              <a:rPr lang="ja-JP" altLang="ja-JP" dirty="0" smtClean="0"/>
              <a:t>友達</a:t>
            </a:r>
            <a:r>
              <a:rPr lang="ja-JP" altLang="ja-JP" dirty="0"/>
              <a:t>、家族、教師</a:t>
            </a:r>
            <a:r>
              <a:rPr lang="ja-JP" altLang="ja-JP" dirty="0" smtClean="0"/>
              <a:t>など</a:t>
            </a:r>
            <a:r>
              <a:rPr lang="ja-JP" altLang="en-US" dirty="0" smtClean="0"/>
              <a:t>の他、</a:t>
            </a:r>
            <a:r>
              <a:rPr lang="ja-JP" altLang="ja-JP" dirty="0" smtClean="0"/>
              <a:t>カウンセリング</a:t>
            </a:r>
            <a:r>
              <a:rPr lang="ja-JP" altLang="ja-JP" dirty="0"/>
              <a:t>や外部の相談先のこと</a:t>
            </a:r>
            <a:r>
              <a:rPr lang="ja-JP" altLang="ja-JP" dirty="0" smtClean="0"/>
              <a:t>も</a:t>
            </a:r>
            <a:r>
              <a:rPr lang="ja-JP" altLang="en-US" dirty="0" smtClean="0"/>
              <a:t>伝える</a:t>
            </a:r>
            <a:r>
              <a:rPr lang="ja-JP" altLang="ja-JP" dirty="0" smtClean="0"/>
              <a:t>。</a:t>
            </a:r>
            <a:endParaRPr lang="ja-JP" altLang="ja-JP" dirty="0"/>
          </a:p>
          <a:p>
            <a:r>
              <a:rPr lang="ja-JP" altLang="ja-JP" dirty="0"/>
              <a:t>○何か気になることや知っていることあれば、自分が信頼できる大人に伝える</a:t>
            </a:r>
            <a:r>
              <a:rPr lang="ja-JP" altLang="ja-JP" dirty="0" smtClean="0"/>
              <a:t>よう提案</a:t>
            </a:r>
            <a:r>
              <a:rPr lang="ja-JP" altLang="en-US" dirty="0" smtClean="0"/>
              <a:t>する</a:t>
            </a:r>
            <a:r>
              <a:rPr lang="ja-JP" altLang="ja-JP" dirty="0" smtClean="0"/>
              <a:t>。</a:t>
            </a:r>
            <a:endParaRPr lang="ja-JP" altLang="ja-JP" dirty="0"/>
          </a:p>
          <a:p>
            <a:r>
              <a:rPr lang="ja-JP" altLang="ja-JP" dirty="0"/>
              <a:t>○ショックを受けている</a:t>
            </a:r>
            <a:r>
              <a:rPr lang="ja-JP" altLang="ja-JP" dirty="0" smtClean="0"/>
              <a:t>友だち</a:t>
            </a:r>
            <a:r>
              <a:rPr lang="ja-JP" altLang="en-US" dirty="0" smtClean="0"/>
              <a:t>への</a:t>
            </a:r>
            <a:r>
              <a:rPr lang="ja-JP" altLang="ja-JP" dirty="0" smtClean="0"/>
              <a:t>配慮</a:t>
            </a:r>
            <a:r>
              <a:rPr lang="ja-JP" altLang="en-US" dirty="0" smtClean="0"/>
              <a:t>について</a:t>
            </a:r>
            <a:r>
              <a:rPr lang="ja-JP" altLang="ja-JP" dirty="0" smtClean="0"/>
              <a:t>話し合う</a:t>
            </a:r>
            <a:r>
              <a:rPr lang="ja-JP" altLang="ja-JP" dirty="0"/>
              <a:t>。</a:t>
            </a:r>
          </a:p>
          <a:p>
            <a:r>
              <a:rPr lang="ja-JP" altLang="ja-JP" dirty="0" smtClean="0"/>
              <a:t>○「</a:t>
            </a:r>
            <a:r>
              <a:rPr lang="ja-JP" altLang="ja-JP" dirty="0"/>
              <a:t>亡くなった友だちのため」、「遺族のため」に何ができるかを話し合い、葬儀に向けた準備を</a:t>
            </a:r>
            <a:r>
              <a:rPr lang="ja-JP" altLang="ja-JP" dirty="0" smtClean="0"/>
              <a:t>始め</a:t>
            </a:r>
            <a:r>
              <a:rPr lang="ja-JP" altLang="en-US" dirty="0" smtClean="0"/>
              <a:t>る</a:t>
            </a:r>
            <a:r>
              <a:rPr lang="ja-JP" altLang="ja-JP" dirty="0" smtClean="0"/>
              <a:t>。</a:t>
            </a:r>
            <a:endParaRPr lang="ja-JP" altLang="ja-JP" dirty="0"/>
          </a:p>
        </p:txBody>
      </p:sp>
      <p:sp>
        <p:nvSpPr>
          <p:cNvPr id="3" name="Rectangle 14"/>
          <p:cNvSpPr>
            <a:spLocks noChangeArrowheads="1"/>
          </p:cNvSpPr>
          <p:nvPr/>
        </p:nvSpPr>
        <p:spPr bwMode="auto">
          <a:xfrm>
            <a:off x="1885130" y="1052835"/>
            <a:ext cx="536595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ja-JP" sz="2800" b="1" dirty="0"/>
              <a:t>ウ これからどうするか（意）</a:t>
            </a:r>
            <a:endParaRPr lang="en-US" altLang="ja-JP" sz="2800" b="1" dirty="0"/>
          </a:p>
        </p:txBody>
      </p:sp>
    </p:spTree>
    <p:extLst>
      <p:ext uri="{BB962C8B-B14F-4D97-AF65-F5344CB8AC3E}">
        <p14:creationId xmlns:p14="http://schemas.microsoft.com/office/powerpoint/2010/main" val="36500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555875" y="1125538"/>
            <a:ext cx="3886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e </a:t>
            </a:r>
            <a:r>
              <a:rPr lang="ja-JP" altLang="en-US" sz="3200"/>
              <a:t>葬儀まで</a:t>
            </a:r>
          </a:p>
        </p:txBody>
      </p:sp>
      <p:sp>
        <p:nvSpPr>
          <p:cNvPr id="82949" name="Rectangle 5"/>
          <p:cNvSpPr>
            <a:spLocks noChangeArrowheads="1"/>
          </p:cNvSpPr>
          <p:nvPr/>
        </p:nvSpPr>
        <p:spPr bwMode="auto">
          <a:xfrm>
            <a:off x="611188" y="2133600"/>
            <a:ext cx="80645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a:t>
            </a:r>
            <a:r>
              <a:rPr lang="ja-JP" altLang="ja-JP" dirty="0"/>
              <a:t>折り紙、絵、作文」が</a:t>
            </a:r>
            <a:r>
              <a:rPr lang="ja-JP" altLang="ja-JP" dirty="0" smtClean="0"/>
              <a:t>定番</a:t>
            </a:r>
            <a:r>
              <a:rPr lang="ja-JP" altLang="en-US" dirty="0" smtClean="0"/>
              <a:t>。</a:t>
            </a:r>
            <a:r>
              <a:rPr lang="ja-JP" altLang="ja-JP" dirty="0" smtClean="0"/>
              <a:t>全て</a:t>
            </a:r>
            <a:r>
              <a:rPr lang="ja-JP" altLang="ja-JP" dirty="0"/>
              <a:t>を教師が提案するのではなく、子どもからいろいろなアイデアが出るよう</a:t>
            </a:r>
            <a:r>
              <a:rPr lang="ja-JP" altLang="ja-JP" dirty="0" smtClean="0"/>
              <a:t>に</a:t>
            </a:r>
            <a:r>
              <a:rPr lang="ja-JP" altLang="en-US" dirty="0" smtClean="0"/>
              <a:t>する</a:t>
            </a:r>
            <a:r>
              <a:rPr lang="ja-JP" altLang="ja-JP" dirty="0" smtClean="0"/>
              <a:t>。</a:t>
            </a:r>
            <a:endParaRPr lang="ja-JP" altLang="ja-JP" dirty="0"/>
          </a:p>
          <a:p>
            <a:r>
              <a:rPr lang="ja-JP" altLang="ja-JP" dirty="0"/>
              <a:t>○葬儀への参列を強制せず、「出ることでとても辛くなるかもしれないので、そういう時は出ないことも、決して恥ずかしいことではない」</a:t>
            </a:r>
            <a:r>
              <a:rPr lang="ja-JP" altLang="ja-JP" dirty="0" smtClean="0"/>
              <a:t>と伝え</a:t>
            </a:r>
            <a:r>
              <a:rPr lang="ja-JP" altLang="en-US" dirty="0" smtClean="0"/>
              <a:t>、</a:t>
            </a:r>
            <a:r>
              <a:rPr lang="ja-JP" altLang="ja-JP" dirty="0" smtClean="0"/>
              <a:t>参列</a:t>
            </a:r>
            <a:r>
              <a:rPr lang="ja-JP" altLang="ja-JP" dirty="0"/>
              <a:t>しなかったことで非難を受けることが無いように、出棺の時間に合わせて黙祷する</a:t>
            </a:r>
            <a:r>
              <a:rPr lang="ja-JP" altLang="ja-JP" dirty="0" smtClean="0"/>
              <a:t>などの</a:t>
            </a:r>
            <a:r>
              <a:rPr lang="ja-JP" altLang="ja-JP" dirty="0"/>
              <a:t>方法</a:t>
            </a:r>
            <a:r>
              <a:rPr lang="ja-JP" altLang="ja-JP" dirty="0" smtClean="0"/>
              <a:t>を</a:t>
            </a:r>
            <a:r>
              <a:rPr lang="ja-JP" altLang="en-US" dirty="0" smtClean="0"/>
              <a:t>とる</a:t>
            </a:r>
            <a:r>
              <a:rPr lang="ja-JP" altLang="ja-JP" dirty="0" smtClean="0"/>
              <a:t>。</a:t>
            </a:r>
            <a:endParaRPr lang="ja-JP" altLang="ja-JP" dirty="0"/>
          </a:p>
          <a:p>
            <a:r>
              <a:rPr lang="ja-JP" altLang="ja-JP" dirty="0" smtClean="0"/>
              <a:t>○とても</a:t>
            </a:r>
            <a:r>
              <a:rPr lang="ja-JP" altLang="ja-JP" dirty="0"/>
              <a:t>ショックを受けて</a:t>
            </a:r>
            <a:r>
              <a:rPr lang="ja-JP" altLang="ja-JP" dirty="0" smtClean="0"/>
              <a:t>い</a:t>
            </a:r>
            <a:r>
              <a:rPr lang="ja-JP" altLang="en-US" dirty="0" smtClean="0"/>
              <a:t>るのに、</a:t>
            </a:r>
            <a:r>
              <a:rPr lang="ja-JP" altLang="ja-JP" dirty="0" smtClean="0"/>
              <a:t>それ</a:t>
            </a:r>
            <a:r>
              <a:rPr lang="ja-JP" altLang="ja-JP" dirty="0"/>
              <a:t>を否認するため</a:t>
            </a:r>
            <a:r>
              <a:rPr lang="ja-JP" altLang="ja-JP" dirty="0" smtClean="0"/>
              <a:t>に</a:t>
            </a:r>
            <a:r>
              <a:rPr lang="ja-JP" altLang="en-US" dirty="0" smtClean="0"/>
              <a:t>、</a:t>
            </a:r>
            <a:r>
              <a:rPr lang="ja-JP" altLang="ja-JP" dirty="0" smtClean="0"/>
              <a:t>はしゃぐなど</a:t>
            </a:r>
            <a:r>
              <a:rPr lang="ja-JP" altLang="ja-JP" dirty="0"/>
              <a:t>哀悼にふさわしくない態度を</a:t>
            </a:r>
            <a:r>
              <a:rPr lang="ja-JP" altLang="ja-JP" dirty="0" smtClean="0"/>
              <a:t>示すこと</a:t>
            </a:r>
            <a:r>
              <a:rPr lang="ja-JP" altLang="ja-JP" dirty="0"/>
              <a:t>が</a:t>
            </a:r>
            <a:r>
              <a:rPr lang="ja-JP" altLang="ja-JP" dirty="0" smtClean="0"/>
              <a:t>あ</a:t>
            </a:r>
            <a:r>
              <a:rPr lang="ja-JP" altLang="en-US" dirty="0" smtClean="0"/>
              <a:t>る</a:t>
            </a:r>
            <a:r>
              <a:rPr lang="ja-JP" altLang="ja-JP" dirty="0" smtClean="0"/>
              <a:t>。</a:t>
            </a:r>
            <a:endParaRPr lang="ja-JP" altLang="ja-JP" dirty="0"/>
          </a:p>
          <a:p>
            <a:r>
              <a:rPr lang="ja-JP" altLang="ja-JP" dirty="0"/>
              <a:t>○追悼文を読む子どもにはサポートが</a:t>
            </a:r>
            <a:r>
              <a:rPr lang="ja-JP" altLang="ja-JP" dirty="0" smtClean="0"/>
              <a:t>必要</a:t>
            </a:r>
            <a:endParaRPr lang="ja-JP" altLang="ja-JP" dirty="0"/>
          </a:p>
          <a:p>
            <a:r>
              <a:rPr lang="ja-JP" altLang="ja-JP" dirty="0"/>
              <a:t>○葬儀のマナーについて</a:t>
            </a:r>
            <a:r>
              <a:rPr lang="ja-JP" altLang="ja-JP" dirty="0" smtClean="0"/>
              <a:t>教え</a:t>
            </a:r>
            <a:r>
              <a:rPr lang="ja-JP" altLang="en-US" dirty="0" smtClean="0"/>
              <a:t>る</a:t>
            </a:r>
            <a:r>
              <a:rPr lang="ja-JP" altLang="ja-JP" dirty="0" smtClean="0"/>
              <a:t>。</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500"/>
                                        <p:tgtEl>
                                          <p:spTgt spid="829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949"/>
                                        </p:tgtEl>
                                        <p:attrNameLst>
                                          <p:attrName>style.visibility</p:attrName>
                                        </p:attrNameLst>
                                      </p:cBhvr>
                                      <p:to>
                                        <p:strVal val="visible"/>
                                      </p:to>
                                    </p:set>
                                    <p:animEffect transition="in" filter="wipe(up)">
                                      <p:cBhvr>
                                        <p:cTn id="11"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555875" y="1125538"/>
            <a:ext cx="3886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f</a:t>
            </a:r>
            <a:r>
              <a:rPr lang="en-US" altLang="ja-JP" sz="3200" dirty="0" smtClean="0"/>
              <a:t> </a:t>
            </a:r>
            <a:r>
              <a:rPr lang="ja-JP" altLang="en-US" sz="3200" dirty="0" smtClean="0"/>
              <a:t>葬儀以降</a:t>
            </a:r>
            <a:endParaRPr lang="ja-JP" altLang="en-US" sz="3200" dirty="0"/>
          </a:p>
        </p:txBody>
      </p:sp>
      <p:sp>
        <p:nvSpPr>
          <p:cNvPr id="82949" name="Rectangle 5"/>
          <p:cNvSpPr>
            <a:spLocks noChangeArrowheads="1"/>
          </p:cNvSpPr>
          <p:nvPr/>
        </p:nvSpPr>
        <p:spPr bwMode="auto">
          <a:xfrm>
            <a:off x="611188" y="2133600"/>
            <a:ext cx="80645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○「亡くなった友達のことを忘れずに一緒に卒業したい</a:t>
            </a:r>
            <a:r>
              <a:rPr lang="ja-JP" altLang="ja-JP" dirty="0" smtClean="0"/>
              <a:t>」気持ち</a:t>
            </a:r>
            <a:r>
              <a:rPr lang="ja-JP" altLang="en-US" dirty="0" smtClean="0"/>
              <a:t>と</a:t>
            </a:r>
            <a:r>
              <a:rPr lang="ja-JP" altLang="ja-JP" dirty="0" smtClean="0"/>
              <a:t>「</a:t>
            </a:r>
            <a:r>
              <a:rPr lang="ja-JP" altLang="ja-JP" dirty="0"/>
              <a:t>悲しいことは思い出したくない</a:t>
            </a:r>
            <a:r>
              <a:rPr lang="ja-JP" altLang="ja-JP" dirty="0" smtClean="0"/>
              <a:t>」気持ち</a:t>
            </a:r>
            <a:r>
              <a:rPr lang="ja-JP" altLang="en-US" dirty="0" smtClean="0"/>
              <a:t>がある</a:t>
            </a:r>
            <a:r>
              <a:rPr lang="ja-JP" altLang="ja-JP" dirty="0" smtClean="0"/>
              <a:t>。</a:t>
            </a:r>
            <a:r>
              <a:rPr lang="ja-JP" altLang="ja-JP" dirty="0"/>
              <a:t>多数決を避け、つらい気持ちのクラスメートに配慮する雰囲気を</a:t>
            </a:r>
            <a:r>
              <a:rPr lang="ja-JP" altLang="ja-JP" dirty="0" smtClean="0"/>
              <a:t>作</a:t>
            </a:r>
            <a:r>
              <a:rPr lang="ja-JP" altLang="en-US" dirty="0" smtClean="0"/>
              <a:t>る</a:t>
            </a:r>
            <a:r>
              <a:rPr lang="ja-JP" altLang="ja-JP" dirty="0" smtClean="0"/>
              <a:t>。</a:t>
            </a:r>
            <a:endParaRPr lang="ja-JP" altLang="ja-JP" dirty="0"/>
          </a:p>
          <a:p>
            <a:r>
              <a:rPr lang="ja-JP" altLang="ja-JP" dirty="0" smtClean="0"/>
              <a:t>○</a:t>
            </a:r>
            <a:r>
              <a:rPr lang="ja-JP" altLang="en-US" dirty="0" smtClean="0"/>
              <a:t>遺影は</a:t>
            </a:r>
            <a:r>
              <a:rPr lang="ja-JP" altLang="ja-JP" dirty="0" smtClean="0"/>
              <a:t>教室に掲げ</a:t>
            </a:r>
            <a:r>
              <a:rPr lang="ja-JP" altLang="en-US" dirty="0" smtClean="0"/>
              <a:t>ず、</a:t>
            </a:r>
            <a:r>
              <a:rPr lang="ja-JP" altLang="ja-JP" dirty="0" smtClean="0"/>
              <a:t>希望</a:t>
            </a:r>
            <a:r>
              <a:rPr lang="ja-JP" altLang="ja-JP" dirty="0"/>
              <a:t>する子どもがいる場合は校長室か職員室などに置き、いつでも会いに行けるように</a:t>
            </a:r>
            <a:r>
              <a:rPr lang="ja-JP" altLang="ja-JP" dirty="0" smtClean="0"/>
              <a:t>する</a:t>
            </a:r>
            <a:r>
              <a:rPr lang="ja-JP" altLang="en-US" dirty="0" smtClean="0"/>
              <a:t>と良い</a:t>
            </a:r>
            <a:r>
              <a:rPr lang="ja-JP" altLang="ja-JP" dirty="0" smtClean="0"/>
              <a:t>。</a:t>
            </a:r>
            <a:r>
              <a:rPr lang="ja-JP" altLang="ja-JP" dirty="0"/>
              <a:t>集合写真や花、机についても子どもたちと</a:t>
            </a:r>
            <a:r>
              <a:rPr lang="ja-JP" altLang="ja-JP" dirty="0" smtClean="0"/>
              <a:t>話し合</a:t>
            </a:r>
            <a:r>
              <a:rPr lang="ja-JP" altLang="en-US" dirty="0" smtClean="0"/>
              <a:t>う</a:t>
            </a:r>
            <a:r>
              <a:rPr lang="ja-JP" altLang="ja-JP" dirty="0" smtClean="0"/>
              <a:t>。</a:t>
            </a:r>
            <a:r>
              <a:rPr lang="ja-JP" altLang="ja-JP" dirty="0"/>
              <a:t>ただし</a:t>
            </a:r>
            <a:r>
              <a:rPr lang="ja-JP" altLang="ja-JP" dirty="0" smtClean="0"/>
              <a:t>、</a:t>
            </a:r>
            <a:r>
              <a:rPr lang="ja-JP" altLang="en-US" dirty="0" smtClean="0"/>
              <a:t>教師は</a:t>
            </a:r>
            <a:r>
              <a:rPr lang="ja-JP" altLang="ja-JP" dirty="0" smtClean="0"/>
              <a:t>遺族</a:t>
            </a:r>
            <a:r>
              <a:rPr lang="ja-JP" altLang="ja-JP" dirty="0"/>
              <a:t>の心情</a:t>
            </a:r>
            <a:r>
              <a:rPr lang="ja-JP" altLang="ja-JP" dirty="0" smtClean="0"/>
              <a:t>へ配慮</a:t>
            </a:r>
            <a:r>
              <a:rPr lang="ja-JP" altLang="en-US" dirty="0" smtClean="0"/>
              <a:t>する</a:t>
            </a:r>
            <a:r>
              <a:rPr lang="ja-JP" altLang="ja-JP" dirty="0" smtClean="0"/>
              <a:t>。</a:t>
            </a:r>
            <a:endParaRPr lang="ja-JP" altLang="ja-JP" dirty="0"/>
          </a:p>
          <a:p>
            <a:r>
              <a:rPr lang="ja-JP" altLang="ja-JP" dirty="0" smtClean="0"/>
              <a:t>○「</a:t>
            </a:r>
            <a:r>
              <a:rPr lang="ja-JP" altLang="ja-JP" dirty="0"/>
              <a:t>一緒に卒業する」という子どもの気持ちを大切にし、卒業までは何らかのかかわりを</a:t>
            </a:r>
            <a:r>
              <a:rPr lang="ja-JP" altLang="ja-JP" dirty="0" smtClean="0"/>
              <a:t>続け</a:t>
            </a:r>
            <a:r>
              <a:rPr lang="ja-JP" altLang="en-US" dirty="0" smtClean="0"/>
              <a:t>る</a:t>
            </a:r>
            <a:r>
              <a:rPr lang="ja-JP" altLang="ja-JP" dirty="0" smtClean="0"/>
              <a:t>。</a:t>
            </a:r>
            <a:endParaRPr lang="ja-JP" altLang="ja-JP" dirty="0"/>
          </a:p>
        </p:txBody>
      </p:sp>
    </p:spTree>
    <p:extLst>
      <p:ext uri="{BB962C8B-B14F-4D97-AF65-F5344CB8AC3E}">
        <p14:creationId xmlns:p14="http://schemas.microsoft.com/office/powerpoint/2010/main" val="364346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500"/>
                                        <p:tgtEl>
                                          <p:spTgt spid="829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949"/>
                                        </p:tgtEl>
                                        <p:attrNameLst>
                                          <p:attrName>style.visibility</p:attrName>
                                        </p:attrNameLst>
                                      </p:cBhvr>
                                      <p:to>
                                        <p:strVal val="visible"/>
                                      </p:to>
                                    </p:set>
                                    <p:animEffect transition="in" filter="wipe(up)">
                                      <p:cBhvr>
                                        <p:cTn id="11"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1366044" y="2636912"/>
            <a:ext cx="64833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a </a:t>
            </a:r>
            <a:r>
              <a:rPr lang="ja-JP" altLang="en-US" sz="3200" dirty="0"/>
              <a:t>気になる子どもへの応急ケア</a:t>
            </a:r>
          </a:p>
        </p:txBody>
      </p:sp>
      <p:graphicFrame>
        <p:nvGraphicFramePr>
          <p:cNvPr id="83999" name="Group 31"/>
          <p:cNvGraphicFramePr>
            <a:graphicFrameLocks noGrp="1"/>
          </p:cNvGraphicFramePr>
          <p:nvPr>
            <p:extLst>
              <p:ext uri="{D42A27DB-BD31-4B8C-83A1-F6EECF244321}">
                <p14:modId xmlns:p14="http://schemas.microsoft.com/office/powerpoint/2010/main" val="135085208"/>
              </p:ext>
            </p:extLst>
          </p:nvPr>
        </p:nvGraphicFramePr>
        <p:xfrm>
          <a:off x="395288" y="1844824"/>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[81]</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気になるケースへのかかわり</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graphicFrame>
        <p:nvGraphicFramePr>
          <p:cNvPr id="83997" name="Group 29"/>
          <p:cNvGraphicFramePr>
            <a:graphicFrameLocks noGrp="1"/>
          </p:cNvGraphicFramePr>
          <p:nvPr>
            <p:extLst>
              <p:ext uri="{D42A27DB-BD31-4B8C-83A1-F6EECF244321}">
                <p14:modId xmlns:p14="http://schemas.microsoft.com/office/powerpoint/2010/main" val="3321523214"/>
              </p:ext>
            </p:extLst>
          </p:nvPr>
        </p:nvGraphicFramePr>
        <p:xfrm>
          <a:off x="395288" y="765175"/>
          <a:ext cx="8424862" cy="647700"/>
        </p:xfrm>
        <a:graphic>
          <a:graphicData uri="http://schemas.openxmlformats.org/drawingml/2006/table">
            <a:tbl>
              <a:tblPr/>
              <a:tblGrid>
                <a:gridCol w="1511300"/>
                <a:gridCol w="6913562"/>
              </a:tblGrid>
              <a:tr h="64770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［８］</a:t>
                      </a: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ja-JP" altLang="en-US" sz="3600" b="0" i="0" u="none" strike="noStrike" cap="none" normalizeH="0" baseline="0" smtClean="0">
                          <a:ln>
                            <a:noFill/>
                          </a:ln>
                          <a:solidFill>
                            <a:schemeClr val="tx1"/>
                          </a:solidFill>
                          <a:effectLst/>
                          <a:latin typeface="ＭＳ ゴシック" pitchFamily="49" charset="-128"/>
                          <a:ea typeface="ＭＳ ゴシック" pitchFamily="49" charset="-128"/>
                        </a:rPr>
                        <a:t>個別ケア</a:t>
                      </a: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rPr>
                        <a:t>　  子どもと保護者への個別ケア</a:t>
                      </a:r>
                      <a:endParaRPr kumimoji="1" lang="ja-JP" altLang="en-US" sz="2400" b="0" i="0" u="none" strike="noStrike" cap="none" normalizeH="0" baseline="0" smtClean="0">
                        <a:ln>
                          <a:noFill/>
                        </a:ln>
                        <a:solidFill>
                          <a:schemeClr val="tx1"/>
                        </a:solidFill>
                        <a:effectLst/>
                        <a:latin typeface="Times New Roman" pitchFamily="18" charset="0"/>
                        <a:ea typeface="ＭＳ ゴシック" pitchFamily="49" charset="-128"/>
                      </a:endParaRPr>
                    </a:p>
                  </a:txBody>
                  <a:tcPr marL="36000" marR="36000" marT="36000" marB="36000" horzOverflow="overflow">
                    <a:lnL w="12700" cap="flat" cmpd="sng" algn="ctr">
                      <a:solidFill>
                        <a:srgbClr val="CCCC00"/>
                      </a:solidFill>
                      <a:prstDash val="solid"/>
                      <a:round/>
                      <a:headEnd type="none" w="med" len="med"/>
                      <a:tailEnd type="none" w="med" len="med"/>
                    </a:lnL>
                    <a:lnR w="12700" cap="flat" cmpd="sng" algn="ctr">
                      <a:solidFill>
                        <a:srgbClr val="CCCC00"/>
                      </a:solidFill>
                      <a:prstDash val="solid"/>
                      <a:round/>
                      <a:headEnd type="none" w="med" len="med"/>
                      <a:tailEnd type="none" w="med" len="med"/>
                    </a:lnR>
                    <a:lnT w="12700" cap="flat" cmpd="sng" algn="ctr">
                      <a:solidFill>
                        <a:srgbClr val="CCCC00"/>
                      </a:solidFill>
                      <a:prstDash val="solid"/>
                      <a:round/>
                      <a:headEnd type="none" w="med" len="med"/>
                      <a:tailEnd type="none" w="med" len="med"/>
                    </a:lnT>
                    <a:lnB w="12700" cap="flat" cmpd="sng" algn="ctr">
                      <a:solidFill>
                        <a:srgbClr val="CCCC00"/>
                      </a:solidFill>
                      <a:prstDash val="solid"/>
                      <a:round/>
                      <a:headEnd type="none" w="med" len="med"/>
                      <a:tailEnd type="none" w="med" len="med"/>
                    </a:lnB>
                    <a:lnTlToBr>
                      <a:noFill/>
                    </a:lnTlToBr>
                    <a:lnBlToTr>
                      <a:noFill/>
                    </a:lnBlToTr>
                    <a:solidFill>
                      <a:srgbClr val="FFFFCC"/>
                    </a:solidFill>
                  </a:tcPr>
                </a:tc>
              </a:tr>
            </a:tbl>
          </a:graphicData>
        </a:graphic>
      </p:graphicFrame>
      <p:sp>
        <p:nvSpPr>
          <p:cNvPr id="83991" name="Rectangle 23"/>
          <p:cNvSpPr>
            <a:spLocks noChangeArrowheads="1"/>
          </p:cNvSpPr>
          <p:nvPr/>
        </p:nvSpPr>
        <p:spPr bwMode="auto">
          <a:xfrm>
            <a:off x="395288" y="3401755"/>
            <a:ext cx="84248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○特に気になるケースには専門職が直接接触を</a:t>
            </a:r>
            <a:r>
              <a:rPr lang="ja-JP" altLang="ja-JP" dirty="0" smtClean="0"/>
              <a:t>試み</a:t>
            </a:r>
            <a:r>
              <a:rPr lang="ja-JP" altLang="en-US" dirty="0" smtClean="0"/>
              <a:t>る</a:t>
            </a:r>
            <a:r>
              <a:rPr lang="ja-JP" altLang="ja-JP" dirty="0" smtClean="0"/>
              <a:t>。治療</a:t>
            </a:r>
            <a:r>
              <a:rPr lang="ja-JP" altLang="ja-JP" dirty="0"/>
              <a:t>が必要な場合は医療</a:t>
            </a:r>
            <a:r>
              <a:rPr lang="ja-JP" altLang="ja-JP" dirty="0" smtClean="0"/>
              <a:t>機関受診</a:t>
            </a:r>
            <a:r>
              <a:rPr lang="ja-JP" altLang="en-US" dirty="0" smtClean="0"/>
              <a:t>が必要</a:t>
            </a:r>
            <a:r>
              <a:rPr lang="ja-JP" altLang="ja-JP" dirty="0" smtClean="0"/>
              <a:t>。</a:t>
            </a:r>
            <a:r>
              <a:rPr lang="ja-JP" altLang="ja-JP" dirty="0"/>
              <a:t>体の症状（微熱、頭痛、腹痛、下痢、食欲低下など</a:t>
            </a:r>
            <a:r>
              <a:rPr lang="ja-JP" altLang="ja-JP" dirty="0" smtClean="0"/>
              <a:t>）</a:t>
            </a:r>
            <a:r>
              <a:rPr lang="ja-JP" altLang="en-US" dirty="0" smtClean="0"/>
              <a:t>を</a:t>
            </a:r>
            <a:r>
              <a:rPr lang="ja-JP" altLang="ja-JP" dirty="0" smtClean="0"/>
              <a:t>ストレス</a:t>
            </a:r>
            <a:r>
              <a:rPr lang="ja-JP" altLang="ja-JP" dirty="0"/>
              <a:t>のせいだと決めつけずに、受診を</a:t>
            </a:r>
            <a:r>
              <a:rPr lang="ja-JP" altLang="ja-JP" dirty="0" smtClean="0"/>
              <a:t>勧め</a:t>
            </a:r>
            <a:r>
              <a:rPr lang="ja-JP" altLang="en-US" dirty="0" smtClean="0"/>
              <a:t>る</a:t>
            </a:r>
            <a:r>
              <a:rPr lang="ja-JP" altLang="ja-JP" dirty="0" smtClean="0"/>
              <a:t>。</a:t>
            </a:r>
            <a:endParaRPr lang="en-US" altLang="ja-JP" dirty="0" smtClean="0"/>
          </a:p>
          <a:p>
            <a:r>
              <a:rPr lang="ja-JP" altLang="ja-JP" dirty="0" smtClean="0"/>
              <a:t>○</a:t>
            </a:r>
            <a:r>
              <a:rPr lang="ja-JP" altLang="ja-JP" dirty="0"/>
              <a:t>必要に応じて家庭訪問を</a:t>
            </a:r>
            <a:r>
              <a:rPr lang="ja-JP" altLang="ja-JP" dirty="0" smtClean="0"/>
              <a:t>行</a:t>
            </a:r>
            <a:r>
              <a:rPr lang="ja-JP" altLang="en-US" dirty="0" smtClean="0"/>
              <a:t>う</a:t>
            </a:r>
            <a:r>
              <a:rPr lang="ja-JP" altLang="ja-JP" dirty="0" smtClean="0"/>
              <a:t>。</a:t>
            </a:r>
            <a:endParaRPr lang="ja-JP" altLang="ja-JP" dirty="0"/>
          </a:p>
        </p:txBody>
      </p:sp>
      <p:sp>
        <p:nvSpPr>
          <p:cNvPr id="83992" name="Rectangle 24"/>
          <p:cNvSpPr>
            <a:spLocks noChangeArrowheads="1"/>
          </p:cNvSpPr>
          <p:nvPr/>
        </p:nvSpPr>
        <p:spPr bwMode="auto">
          <a:xfrm>
            <a:off x="1289538" y="5002705"/>
            <a:ext cx="64833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dirty="0"/>
              <a:t>b </a:t>
            </a:r>
            <a:r>
              <a:rPr lang="ja-JP" altLang="en-US" sz="3200" dirty="0"/>
              <a:t>気になる子どもへの継続ケア</a:t>
            </a:r>
          </a:p>
        </p:txBody>
      </p:sp>
      <p:sp>
        <p:nvSpPr>
          <p:cNvPr id="83993" name="Rectangle 25"/>
          <p:cNvSpPr>
            <a:spLocks noChangeArrowheads="1"/>
          </p:cNvSpPr>
          <p:nvPr/>
        </p:nvSpPr>
        <p:spPr bwMode="auto">
          <a:xfrm>
            <a:off x="395288" y="5733256"/>
            <a:ext cx="8424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○教師</a:t>
            </a:r>
            <a:r>
              <a:rPr lang="ja-JP" altLang="ja-JP" dirty="0" smtClean="0"/>
              <a:t>はかかわり</a:t>
            </a:r>
            <a:r>
              <a:rPr lang="ja-JP" altLang="ja-JP" dirty="0"/>
              <a:t>を</a:t>
            </a:r>
            <a:r>
              <a:rPr lang="ja-JP" altLang="ja-JP" dirty="0" smtClean="0"/>
              <a:t>続け</a:t>
            </a:r>
            <a:r>
              <a:rPr lang="ja-JP" altLang="en-US" dirty="0" smtClean="0"/>
              <a:t>る</a:t>
            </a:r>
            <a:r>
              <a:rPr lang="ja-JP" altLang="ja-JP" dirty="0" smtClean="0"/>
              <a:t>。</a:t>
            </a:r>
            <a:endParaRPr lang="ja-JP" altLang="ja-JP" dirty="0"/>
          </a:p>
          <a:p>
            <a:r>
              <a:rPr lang="ja-JP" altLang="ja-JP" dirty="0"/>
              <a:t>○ケア</a:t>
            </a:r>
            <a:r>
              <a:rPr lang="ja-JP" altLang="ja-JP" dirty="0" smtClean="0"/>
              <a:t>会議</a:t>
            </a:r>
            <a:r>
              <a:rPr lang="ja-JP" altLang="en-US" dirty="0" smtClean="0"/>
              <a:t>等で</a:t>
            </a:r>
            <a:r>
              <a:rPr lang="ja-JP" altLang="ja-JP" dirty="0" smtClean="0"/>
              <a:t>子どもの</a:t>
            </a:r>
            <a:r>
              <a:rPr lang="ja-JP" altLang="ja-JP" dirty="0"/>
              <a:t>状況を把握し</a:t>
            </a:r>
            <a:r>
              <a:rPr lang="ja-JP" altLang="ja-JP" dirty="0" smtClean="0"/>
              <a:t>、専門</a:t>
            </a:r>
            <a:r>
              <a:rPr lang="ja-JP" altLang="ja-JP" dirty="0"/>
              <a:t>職のアドバイスを</a:t>
            </a:r>
            <a:r>
              <a:rPr lang="ja-JP" altLang="ja-JP" dirty="0" smtClean="0"/>
              <a:t>受け</a:t>
            </a:r>
            <a:r>
              <a:rPr lang="ja-JP" altLang="en-US" dirty="0" smtClean="0"/>
              <a:t>る</a:t>
            </a:r>
            <a:r>
              <a:rPr lang="ja-JP" altLang="ja-JP"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3997"/>
                                        </p:tgtEl>
                                        <p:attrNameLst>
                                          <p:attrName>style.visibility</p:attrName>
                                        </p:attrNameLst>
                                      </p:cBhvr>
                                      <p:to>
                                        <p:strVal val="visible"/>
                                      </p:to>
                                    </p:set>
                                    <p:animEffect transition="in" filter="wipe(left)">
                                      <p:cBhvr>
                                        <p:cTn id="7" dur="500"/>
                                        <p:tgtEl>
                                          <p:spTgt spid="83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99"/>
                                        </p:tgtEl>
                                        <p:attrNameLst>
                                          <p:attrName>style.visibility</p:attrName>
                                        </p:attrNameLst>
                                      </p:cBhvr>
                                      <p:to>
                                        <p:strVal val="visible"/>
                                      </p:to>
                                    </p:set>
                                    <p:animEffect transition="in" filter="wipe(left)">
                                      <p:cBhvr>
                                        <p:cTn id="12" dur="500"/>
                                        <p:tgtEl>
                                          <p:spTgt spid="83999"/>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fade">
                                      <p:cBhvr>
                                        <p:cTn id="16" dur="500"/>
                                        <p:tgtEl>
                                          <p:spTgt spid="83972"/>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3991"/>
                                        </p:tgtEl>
                                        <p:attrNameLst>
                                          <p:attrName>style.visibility</p:attrName>
                                        </p:attrNameLst>
                                      </p:cBhvr>
                                      <p:to>
                                        <p:strVal val="visible"/>
                                      </p:to>
                                    </p:set>
                                    <p:animEffect transition="in" filter="wipe(up)">
                                      <p:cBhvr>
                                        <p:cTn id="20" dur="1000"/>
                                        <p:tgtEl>
                                          <p:spTgt spid="83991"/>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3992"/>
                                        </p:tgtEl>
                                        <p:attrNameLst>
                                          <p:attrName>style.visibility</p:attrName>
                                        </p:attrNameLst>
                                      </p:cBhvr>
                                      <p:to>
                                        <p:strVal val="visible"/>
                                      </p:to>
                                    </p:set>
                                    <p:animEffect transition="in" filter="fade">
                                      <p:cBhvr>
                                        <p:cTn id="25" dur="500"/>
                                        <p:tgtEl>
                                          <p:spTgt spid="83992"/>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3993"/>
                                        </p:tgtEl>
                                        <p:attrNameLst>
                                          <p:attrName>style.visibility</p:attrName>
                                        </p:attrNameLst>
                                      </p:cBhvr>
                                      <p:to>
                                        <p:strVal val="visible"/>
                                      </p:to>
                                    </p:set>
                                    <p:animEffect transition="in" filter="wipe(up)">
                                      <p:cBhvr>
                                        <p:cTn id="29" dur="1000"/>
                                        <p:tgtEl>
                                          <p:spTgt spid="83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91" grpId="0"/>
      <p:bldP spid="83992" grpId="0"/>
      <p:bldP spid="8399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2124075" y="2060575"/>
            <a:ext cx="47529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en-US" altLang="ja-JP" sz="3200"/>
              <a:t>b </a:t>
            </a:r>
            <a:r>
              <a:rPr lang="ja-JP" altLang="en-US" sz="3200"/>
              <a:t>面接相談</a:t>
            </a:r>
          </a:p>
        </p:txBody>
      </p:sp>
      <p:graphicFrame>
        <p:nvGraphicFramePr>
          <p:cNvPr id="85010" name="Group 18"/>
          <p:cNvGraphicFramePr>
            <a:graphicFrameLocks noGrp="1"/>
          </p:cNvGraphicFramePr>
          <p:nvPr/>
        </p:nvGraphicFramePr>
        <p:xfrm>
          <a:off x="395288" y="10525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[82]</a:t>
                      </a:r>
                    </a:p>
                  </a:txBody>
                  <a:tcPr marL="36000" marR="36000" marT="36045" marB="36045" horzOverflow="overflow">
                    <a:lnL w="28575" cap="flat" cmpd="sng" algn="ctr">
                      <a:solidFill>
                        <a:srgbClr val="CCCC00"/>
                      </a:solidFill>
                      <a:prstDash val="solid"/>
                      <a:round/>
                      <a:headEnd type="none" w="med" len="med"/>
                      <a:tailEnd type="none" w="med" len="med"/>
                    </a:lnL>
                    <a:lnR w="28575" cap="flat" cmpd="sng" algn="ctr">
                      <a:solidFill>
                        <a:srgbClr val="CCCC00"/>
                      </a:solidFill>
                      <a:prstDash val="solid"/>
                      <a:round/>
                      <a:headEnd type="none" w="med" len="med"/>
                      <a:tailEnd type="none" w="med" len="med"/>
                    </a:lnR>
                    <a:lnT w="28575" cap="flat" cmpd="sng" algn="ctr">
                      <a:solidFill>
                        <a:srgbClr val="CCCC00"/>
                      </a:solidFill>
                      <a:prstDash val="solid"/>
                      <a:round/>
                      <a:headEnd type="none" w="med" len="med"/>
                      <a:tailEnd type="none" w="med" len="med"/>
                    </a:lnT>
                    <a:lnB w="28575" cap="flat" cmpd="sng" algn="ctr">
                      <a:solidFill>
                        <a:srgbClr val="CCCC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ゴシック" pitchFamily="49" charset="-128"/>
                          <a:ea typeface="ＭＳ ゴシック" pitchFamily="49" charset="-128"/>
                        </a:rPr>
                        <a:t>　相談方法</a:t>
                      </a:r>
                    </a:p>
                  </a:txBody>
                  <a:tcPr marL="36000" marR="36000" marT="36045" marB="36045" horzOverflow="overflow">
                    <a:lnL w="28575" cap="flat" cmpd="sng" algn="ctr">
                      <a:solidFill>
                        <a:srgbClr val="CCCC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CCCC00"/>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85007" name="Rectangle 15"/>
          <p:cNvSpPr>
            <a:spLocks noChangeArrowheads="1"/>
          </p:cNvSpPr>
          <p:nvPr/>
        </p:nvSpPr>
        <p:spPr bwMode="auto">
          <a:xfrm>
            <a:off x="395288" y="3068638"/>
            <a:ext cx="51133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en-US" altLang="ja-JP" b="1" dirty="0"/>
              <a:t>b </a:t>
            </a:r>
            <a:r>
              <a:rPr lang="ja-JP" altLang="ja-JP" b="1" dirty="0"/>
              <a:t>面接相談</a:t>
            </a:r>
            <a:endParaRPr lang="ja-JP" altLang="ja-JP" dirty="0"/>
          </a:p>
          <a:p>
            <a:r>
              <a:rPr lang="ja-JP" altLang="ja-JP" dirty="0" smtClean="0"/>
              <a:t>○カウンセリング</a:t>
            </a:r>
            <a:r>
              <a:rPr lang="ja-JP" altLang="ja-JP" dirty="0"/>
              <a:t>を受けることは恥ずかしいことではなく、話すことで随分と気持ちが楽になることを子どもに</a:t>
            </a:r>
            <a:r>
              <a:rPr lang="ja-JP" altLang="ja-JP" dirty="0" smtClean="0"/>
              <a:t>伝え</a:t>
            </a:r>
            <a:r>
              <a:rPr lang="ja-JP" altLang="en-US" dirty="0" smtClean="0"/>
              <a:t>る</a:t>
            </a:r>
            <a:r>
              <a:rPr lang="ja-JP" altLang="ja-JP" dirty="0" smtClean="0"/>
              <a:t>。カウンセリング</a:t>
            </a:r>
            <a:r>
              <a:rPr lang="ja-JP" altLang="ja-JP" dirty="0"/>
              <a:t>を受けることが他の子どもにわからないように</a:t>
            </a:r>
            <a:r>
              <a:rPr lang="ja-JP" altLang="ja-JP" dirty="0" smtClean="0"/>
              <a:t>配慮</a:t>
            </a:r>
            <a:r>
              <a:rPr lang="ja-JP" altLang="en-US" dirty="0" smtClean="0"/>
              <a:t>する。</a:t>
            </a:r>
            <a:endParaRPr lang="ja-JP" altLang="en-US" dirty="0"/>
          </a:p>
        </p:txBody>
      </p:sp>
      <p:pic>
        <p:nvPicPr>
          <p:cNvPr id="8501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155" y="3068638"/>
            <a:ext cx="33670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5010"/>
                                        </p:tgtEl>
                                        <p:attrNameLst>
                                          <p:attrName>style.visibility</p:attrName>
                                        </p:attrNameLst>
                                      </p:cBhvr>
                                      <p:to>
                                        <p:strVal val="visible"/>
                                      </p:to>
                                    </p:set>
                                    <p:animEffect transition="in" filter="wipe(left)">
                                      <p:cBhvr>
                                        <p:cTn id="7" dur="500"/>
                                        <p:tgtEl>
                                          <p:spTgt spid="850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996"/>
                                        </p:tgtEl>
                                        <p:attrNameLst>
                                          <p:attrName>style.visibility</p:attrName>
                                        </p:attrNameLst>
                                      </p:cBhvr>
                                      <p:to>
                                        <p:strVal val="visible"/>
                                      </p:to>
                                    </p:set>
                                    <p:animEffect transition="in" filter="fade">
                                      <p:cBhvr>
                                        <p:cTn id="11" dur="500"/>
                                        <p:tgtEl>
                                          <p:spTgt spid="8499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5007"/>
                                        </p:tgtEl>
                                        <p:attrNameLst>
                                          <p:attrName>style.visibility</p:attrName>
                                        </p:attrNameLst>
                                      </p:cBhvr>
                                      <p:to>
                                        <p:strVal val="visible"/>
                                      </p:to>
                                    </p:set>
                                    <p:animEffect transition="in" filter="wipe(up)">
                                      <p:cBhvr>
                                        <p:cTn id="15" dur="1000"/>
                                        <p:tgtEl>
                                          <p:spTgt spid="85007"/>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85011"/>
                                        </p:tgtEl>
                                        <p:attrNameLst>
                                          <p:attrName>style.visibility</p:attrName>
                                        </p:attrNameLst>
                                      </p:cBhvr>
                                      <p:to>
                                        <p:strVal val="visible"/>
                                      </p:to>
                                    </p:set>
                                    <p:animEffect transition="in" filter="fade">
                                      <p:cBhvr>
                                        <p:cTn id="19" dur="1000"/>
                                        <p:tgtEl>
                                          <p:spTgt spid="85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50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61" name="Rectangle 37"/>
          <p:cNvSpPr>
            <a:spLocks noChangeArrowheads="1"/>
          </p:cNvSpPr>
          <p:nvPr/>
        </p:nvSpPr>
        <p:spPr bwMode="auto">
          <a:xfrm>
            <a:off x="3280108" y="1150451"/>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x </a:t>
            </a:r>
            <a:r>
              <a:rPr lang="ja-JP" altLang="en-US" sz="3200" dirty="0"/>
              <a:t>状況把握</a:t>
            </a:r>
          </a:p>
        </p:txBody>
      </p:sp>
      <p:sp>
        <p:nvSpPr>
          <p:cNvPr id="2" name="正方形/長方形 1"/>
          <p:cNvSpPr/>
          <p:nvPr/>
        </p:nvSpPr>
        <p:spPr>
          <a:xfrm>
            <a:off x="728525" y="2492896"/>
            <a:ext cx="7542584" cy="2554545"/>
          </a:xfrm>
          <a:prstGeom prst="rect">
            <a:avLst/>
          </a:prstGeom>
        </p:spPr>
        <p:txBody>
          <a:bodyPr wrap="square">
            <a:spAutoFit/>
          </a:bodyPr>
          <a:lstStyle/>
          <a:p>
            <a:pPr hangingPunct="0"/>
            <a:r>
              <a:rPr lang="ja-JP" altLang="ja-JP" dirty="0"/>
              <a:t>○客観的で正確な発生事実（事故･事件の概要）を</a:t>
            </a:r>
            <a:r>
              <a:rPr lang="ja-JP" altLang="ja-JP" dirty="0" smtClean="0"/>
              <a:t>把握</a:t>
            </a:r>
            <a:endParaRPr lang="ja-JP" altLang="ja-JP" dirty="0"/>
          </a:p>
          <a:p>
            <a:pPr hangingPunct="0"/>
            <a:r>
              <a:rPr lang="ja-JP" altLang="ja-JP" dirty="0"/>
              <a:t>○子</a:t>
            </a:r>
            <a:r>
              <a:rPr lang="ja-JP" altLang="ja-JP" dirty="0" smtClean="0"/>
              <a:t>ども</a:t>
            </a:r>
            <a:r>
              <a:rPr lang="ja-JP" altLang="en-US" dirty="0" smtClean="0"/>
              <a:t>の</a:t>
            </a:r>
            <a:r>
              <a:rPr lang="ja-JP" altLang="ja-JP" dirty="0" smtClean="0"/>
              <a:t>被害を把握</a:t>
            </a:r>
            <a:r>
              <a:rPr lang="ja-JP" altLang="en-US" dirty="0" smtClean="0"/>
              <a:t>（目撃の有無はすぐにわからない）</a:t>
            </a:r>
            <a:endParaRPr lang="ja-JP" altLang="ja-JP" dirty="0"/>
          </a:p>
          <a:p>
            <a:pPr hangingPunct="0"/>
            <a:r>
              <a:rPr lang="ja-JP" altLang="ja-JP" dirty="0"/>
              <a:t>○病死は医師、病死以外は警察の</a:t>
            </a:r>
            <a:r>
              <a:rPr lang="ja-JP" altLang="ja-JP" dirty="0" smtClean="0"/>
              <a:t>判断</a:t>
            </a:r>
            <a:r>
              <a:rPr lang="ja-JP" altLang="en-US" dirty="0" smtClean="0"/>
              <a:t>を</a:t>
            </a:r>
            <a:r>
              <a:rPr lang="ja-JP" altLang="ja-JP" dirty="0" smtClean="0"/>
              <a:t>基本に（</a:t>
            </a:r>
            <a:r>
              <a:rPr lang="ja-JP" altLang="ja-JP" dirty="0"/>
              <a:t>推測や報道内容で判断</a:t>
            </a:r>
            <a:r>
              <a:rPr lang="ja-JP" altLang="ja-JP" dirty="0" smtClean="0"/>
              <a:t>しない）</a:t>
            </a:r>
            <a:r>
              <a:rPr lang="ja-JP" altLang="en-US" dirty="0" smtClean="0"/>
              <a:t>。</a:t>
            </a:r>
            <a:endParaRPr lang="ja-JP" altLang="ja-JP" dirty="0"/>
          </a:p>
          <a:p>
            <a:pPr hangingPunct="0"/>
            <a:r>
              <a:rPr lang="ja-JP" altLang="ja-JP" dirty="0" smtClean="0"/>
              <a:t>○対応</a:t>
            </a:r>
            <a:r>
              <a:rPr lang="ja-JP" altLang="ja-JP" dirty="0"/>
              <a:t>経過を時系列で</a:t>
            </a:r>
            <a:r>
              <a:rPr lang="ja-JP" altLang="ja-JP" dirty="0" smtClean="0"/>
              <a:t>まとめ</a:t>
            </a:r>
            <a:r>
              <a:rPr lang="ja-JP" altLang="en-US" dirty="0" smtClean="0"/>
              <a:t>る</a:t>
            </a:r>
            <a:r>
              <a:rPr lang="ja-JP" altLang="ja-JP" dirty="0" smtClean="0"/>
              <a:t>。</a:t>
            </a:r>
            <a:endParaRPr lang="ja-JP" altLang="ja-JP" dirty="0"/>
          </a:p>
          <a:p>
            <a:pPr hangingPunct="0"/>
            <a:r>
              <a:rPr lang="ja-JP" altLang="ja-JP" dirty="0" smtClean="0"/>
              <a:t>○</a:t>
            </a:r>
            <a:r>
              <a:rPr lang="ja-JP" altLang="en-US" dirty="0" smtClean="0"/>
              <a:t>学校の対応</a:t>
            </a:r>
            <a:r>
              <a:rPr lang="ja-JP" altLang="ja-JP" dirty="0" smtClean="0"/>
              <a:t>態勢</a:t>
            </a:r>
            <a:r>
              <a:rPr lang="ja-JP" altLang="en-US" dirty="0" smtClean="0"/>
              <a:t>や教育委員会の支援態勢（人数）が十分かどうか（衝撃度</a:t>
            </a:r>
            <a:r>
              <a:rPr lang="en-US" altLang="ja-JP" dirty="0" smtClean="0"/>
              <a:t>Ⅱ</a:t>
            </a:r>
            <a:r>
              <a:rPr lang="ja-JP" altLang="en-US" dirty="0" smtClean="0"/>
              <a:t>で２～４人派遣）。</a:t>
            </a:r>
            <a:endParaRPr lang="ja-JP" altLang="ja-JP" dirty="0"/>
          </a:p>
          <a:p>
            <a:pPr hangingPunct="0"/>
            <a:r>
              <a:rPr lang="ja-JP" altLang="ja-JP" dirty="0" smtClean="0"/>
              <a:t>○「</a:t>
            </a:r>
            <a:r>
              <a:rPr lang="ja-JP" altLang="ja-JP" dirty="0"/>
              <a:t>手引き」を含む指定の対応資料を全教職員に印刷・</a:t>
            </a:r>
            <a:r>
              <a:rPr lang="ja-JP" altLang="ja-JP" dirty="0" smtClean="0"/>
              <a:t>配付</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500"/>
                                        <p:tgtEl>
                                          <p:spTgt spid="266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276600" y="908844"/>
            <a:ext cx="24479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dirty="0"/>
              <a:t>y </a:t>
            </a:r>
            <a:r>
              <a:rPr lang="ja-JP" altLang="en-US" sz="3200" dirty="0"/>
              <a:t>状況判断</a:t>
            </a:r>
          </a:p>
        </p:txBody>
      </p:sp>
      <p:sp>
        <p:nvSpPr>
          <p:cNvPr id="24582" name="Rectangle 6"/>
          <p:cNvSpPr>
            <a:spLocks noChangeArrowheads="1"/>
          </p:cNvSpPr>
          <p:nvPr/>
        </p:nvSpPr>
        <p:spPr bwMode="auto">
          <a:xfrm>
            <a:off x="755650" y="3644900"/>
            <a:ext cx="7632700" cy="2289175"/>
          </a:xfrm>
          <a:prstGeom prst="rect">
            <a:avLst/>
          </a:prstGeom>
          <a:solidFill>
            <a:schemeClr val="bg1"/>
          </a:solidFill>
          <a:ln w="6350">
            <a:solidFill>
              <a:schemeClr val="tx1"/>
            </a:solidFill>
            <a:miter lim="800000"/>
            <a:headEnd/>
            <a:tailEnd/>
          </a:ln>
          <a:effectLs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algn="ctr" eaLnBrk="1" hangingPunct="1"/>
            <a:r>
              <a:rPr lang="ja-JP" altLang="en-US" sz="2400" b="1" dirty="0"/>
              <a:t>初期目標の例</a:t>
            </a:r>
          </a:p>
          <a:p>
            <a:pPr eaLnBrk="1" hangingPunct="1"/>
            <a:r>
              <a:rPr lang="ja-JP" altLang="en-US" sz="2400" dirty="0"/>
              <a:t>　・ご遺族の気持ちに寄り添うこと</a:t>
            </a:r>
            <a:r>
              <a:rPr lang="ja-JP" altLang="en-US" dirty="0"/>
              <a:t>（死亡事案の場合）</a:t>
            </a:r>
          </a:p>
          <a:p>
            <a:pPr eaLnBrk="1" hangingPunct="1"/>
            <a:r>
              <a:rPr lang="ja-JP" altLang="en-US" sz="2400" dirty="0"/>
              <a:t>　・心のケア</a:t>
            </a:r>
          </a:p>
          <a:p>
            <a:pPr eaLnBrk="1" hangingPunct="1"/>
            <a:r>
              <a:rPr lang="ja-JP" altLang="en-US" sz="2400" dirty="0"/>
              <a:t>　・学校の日常活動の回復</a:t>
            </a:r>
          </a:p>
          <a:p>
            <a:pPr eaLnBrk="1" hangingPunct="1"/>
            <a:r>
              <a:rPr lang="ja-JP" altLang="en-US" sz="2400" dirty="0"/>
              <a:t>　・安心と安全</a:t>
            </a:r>
            <a:r>
              <a:rPr lang="ja-JP" altLang="en-US" dirty="0"/>
              <a:t>（事件解決を含む）</a:t>
            </a:r>
          </a:p>
          <a:p>
            <a:pPr eaLnBrk="1" hangingPunct="1"/>
            <a:r>
              <a:rPr lang="ja-JP" altLang="en-US" sz="2400" dirty="0"/>
              <a:t>　　 </a:t>
            </a:r>
            <a:r>
              <a:rPr lang="ja-JP" altLang="en-US" dirty="0"/>
              <a:t>自殺の場合は、自殺の連鎖（後追い）防止</a:t>
            </a:r>
          </a:p>
        </p:txBody>
      </p:sp>
      <p:sp>
        <p:nvSpPr>
          <p:cNvPr id="24584" name="Rectangle 8"/>
          <p:cNvSpPr>
            <a:spLocks noChangeArrowheads="1"/>
          </p:cNvSpPr>
          <p:nvPr/>
        </p:nvSpPr>
        <p:spPr bwMode="auto">
          <a:xfrm>
            <a:off x="634843" y="1772816"/>
            <a:ext cx="78487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smtClean="0"/>
              <a:t>○希望的推測を慎み、今後のリスクに対する未然防止・早期対応策</a:t>
            </a:r>
            <a:r>
              <a:rPr lang="ja-JP" altLang="en-US" dirty="0" smtClean="0"/>
              <a:t>：</a:t>
            </a:r>
            <a:r>
              <a:rPr lang="ja-JP" altLang="ja-JP" dirty="0" smtClean="0"/>
              <a:t>「もしこうだったらこうする」</a:t>
            </a:r>
            <a:r>
              <a:rPr lang="ja-JP" altLang="en-US" dirty="0" smtClean="0"/>
              <a:t>を</a:t>
            </a:r>
            <a:r>
              <a:rPr lang="ja-JP" altLang="ja-JP" dirty="0" smtClean="0"/>
              <a:t>考える。</a:t>
            </a:r>
          </a:p>
          <a:p>
            <a:r>
              <a:rPr lang="ja-JP" altLang="ja-JP" dirty="0" smtClean="0"/>
              <a:t>○対応に追われて本質を見失わないよう、</a:t>
            </a:r>
            <a:r>
              <a:rPr lang="ja-JP" altLang="en-US" dirty="0" smtClean="0"/>
              <a:t>「子どもを守る」という目的を自分に言い聞かせ、以下のような初期</a:t>
            </a:r>
            <a:r>
              <a:rPr lang="ja-JP" altLang="ja-JP" dirty="0" smtClean="0"/>
              <a:t>目標を掲げる</a:t>
            </a:r>
            <a:r>
              <a:rPr lang="ja-JP" altLang="en-US" dirty="0" smtClean="0"/>
              <a:t>。</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up)">
                                      <p:cBhvr>
                                        <p:cTn id="7" dur="1000"/>
                                        <p:tgtEl>
                                          <p:spTgt spid="2458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wipe(up)">
                                      <p:cBhvr>
                                        <p:cTn id="11"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4337" y="2564904"/>
            <a:ext cx="8064896" cy="2554545"/>
          </a:xfrm>
          <a:prstGeom prst="rect">
            <a:avLst/>
          </a:prstGeom>
          <a:solidFill>
            <a:schemeClr val="bg1"/>
          </a:solidFill>
          <a:ln w="12700">
            <a:solidFill>
              <a:schemeClr val="tx1"/>
            </a:solidFill>
          </a:ln>
        </p:spPr>
        <p:txBody>
          <a:bodyPr wrap="square">
            <a:spAutoFit/>
          </a:bodyPr>
          <a:lstStyle/>
          <a:p>
            <a:pPr eaLnBrk="0" latinLnBrk="1" hangingPunct="0"/>
            <a:r>
              <a:rPr lang="en-US" altLang="ja-JP" b="1" dirty="0"/>
              <a:t>[2]</a:t>
            </a:r>
            <a:r>
              <a:rPr lang="ja-JP" altLang="ja-JP" b="1" dirty="0"/>
              <a:t>遺族への対応</a:t>
            </a:r>
            <a:r>
              <a:rPr lang="ja-JP" altLang="ja-JP" dirty="0"/>
              <a:t>…校長、担任、担当の訪問を</a:t>
            </a:r>
            <a:r>
              <a:rPr lang="ja-JP" altLang="ja-JP" dirty="0" smtClean="0"/>
              <a:t>急</a:t>
            </a:r>
            <a:r>
              <a:rPr lang="ja-JP" altLang="en-US" dirty="0" smtClean="0"/>
              <a:t>ぐ</a:t>
            </a:r>
            <a:r>
              <a:rPr lang="ja-JP" altLang="ja-JP" dirty="0" smtClean="0"/>
              <a:t>。事実</a:t>
            </a:r>
            <a:r>
              <a:rPr lang="ja-JP" altLang="ja-JP" dirty="0"/>
              <a:t>の</a:t>
            </a:r>
            <a:r>
              <a:rPr lang="ja-JP" altLang="ja-JP" dirty="0" smtClean="0"/>
              <a:t>公表</a:t>
            </a:r>
            <a:r>
              <a:rPr lang="ja-JP" altLang="en-US" dirty="0" smtClean="0"/>
              <a:t>の意向を伺う</a:t>
            </a:r>
            <a:r>
              <a:rPr lang="ja-JP" altLang="ja-JP" dirty="0" smtClean="0"/>
              <a:t>。</a:t>
            </a:r>
            <a:endParaRPr lang="ja-JP" altLang="ja-JP" dirty="0"/>
          </a:p>
          <a:p>
            <a:pPr eaLnBrk="0" latinLnBrk="1" hangingPunct="0"/>
            <a:r>
              <a:rPr lang="en-US" altLang="ja-JP" b="1" dirty="0"/>
              <a:t>[4]</a:t>
            </a:r>
            <a:r>
              <a:rPr lang="ja-JP" altLang="ja-JP" b="1" dirty="0"/>
              <a:t>記者会見</a:t>
            </a:r>
            <a:r>
              <a:rPr lang="ja-JP" altLang="ja-JP" dirty="0" smtClean="0"/>
              <a:t>…開く</a:t>
            </a:r>
            <a:r>
              <a:rPr lang="ja-JP" altLang="ja-JP" dirty="0"/>
              <a:t>つもりで</a:t>
            </a:r>
            <a:r>
              <a:rPr lang="ja-JP" altLang="ja-JP" dirty="0" smtClean="0"/>
              <a:t>準備</a:t>
            </a:r>
            <a:r>
              <a:rPr lang="ja-JP" altLang="en-US" dirty="0" smtClean="0"/>
              <a:t>する。</a:t>
            </a:r>
            <a:endParaRPr lang="ja-JP" altLang="ja-JP" dirty="0"/>
          </a:p>
          <a:p>
            <a:pPr eaLnBrk="0" latinLnBrk="1" hangingPunct="0"/>
            <a:r>
              <a:rPr lang="en-US" altLang="ja-JP" b="1" dirty="0"/>
              <a:t>[6]</a:t>
            </a:r>
            <a:r>
              <a:rPr lang="ja-JP" altLang="ja-JP" b="1" dirty="0"/>
              <a:t>学校再開と応急ケア</a:t>
            </a:r>
            <a:r>
              <a:rPr lang="ja-JP" altLang="ja-JP" dirty="0" smtClean="0"/>
              <a:t>…</a:t>
            </a:r>
            <a:r>
              <a:rPr lang="ja-JP" altLang="en-US" dirty="0" smtClean="0"/>
              <a:t>学校再開日（</a:t>
            </a:r>
            <a:r>
              <a:rPr lang="ja-JP" altLang="ja-JP" dirty="0" smtClean="0"/>
              <a:t>発生後</a:t>
            </a:r>
            <a:r>
              <a:rPr lang="ja-JP" altLang="ja-JP" dirty="0"/>
              <a:t>に初めて子どもが登校する</a:t>
            </a:r>
            <a:r>
              <a:rPr lang="ja-JP" altLang="ja-JP" dirty="0" smtClean="0"/>
              <a:t>日</a:t>
            </a:r>
            <a:r>
              <a:rPr lang="ja-JP" altLang="en-US" dirty="0" smtClean="0"/>
              <a:t>）をまず決める。</a:t>
            </a:r>
            <a:r>
              <a:rPr lang="ja-JP" altLang="ja-JP" dirty="0" smtClean="0"/>
              <a:t>できるだけ</a:t>
            </a:r>
            <a:r>
              <a:rPr lang="ja-JP" altLang="ja-JP" dirty="0"/>
              <a:t>休校は</a:t>
            </a:r>
            <a:r>
              <a:rPr lang="ja-JP" altLang="ja-JP" dirty="0" smtClean="0"/>
              <a:t>避け</a:t>
            </a:r>
            <a:r>
              <a:rPr lang="ja-JP" altLang="en-US" dirty="0" smtClean="0"/>
              <a:t>るが、</a:t>
            </a:r>
            <a:r>
              <a:rPr lang="ja-JP" altLang="ja-JP" dirty="0" smtClean="0"/>
              <a:t>死</a:t>
            </a:r>
            <a:r>
              <a:rPr lang="ja-JP" altLang="ja-JP" dirty="0"/>
              <a:t>を悼むこととのバランス</a:t>
            </a:r>
            <a:r>
              <a:rPr lang="ja-JP" altLang="ja-JP" dirty="0" smtClean="0"/>
              <a:t>を</a:t>
            </a:r>
            <a:r>
              <a:rPr lang="ja-JP" altLang="en-US" dirty="0" smtClean="0"/>
              <a:t>とる。</a:t>
            </a:r>
            <a:r>
              <a:rPr lang="ja-JP" altLang="ja-JP" dirty="0" smtClean="0"/>
              <a:t>配慮</a:t>
            </a:r>
            <a:r>
              <a:rPr lang="ja-JP" altLang="ja-JP" dirty="0"/>
              <a:t>の必要なケースをリストアップし、応急ケアを</a:t>
            </a:r>
            <a:r>
              <a:rPr lang="ja-JP" altLang="ja-JP" dirty="0" smtClean="0"/>
              <a:t>計画</a:t>
            </a:r>
            <a:r>
              <a:rPr lang="ja-JP" altLang="en-US" dirty="0" smtClean="0"/>
              <a:t>する</a:t>
            </a:r>
            <a:r>
              <a:rPr lang="ja-JP" altLang="ja-JP" dirty="0" smtClean="0"/>
              <a:t>。</a:t>
            </a:r>
            <a:endParaRPr lang="ja-JP" altLang="ja-JP" dirty="0"/>
          </a:p>
          <a:p>
            <a:r>
              <a:rPr lang="en-US" altLang="ja-JP" b="1" dirty="0"/>
              <a:t>[3]</a:t>
            </a:r>
            <a:r>
              <a:rPr lang="ja-JP" altLang="ja-JP" b="1" dirty="0"/>
              <a:t>保護者会</a:t>
            </a:r>
            <a:r>
              <a:rPr lang="ja-JP" altLang="ja-JP" dirty="0"/>
              <a:t>…すぐに開くつもりで</a:t>
            </a:r>
            <a:r>
              <a:rPr lang="ja-JP" altLang="ja-JP" dirty="0" smtClean="0"/>
              <a:t>準備</a:t>
            </a:r>
            <a:r>
              <a:rPr lang="ja-JP" altLang="en-US" dirty="0" smtClean="0"/>
              <a:t>する。</a:t>
            </a:r>
            <a:endParaRPr lang="ja-JP" altLang="en-US" dirty="0"/>
          </a:p>
        </p:txBody>
      </p:sp>
      <p:sp>
        <p:nvSpPr>
          <p:cNvPr id="3" name="正方形/長方形 2"/>
          <p:cNvSpPr/>
          <p:nvPr/>
        </p:nvSpPr>
        <p:spPr>
          <a:xfrm>
            <a:off x="626610" y="1052736"/>
            <a:ext cx="7914865" cy="1015663"/>
          </a:xfrm>
          <a:prstGeom prst="rect">
            <a:avLst/>
          </a:prstGeom>
        </p:spPr>
        <p:txBody>
          <a:bodyPr wrap="square">
            <a:spAutoFit/>
          </a:bodyPr>
          <a:lstStyle/>
          <a:p>
            <a:pPr hangingPunct="0"/>
            <a:r>
              <a:rPr lang="ja-JP" altLang="ja-JP" dirty="0"/>
              <a:t>○「いつ、どこで、だれ（主な担当者）が、何をする」</a:t>
            </a:r>
            <a:r>
              <a:rPr lang="ja-JP" altLang="ja-JP" dirty="0" smtClean="0"/>
              <a:t>か</a:t>
            </a:r>
            <a:r>
              <a:rPr lang="ja-JP" altLang="en-US" dirty="0" smtClean="0"/>
              <a:t>という「</a:t>
            </a:r>
            <a:r>
              <a:rPr lang="ja-JP" altLang="ja-JP" dirty="0" smtClean="0"/>
              <a:t>方針</a:t>
            </a:r>
            <a:r>
              <a:rPr lang="ja-JP" altLang="en-US" dirty="0" smtClean="0"/>
              <a:t>」</a:t>
            </a:r>
            <a:r>
              <a:rPr lang="ja-JP" altLang="ja-JP" dirty="0" smtClean="0"/>
              <a:t>をまとめ</a:t>
            </a:r>
            <a:r>
              <a:rPr lang="ja-JP" altLang="en-US" dirty="0" smtClean="0"/>
              <a:t>る。</a:t>
            </a:r>
            <a:r>
              <a:rPr lang="ja-JP" altLang="ja-JP" dirty="0" smtClean="0"/>
              <a:t>とりあえず</a:t>
            </a:r>
            <a:r>
              <a:rPr lang="ja-JP" altLang="ja-JP" dirty="0"/>
              <a:t>は本日中の「当面」の</a:t>
            </a:r>
            <a:r>
              <a:rPr lang="ja-JP" altLang="ja-JP" dirty="0" smtClean="0"/>
              <a:t>方針</a:t>
            </a:r>
            <a:r>
              <a:rPr lang="ja-JP" altLang="en-US" dirty="0" smtClean="0"/>
              <a:t>を</a:t>
            </a:r>
            <a:r>
              <a:rPr lang="ja-JP" altLang="ja-JP" dirty="0" smtClean="0"/>
              <a:t>決め</a:t>
            </a:r>
            <a:r>
              <a:rPr lang="ja-JP" altLang="ja-JP" dirty="0"/>
              <a:t>、それから先のことは単に「その後の予定</a:t>
            </a:r>
            <a:r>
              <a:rPr lang="ja-JP" altLang="ja-JP" dirty="0" smtClean="0"/>
              <a:t>」</a:t>
            </a:r>
            <a:r>
              <a:rPr lang="ja-JP" altLang="en-US" dirty="0" smtClean="0"/>
              <a:t>で良い。</a:t>
            </a:r>
            <a:endParaRPr lang="ja-JP" altLang="ja-JP" dirty="0"/>
          </a:p>
        </p:txBody>
      </p:sp>
      <p:sp>
        <p:nvSpPr>
          <p:cNvPr id="4" name="正方形/長方形 3"/>
          <p:cNvSpPr/>
          <p:nvPr/>
        </p:nvSpPr>
        <p:spPr>
          <a:xfrm>
            <a:off x="703008" y="5517232"/>
            <a:ext cx="7762068" cy="707886"/>
          </a:xfrm>
          <a:prstGeom prst="rect">
            <a:avLst/>
          </a:prstGeom>
        </p:spPr>
        <p:txBody>
          <a:bodyPr wrap="square">
            <a:spAutoFit/>
          </a:bodyPr>
          <a:lstStyle/>
          <a:p>
            <a:pPr hangingPunct="0"/>
            <a:r>
              <a:rPr lang="ja-JP" altLang="ja-JP" dirty="0" smtClean="0"/>
              <a:t>○「</a:t>
            </a:r>
            <a:r>
              <a:rPr lang="ja-JP" altLang="ja-JP" dirty="0"/>
              <a:t>今決めるべきことは何なのか</a:t>
            </a:r>
            <a:r>
              <a:rPr lang="ja-JP" altLang="ja-JP" dirty="0" smtClean="0"/>
              <a:t>」「何から先に決めるのか」「</a:t>
            </a:r>
            <a:r>
              <a:rPr lang="ja-JP" altLang="ja-JP" dirty="0"/>
              <a:t>決められないことを決めようとしてはいけない</a:t>
            </a:r>
            <a:r>
              <a:rPr lang="ja-JP" altLang="ja-JP" dirty="0" smtClean="0"/>
              <a:t>」</a:t>
            </a:r>
            <a:endParaRPr lang="ja-JP" altLang="ja-JP" dirty="0"/>
          </a:p>
        </p:txBody>
      </p:sp>
    </p:spTree>
    <p:extLst>
      <p:ext uri="{BB962C8B-B14F-4D97-AF65-F5344CB8AC3E}">
        <p14:creationId xmlns:p14="http://schemas.microsoft.com/office/powerpoint/2010/main" val="23270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484438" y="1484313"/>
            <a:ext cx="36004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pPr eaLnBrk="1" hangingPunct="1"/>
            <a:r>
              <a:rPr lang="en-US" altLang="ja-JP" sz="3200"/>
              <a:t>a </a:t>
            </a:r>
            <a:r>
              <a:rPr lang="ja-JP" altLang="en-US" sz="3200"/>
              <a:t>リーダーと態勢</a:t>
            </a:r>
          </a:p>
        </p:txBody>
      </p:sp>
      <p:graphicFrame>
        <p:nvGraphicFramePr>
          <p:cNvPr id="28696" name="Group 24"/>
          <p:cNvGraphicFramePr>
            <a:graphicFrameLocks noGrp="1"/>
          </p:cNvGraphicFramePr>
          <p:nvPr/>
        </p:nvGraphicFramePr>
        <p:xfrm>
          <a:off x="395288" y="836613"/>
          <a:ext cx="8424862" cy="560387"/>
        </p:xfrm>
        <a:graphic>
          <a:graphicData uri="http://schemas.openxmlformats.org/drawingml/2006/table">
            <a:tbl>
              <a:tblPr/>
              <a:tblGrid>
                <a:gridCol w="935037"/>
                <a:gridCol w="7489825"/>
              </a:tblGrid>
              <a:tr h="56038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0" i="0" u="none" strike="noStrike" cap="none" normalizeH="0" baseline="0" dirty="0" smtClean="0">
                          <a:ln>
                            <a:noFill/>
                          </a:ln>
                          <a:solidFill>
                            <a:schemeClr val="bg1"/>
                          </a:solidFill>
                          <a:effectLst>
                            <a:outerShdw blurRad="38100" dist="38100" dir="2700000" algn="tl">
                              <a:srgbClr val="000000"/>
                            </a:outerShdw>
                          </a:effectLst>
                          <a:latin typeface="ＭＳ ゴシック" pitchFamily="49" charset="-128"/>
                          <a:ea typeface="ＭＳ ゴシック" pitchFamily="49" charset="-128"/>
                        </a:rPr>
                        <a:t>[12]</a:t>
                      </a:r>
                    </a:p>
                  </a:txBody>
                  <a:tcPr marL="36000" marR="36000" marT="36045" marB="36045" horzOverflow="overflow">
                    <a:lnL w="28575" cap="flat" cmpd="sng" algn="ctr">
                      <a:solidFill>
                        <a:srgbClr val="FF00FF"/>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lnTlToBr>
                      <a:noFill/>
                    </a:lnTlToBr>
                    <a:lnBlToTr>
                      <a:noFill/>
                    </a:lnBlToTr>
                    <a:solidFill>
                      <a:srgbClr val="FF00FF"/>
                    </a:solid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　危機対応態勢</a:t>
                      </a:r>
                    </a:p>
                  </a:txBody>
                  <a:tcPr marL="36000" marR="36000" marT="36045" marB="36045" horzOverflow="overflow">
                    <a:lnL w="28575"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28697" name="Rectangle 25"/>
          <p:cNvSpPr>
            <a:spLocks noChangeArrowheads="1"/>
          </p:cNvSpPr>
          <p:nvPr/>
        </p:nvSpPr>
        <p:spPr bwMode="auto">
          <a:xfrm>
            <a:off x="611188" y="2205038"/>
            <a:ext cx="7848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ＭＳ ゴシック" pitchFamily="49" charset="-128"/>
                <a:ea typeface="ＭＳ ゴシック" pitchFamily="49" charset="-128"/>
              </a:defRPr>
            </a:lvl1pPr>
            <a:lvl2pPr marL="742950" indent="-285750" eaLnBrk="0" hangingPunct="0">
              <a:defRPr kumimoji="1" sz="2000">
                <a:solidFill>
                  <a:schemeClr val="tx1"/>
                </a:solidFill>
                <a:latin typeface="ＭＳ ゴシック" pitchFamily="49" charset="-128"/>
                <a:ea typeface="ＭＳ ゴシック" pitchFamily="49" charset="-128"/>
              </a:defRPr>
            </a:lvl2pPr>
            <a:lvl3pPr marL="1143000" indent="-228600" eaLnBrk="0" hangingPunct="0">
              <a:defRPr kumimoji="1" sz="2000">
                <a:solidFill>
                  <a:schemeClr val="tx1"/>
                </a:solidFill>
                <a:latin typeface="ＭＳ ゴシック" pitchFamily="49" charset="-128"/>
                <a:ea typeface="ＭＳ ゴシック" pitchFamily="49" charset="-128"/>
              </a:defRPr>
            </a:lvl3pPr>
            <a:lvl4pPr marL="1600200" indent="-228600" eaLnBrk="0" hangingPunct="0">
              <a:defRPr kumimoji="1" sz="2000">
                <a:solidFill>
                  <a:schemeClr val="tx1"/>
                </a:solidFill>
                <a:latin typeface="ＭＳ ゴシック" pitchFamily="49" charset="-128"/>
                <a:ea typeface="ＭＳ ゴシック" pitchFamily="49" charset="-128"/>
              </a:defRPr>
            </a:lvl4pPr>
            <a:lvl5pPr marL="2057400" indent="-228600" eaLnBrk="0" hangingPunct="0">
              <a:defRPr kumimoji="1" sz="2000">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2000">
                <a:solidFill>
                  <a:schemeClr val="tx1"/>
                </a:solidFill>
                <a:latin typeface="ＭＳ ゴシック" pitchFamily="49" charset="-128"/>
                <a:ea typeface="ＭＳ ゴシック" pitchFamily="49" charset="-128"/>
              </a:defRPr>
            </a:lvl9pPr>
          </a:lstStyle>
          <a:p>
            <a:r>
              <a:rPr lang="ja-JP" altLang="ja-JP" dirty="0"/>
              <a:t>○</a:t>
            </a:r>
            <a:r>
              <a:rPr lang="ja-JP" altLang="ja-JP" dirty="0" smtClean="0"/>
              <a:t>校長</a:t>
            </a:r>
            <a:r>
              <a:rPr lang="ja-JP" altLang="en-US" dirty="0" smtClean="0"/>
              <a:t>は、</a:t>
            </a:r>
            <a:r>
              <a:rPr lang="ja-JP" altLang="ja-JP" dirty="0" smtClean="0"/>
              <a:t>遺族対応</a:t>
            </a:r>
            <a:r>
              <a:rPr lang="ja-JP" altLang="en-US" dirty="0" smtClean="0"/>
              <a:t>、</a:t>
            </a:r>
            <a:r>
              <a:rPr lang="ja-JP" altLang="ja-JP" dirty="0" smtClean="0"/>
              <a:t>記者</a:t>
            </a:r>
            <a:r>
              <a:rPr lang="ja-JP" altLang="ja-JP" dirty="0"/>
              <a:t>会見、保護者会などで自ら矢面に立ち、陣頭指揮を</a:t>
            </a:r>
            <a:r>
              <a:rPr lang="ja-JP" altLang="ja-JP" dirty="0" smtClean="0"/>
              <a:t>と</a:t>
            </a:r>
            <a:r>
              <a:rPr lang="ja-JP" altLang="en-US" dirty="0" smtClean="0"/>
              <a:t>る。</a:t>
            </a:r>
            <a:r>
              <a:rPr lang="ja-JP" altLang="ja-JP" dirty="0" smtClean="0"/>
              <a:t>その</a:t>
            </a:r>
            <a:r>
              <a:rPr lang="ja-JP" altLang="ja-JP" dirty="0"/>
              <a:t>上で、各担当者を置き、実務を分担</a:t>
            </a:r>
            <a:r>
              <a:rPr lang="ja-JP" altLang="ja-JP" dirty="0" smtClean="0"/>
              <a:t>させ</a:t>
            </a:r>
            <a:r>
              <a:rPr lang="ja-JP" altLang="en-US" dirty="0" smtClean="0"/>
              <a:t>る</a:t>
            </a:r>
            <a:r>
              <a:rPr lang="ja-JP" altLang="ja-JP" dirty="0" smtClean="0"/>
              <a:t>。</a:t>
            </a:r>
            <a:r>
              <a:rPr lang="en-US" altLang="ja-JP" dirty="0"/>
              <a:t/>
            </a:r>
            <a:br>
              <a:rPr lang="en-US" altLang="ja-JP" dirty="0"/>
            </a:br>
            <a:r>
              <a:rPr lang="ja-JP" altLang="ja-JP" dirty="0"/>
              <a:t>○危機対応に習熟</a:t>
            </a:r>
            <a:r>
              <a:rPr lang="ja-JP" altLang="ja-JP" dirty="0" smtClean="0"/>
              <a:t>した</a:t>
            </a:r>
            <a:r>
              <a:rPr lang="ja-JP" altLang="en-US" dirty="0" smtClean="0"/>
              <a:t>者に</a:t>
            </a:r>
            <a:r>
              <a:rPr lang="ja-JP" altLang="ja-JP" dirty="0" smtClean="0"/>
              <a:t>相談</a:t>
            </a:r>
            <a:r>
              <a:rPr lang="ja-JP" altLang="en-US" dirty="0" smtClean="0"/>
              <a:t>し</a:t>
            </a:r>
            <a:r>
              <a:rPr lang="ja-JP" altLang="ja-JP" dirty="0" smtClean="0"/>
              <a:t>、</a:t>
            </a:r>
            <a:r>
              <a:rPr lang="ja-JP" altLang="ja-JP" dirty="0"/>
              <a:t>最終的には学校や教育委員会が自ら判断し、決定し、自らの責任で実行</a:t>
            </a:r>
            <a:r>
              <a:rPr lang="ja-JP" altLang="ja-JP" dirty="0" smtClean="0"/>
              <a:t>する。</a:t>
            </a:r>
            <a:endParaRPr lang="ja-JP" altLang="ja-JP" dirty="0"/>
          </a:p>
          <a:p>
            <a:r>
              <a:rPr lang="ja-JP" altLang="ja-JP" dirty="0" smtClean="0"/>
              <a:t>○危機</a:t>
            </a:r>
            <a:r>
              <a:rPr lang="ja-JP" altLang="ja-JP" dirty="0"/>
              <a:t>時の役割</a:t>
            </a:r>
            <a:r>
              <a:rPr lang="ja-JP" altLang="ja-JP" dirty="0" smtClean="0"/>
              <a:t>分担</a:t>
            </a:r>
            <a:r>
              <a:rPr lang="ja-JP" altLang="en-US" dirty="0" smtClean="0"/>
              <a:t>（班）を</a:t>
            </a:r>
            <a:r>
              <a:rPr lang="ja-JP" altLang="ja-JP" dirty="0" smtClean="0"/>
              <a:t>平時</a:t>
            </a:r>
            <a:r>
              <a:rPr lang="ja-JP" altLang="ja-JP" dirty="0"/>
              <a:t>に決めて</a:t>
            </a:r>
            <a:r>
              <a:rPr lang="ja-JP" altLang="ja-JP" dirty="0" smtClean="0"/>
              <a:t>おく。</a:t>
            </a:r>
            <a:endParaRPr lang="ja-JP" altLang="en-US" dirty="0"/>
          </a:p>
        </p:txBody>
      </p:sp>
      <p:sp>
        <p:nvSpPr>
          <p:cNvPr id="9" name="Text Box 4"/>
          <p:cNvSpPr txBox="1">
            <a:spLocks noChangeArrowheads="1"/>
          </p:cNvSpPr>
          <p:nvPr/>
        </p:nvSpPr>
        <p:spPr bwMode="auto">
          <a:xfrm>
            <a:off x="1870074" y="4031859"/>
            <a:ext cx="5473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spcBef>
                <a:spcPct val="50000"/>
              </a:spcBef>
            </a:pPr>
            <a:r>
              <a:rPr lang="ja-JP" altLang="en-US" sz="2800" dirty="0"/>
              <a:t>各班担当者を選ぶ際の注意点</a:t>
            </a:r>
          </a:p>
        </p:txBody>
      </p:sp>
      <p:sp>
        <p:nvSpPr>
          <p:cNvPr id="10" name="Text Box 5"/>
          <p:cNvSpPr txBox="1">
            <a:spLocks noChangeArrowheads="1"/>
          </p:cNvSpPr>
          <p:nvPr/>
        </p:nvSpPr>
        <p:spPr bwMode="auto">
          <a:xfrm>
            <a:off x="827087" y="4869160"/>
            <a:ext cx="7559675" cy="1558925"/>
          </a:xfrm>
          <a:prstGeom prst="rect">
            <a:avLst/>
          </a:prstGeom>
          <a:solidFill>
            <a:schemeClr val="bg1"/>
          </a:solidFill>
          <a:ln w="25400" algn="ctr">
            <a:solidFill>
              <a:schemeClr val="tx1"/>
            </a:solidFill>
            <a:miter lim="800000"/>
            <a:headEnd/>
            <a:tailEnd/>
          </a:ln>
          <a:effectLst/>
          <a:extLst/>
        </p:spPr>
        <p:txBody>
          <a:bodyPr lIns="36000" tIns="36000" rIns="36000" bIns="36000">
            <a:spAutoFit/>
          </a:bodyPr>
          <a:lstStyle>
            <a:lvl1pPr eaLnBrk="0" hangingPunct="0">
              <a:defRPr kumimoji="1" sz="2400">
                <a:solidFill>
                  <a:schemeClr val="tx1"/>
                </a:solidFill>
                <a:latin typeface="Arial" charset="0"/>
                <a:ea typeface="ＭＳ ゴシック" pitchFamily="49" charset="-128"/>
              </a:defRPr>
            </a:lvl1pPr>
            <a:lvl2pPr marL="742950" indent="-285750" eaLnBrk="0" hangingPunct="0">
              <a:defRPr kumimoji="1" sz="2400">
                <a:solidFill>
                  <a:schemeClr val="tx1"/>
                </a:solidFill>
                <a:latin typeface="Arial" charset="0"/>
                <a:ea typeface="ＭＳ ゴシック" pitchFamily="49" charset="-128"/>
              </a:defRPr>
            </a:lvl2pPr>
            <a:lvl3pPr marL="1143000" indent="-228600" eaLnBrk="0" hangingPunct="0">
              <a:defRPr kumimoji="1" sz="2400">
                <a:solidFill>
                  <a:schemeClr val="tx1"/>
                </a:solidFill>
                <a:latin typeface="Arial" charset="0"/>
                <a:ea typeface="ＭＳ ゴシック" pitchFamily="49" charset="-128"/>
              </a:defRPr>
            </a:lvl3pPr>
            <a:lvl4pPr marL="1600200" indent="-228600" eaLnBrk="0" hangingPunct="0">
              <a:defRPr kumimoji="1" sz="2400">
                <a:solidFill>
                  <a:schemeClr val="tx1"/>
                </a:solidFill>
                <a:latin typeface="Arial" charset="0"/>
                <a:ea typeface="ＭＳ ゴシック" pitchFamily="49" charset="-128"/>
              </a:defRPr>
            </a:lvl4pPr>
            <a:lvl5pPr marL="2057400" indent="-228600" eaLnBrk="0" hangingPunct="0">
              <a:defRPr kumimoji="1" sz="24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400">
                <a:solidFill>
                  <a:schemeClr val="tx1"/>
                </a:solidFill>
                <a:latin typeface="Arial" charset="0"/>
                <a:ea typeface="ＭＳ ゴシック" pitchFamily="49" charset="-128"/>
              </a:defRPr>
            </a:lvl9pPr>
          </a:lstStyle>
          <a:p>
            <a:pPr algn="l" eaLnBrk="1" hangingPunct="1">
              <a:spcBef>
                <a:spcPct val="50000"/>
              </a:spcBef>
            </a:pPr>
            <a:r>
              <a:rPr lang="ja-JP" altLang="en-US" dirty="0">
                <a:latin typeface="ＭＳ ゴシック" pitchFamily="49" charset="-128"/>
              </a:rPr>
              <a:t>　①属人的に選ぶ</a:t>
            </a:r>
            <a:r>
              <a:rPr lang="ja-JP" altLang="en-US" sz="2000" dirty="0">
                <a:latin typeface="ＭＳ ゴシック" pitchFamily="49" charset="-128"/>
              </a:rPr>
              <a:t>（平時の分掌のまま対応しない）</a:t>
            </a:r>
          </a:p>
          <a:p>
            <a:pPr algn="l" eaLnBrk="1" hangingPunct="1">
              <a:spcBef>
                <a:spcPct val="50000"/>
              </a:spcBef>
            </a:pPr>
            <a:r>
              <a:rPr lang="ja-JP" altLang="en-US" dirty="0">
                <a:latin typeface="ＭＳ ゴシック" pitchFamily="49" charset="-128"/>
              </a:rPr>
              <a:t>　②他の業務を軽減する</a:t>
            </a:r>
            <a:r>
              <a:rPr lang="ja-JP" altLang="en-US" sz="2000" dirty="0">
                <a:latin typeface="ＭＳ ゴシック" pitchFamily="49" charset="-128"/>
              </a:rPr>
              <a:t>（しばらくは集中できる環境を）</a:t>
            </a:r>
          </a:p>
          <a:p>
            <a:pPr algn="l" eaLnBrk="1" hangingPunct="1">
              <a:spcBef>
                <a:spcPct val="50000"/>
              </a:spcBef>
            </a:pPr>
            <a:r>
              <a:rPr lang="ja-JP" altLang="en-US" dirty="0">
                <a:latin typeface="ＭＳ ゴシック" pitchFamily="49" charset="-128"/>
              </a:rPr>
              <a:t>　③校長直属とする</a:t>
            </a:r>
            <a:r>
              <a:rPr lang="ja-JP" altLang="en-US" sz="2000" dirty="0">
                <a:latin typeface="ＭＳ ゴシック" pitchFamily="49" charset="-128"/>
              </a:rPr>
              <a:t>（間に人を入れない）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8696"/>
                                        </p:tgtEl>
                                        <p:attrNameLst>
                                          <p:attrName>style.visibility</p:attrName>
                                        </p:attrNameLst>
                                      </p:cBhvr>
                                      <p:to>
                                        <p:strVal val="visible"/>
                                      </p:to>
                                    </p:set>
                                    <p:animEffect transition="in" filter="wipe(left)">
                                      <p:cBhvr>
                                        <p:cTn id="7" dur="500"/>
                                        <p:tgtEl>
                                          <p:spTgt spid="2869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500"/>
                                        <p:tgtEl>
                                          <p:spTgt spid="2867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697"/>
                                        </p:tgtEl>
                                        <p:attrNameLst>
                                          <p:attrName>style.visibility</p:attrName>
                                        </p:attrNameLst>
                                      </p:cBhvr>
                                      <p:to>
                                        <p:strVal val="visible"/>
                                      </p:to>
                                    </p:set>
                                    <p:animEffect transition="in" filter="wipe(up)">
                                      <p:cBhvr>
                                        <p:cTn id="15" dur="1000"/>
                                        <p:tgtEl>
                                          <p:spTgt spid="2869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97" grpId="0"/>
      <p:bldP spid="9" grpId="0"/>
      <p:bldP spid="10"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bg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bg1"/>
            </a:solidFill>
            <a:effectLst/>
            <a:latin typeface="ＭＳ ゴシック" pitchFamily="49" charset="-128"/>
            <a:ea typeface="ＭＳ ゴシック" pitchFamily="49"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4121</TotalTime>
  <Words>5695</Words>
  <Application>Microsoft Office PowerPoint</Application>
  <PresentationFormat>画面に合わせる (4:3)</PresentationFormat>
  <Paragraphs>642</Paragraphs>
  <Slides>55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55</vt:i4>
      </vt:variant>
    </vt:vector>
  </HeadingPairs>
  <TitlesOfParts>
    <vt:vector size="63" baseType="lpstr">
      <vt:lpstr>HG丸ｺﾞｼｯｸM-PRO</vt:lpstr>
      <vt:lpstr>ＭＳ Ｐゴシック</vt:lpstr>
      <vt:lpstr>ＭＳ ゴシック</vt:lpstr>
      <vt:lpstr>ＭＳ 明朝</vt:lpstr>
      <vt:lpstr>Arial</vt:lpstr>
      <vt:lpstr>Times New Roman</vt:lpstr>
      <vt:lpstr>標準デザイン</vt:lpstr>
      <vt:lpstr>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KM</dc:creator>
  <cp:lastModifiedBy>kamata</cp:lastModifiedBy>
  <cp:revision>292</cp:revision>
  <dcterms:created xsi:type="dcterms:W3CDTF">2011-06-01T04:51:37Z</dcterms:created>
  <dcterms:modified xsi:type="dcterms:W3CDTF">2016-09-05T10:12:18Z</dcterms:modified>
</cp:coreProperties>
</file>