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4"/>
  </p:notesMasterIdLst>
  <p:handoutMasterIdLst>
    <p:handoutMasterId r:id="rId15"/>
  </p:handoutMasterIdLst>
  <p:sldIdLst>
    <p:sldId id="692" r:id="rId2"/>
    <p:sldId id="672" r:id="rId3"/>
    <p:sldId id="677" r:id="rId4"/>
    <p:sldId id="702" r:id="rId5"/>
    <p:sldId id="683" r:id="rId6"/>
    <p:sldId id="684" r:id="rId7"/>
    <p:sldId id="682" r:id="rId8"/>
    <p:sldId id="700" r:id="rId9"/>
    <p:sldId id="701" r:id="rId10"/>
    <p:sldId id="703" r:id="rId11"/>
    <p:sldId id="688" r:id="rId12"/>
    <p:sldId id="699" r:id="rId13"/>
  </p:sldIdLst>
  <p:sldSz cx="9144000" cy="6858000" type="screen4x3"/>
  <p:notesSz cx="10020300" cy="688816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FF6600"/>
    <a:srgbClr val="FF9999"/>
    <a:srgbClr val="CCFFCC"/>
    <a:srgbClr val="0000FF"/>
    <a:srgbClr val="00CC99"/>
    <a:srgbClr val="00CC66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5" autoAdjust="0"/>
    <p:restoredTop sz="94664" autoAdjust="0"/>
  </p:normalViewPr>
  <p:slideViewPr>
    <p:cSldViewPr>
      <p:cViewPr varScale="1">
        <p:scale>
          <a:sx n="108" d="100"/>
          <a:sy n="108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fld id="{2D2656DC-65A0-45C4-AF7F-E32A6890C2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639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313" y="0"/>
            <a:ext cx="43434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7525"/>
            <a:ext cx="3443288" cy="2582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713" y="3271838"/>
            <a:ext cx="801687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088"/>
            <a:ext cx="43418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ea typeface="ＭＳ Ｐゴシック" charset="-128"/>
              </a:defRPr>
            </a:lvl1pPr>
          </a:lstStyle>
          <a:p>
            <a:endParaRPr lang="en-US" altLang="ja-JP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13" y="6542088"/>
            <a:ext cx="43434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ＭＳ Ｐゴシック" charset="-128"/>
              </a:defRPr>
            </a:lvl1pPr>
          </a:lstStyle>
          <a:p>
            <a:fld id="{17BFE42E-B62E-4672-A1B9-482AC1C253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2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0E7A2-F406-4ECE-84A6-09CCFCE1F7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F30AF-4B62-4343-B924-32C02E1DD30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9ACF4-41B7-4699-AAB8-8476397266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B366-BC56-447F-9777-686E18300C4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E9D6-4AA3-4B8E-8EF5-A80CE7019A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7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FCF5D-0678-423C-9828-D0119554745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4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1449-6DA9-4984-9C90-C7A83A97D0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7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FAC45-EABA-4A06-8FDC-3360CFE4F5F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17D6-3234-40C6-AD9C-5B47130419E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1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D042F-DBED-49B8-9544-5D745ED678E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1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98616-6BD5-43F8-9CFB-8B648213711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algn="l"/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D691BDD6-82A5-4FF6-9CFF-376C5C01D3C3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25044" y="6149335"/>
            <a:ext cx="384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>
                    <a:lumMod val="65000"/>
                  </a:schemeClr>
                </a:solidFill>
              </a:rPr>
              <a:t>全国精神保健福祉センター長会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F6DBBA2-43FF-4BCB-8132-A1D6EA6A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27" y="1700808"/>
            <a:ext cx="4221088" cy="4221088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2E0F3CB7-8678-414B-A018-B793CAFE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46" y="777478"/>
            <a:ext cx="7131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5400" dirty="0">
                <a:solidFill>
                  <a:srgbClr val="FF9900"/>
                </a:solidFill>
              </a:rPr>
              <a:t>女性</a:t>
            </a:r>
            <a:r>
              <a:rPr lang="ja-JP" altLang="en-US" sz="4400" dirty="0">
                <a:solidFill>
                  <a:srgbClr val="FF9900"/>
                </a:solidFill>
              </a:rPr>
              <a:t>と</a:t>
            </a:r>
            <a:r>
              <a:rPr lang="ja-JP" altLang="en-US" sz="5400" dirty="0">
                <a:solidFill>
                  <a:srgbClr val="FF9900"/>
                </a:solidFill>
              </a:rPr>
              <a:t>お酒</a:t>
            </a:r>
          </a:p>
        </p:txBody>
      </p:sp>
    </p:spTree>
    <p:extLst>
      <p:ext uri="{BB962C8B-B14F-4D97-AF65-F5344CB8AC3E}">
        <p14:creationId xmlns:p14="http://schemas.microsoft.com/office/powerpoint/2010/main" val="3349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1456" y="1700808"/>
            <a:ext cx="577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●まわりに相談できる人はいますか</a:t>
            </a:r>
            <a:endParaRPr lang="en-US" altLang="ja-JP" sz="2400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家族、親族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知人、職場の人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以前お世話になった人　など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1456" y="5036477"/>
            <a:ext cx="60627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●配偶者からの暴力のことは</a:t>
            </a:r>
            <a:endParaRPr lang="en-US" altLang="ja-JP" sz="2400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配偶者暴力相談支援センター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（自治体によって名称が異なります）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警察　など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33"/>
              </a:gs>
              <a:gs pos="80000">
                <a:srgbClr val="FF993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困ったらＳＯＳ！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54F862-74E8-4331-ABFA-9327549ABEE5}"/>
              </a:ext>
            </a:extLst>
          </p:cNvPr>
          <p:cNvSpPr/>
          <p:nvPr/>
        </p:nvSpPr>
        <p:spPr>
          <a:xfrm>
            <a:off x="381456" y="3399787"/>
            <a:ext cx="5774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●妊娠、出産、子育てのことは</a:t>
            </a:r>
            <a:endParaRPr lang="en-US" altLang="ja-JP" sz="2400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子育て世代包括支援センター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latin typeface="ＭＳ ゴシック" panose="020B0609070205080204" pitchFamily="49" charset="-128"/>
              </a:rPr>
              <a:t>　（自治体の子育て支援課、保健センター）</a:t>
            </a:r>
            <a:endParaRPr lang="en-US" altLang="ja-JP" sz="20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産婦人科、小児科　など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1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1456" y="1700808"/>
            <a:ext cx="57747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●心がつらい時は</a:t>
            </a:r>
            <a:endParaRPr lang="en-US" altLang="ja-JP" sz="2400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</a:rPr>
              <a:t>精神保健福祉センター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保健所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精神科、心療内科　など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</a:rPr>
              <a:t>　（受診には予約が必要です）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33"/>
              </a:gs>
              <a:gs pos="80000">
                <a:srgbClr val="FF993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困ったらＳＯＳ！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54F862-74E8-4331-ABFA-9327549ABEE5}"/>
              </a:ext>
            </a:extLst>
          </p:cNvPr>
          <p:cNvSpPr/>
          <p:nvPr/>
        </p:nvSpPr>
        <p:spPr>
          <a:xfrm>
            <a:off x="381456" y="4005064"/>
            <a:ext cx="577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●お酒がやめられない時は</a:t>
            </a:r>
            <a:endParaRPr lang="en-US" altLang="ja-JP" sz="2400" dirty="0">
              <a:solidFill>
                <a:srgbClr val="FF9933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</a:rPr>
              <a:t>精神保健福祉センター</a:t>
            </a:r>
            <a:endParaRPr lang="en-US" altLang="ja-JP" sz="2400" dirty="0">
              <a:solidFill>
                <a:srgbClr val="0070C0"/>
              </a:solidFill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保健所</a:t>
            </a:r>
            <a:endParaRPr lang="en-US" altLang="ja-JP" sz="2400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sz="2400" dirty="0">
                <a:latin typeface="ＭＳ ゴシック" panose="020B0609070205080204" pitchFamily="49" charset="-128"/>
              </a:rPr>
              <a:t>　依存症専門医療機関（アルコール）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D9850D1-0743-47B1-A6C7-7A268E1C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83783"/>
            <a:ext cx="1882210" cy="21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4C6BEC-6492-435B-9302-14A5EA41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30" y="1653617"/>
            <a:ext cx="1775383" cy="17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7504" y="6441675"/>
            <a:ext cx="1907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600" dirty="0">
                <a:solidFill>
                  <a:srgbClr val="808080"/>
                </a:solidFill>
              </a:rPr>
              <a:t>イラスト：</a:t>
            </a:r>
            <a:r>
              <a:rPr lang="en-US" altLang="ja-JP" sz="1600" dirty="0" err="1">
                <a:solidFill>
                  <a:srgbClr val="808080"/>
                </a:solidFill>
              </a:rPr>
              <a:t>Sayumi</a:t>
            </a:r>
            <a:endParaRPr lang="ja-JP" altLang="en-US" sz="1600" dirty="0">
              <a:solidFill>
                <a:srgbClr val="808080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708691" y="2043973"/>
            <a:ext cx="5726618" cy="27700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00"/>
              </a:gs>
              <a:gs pos="80000">
                <a:srgbClr val="FF99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lnSpc>
                <a:spcPts val="0"/>
              </a:lnSpc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　女性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アルコール依存症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AUDIT</a:t>
            </a:r>
          </a:p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</a:rPr>
              <a:t>精神保健福祉センター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151737" y="2227997"/>
            <a:ext cx="2664296" cy="43204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検索キーワード</a:t>
            </a:r>
          </a:p>
        </p:txBody>
      </p:sp>
    </p:spTree>
    <p:extLst>
      <p:ext uri="{BB962C8B-B14F-4D97-AF65-F5344CB8AC3E}">
        <p14:creationId xmlns:p14="http://schemas.microsoft.com/office/powerpoint/2010/main" val="17371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48933" y="6149287"/>
            <a:ext cx="6696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純アルコール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20g</a:t>
            </a:r>
            <a:r>
              <a:rPr lang="ja-JP" altLang="en-US" sz="2000" dirty="0">
                <a:solidFill>
                  <a:schemeClr val="bg1">
                    <a:lumMod val="75000"/>
                  </a:schemeClr>
                </a:solidFill>
                <a:latin typeface="ＭＳ ゴシック" panose="020B0609070205080204" pitchFamily="49" charset="-128"/>
              </a:rPr>
              <a:t>＝１単位＝２ドリンク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">
                <a:srgbClr val="FF9900"/>
              </a:gs>
              <a:gs pos="90000">
                <a:srgbClr val="FF99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アルコールの量を知ろう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322934" y="1844824"/>
            <a:ext cx="34850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  <a:latin typeface="ＭＳ ゴシック" panose="020B0609070205080204" pitchFamily="49" charset="-128"/>
              </a:rPr>
              <a:t>●</a:t>
            </a:r>
            <a:r>
              <a:rPr lang="ja-JP" altLang="en-US" dirty="0">
                <a:latin typeface="ＭＳ ゴシック" panose="020B0609070205080204" pitchFamily="49" charset="-128"/>
              </a:rPr>
              <a:t>アルコール度数５％のビールなら、</a:t>
            </a:r>
            <a:r>
              <a:rPr lang="en-US" altLang="ja-JP" dirty="0">
                <a:latin typeface="ＭＳ ゴシック" panose="020B0609070205080204" pitchFamily="49" charset="-128"/>
              </a:rPr>
              <a:t>500mL(</a:t>
            </a:r>
            <a:r>
              <a:rPr lang="ja-JP" altLang="en-US" dirty="0">
                <a:latin typeface="ＭＳ ゴシック" panose="020B0609070205080204" pitchFamily="49" charset="-128"/>
              </a:rPr>
              <a:t>ﾐﾘﾘｯﾄﾙ</a:t>
            </a:r>
            <a:r>
              <a:rPr lang="en-US" altLang="ja-JP" dirty="0">
                <a:latin typeface="ＭＳ ゴシック" panose="020B0609070205080204" pitchFamily="49" charset="-128"/>
              </a:rPr>
              <a:t>)</a:t>
            </a:r>
            <a:r>
              <a:rPr lang="ja-JP" altLang="en-US" dirty="0">
                <a:latin typeface="ＭＳ ゴシック" panose="020B0609070205080204" pitchFamily="49" charset="-128"/>
              </a:rPr>
              <a:t>１本に</a:t>
            </a:r>
            <a:r>
              <a:rPr lang="en-US" altLang="ja-JP" dirty="0">
                <a:latin typeface="ＭＳ ゴシック" panose="020B0609070205080204" pitchFamily="49" charset="-128"/>
              </a:rPr>
              <a:t>20g(</a:t>
            </a:r>
            <a:r>
              <a:rPr lang="ja-JP" altLang="en-US" dirty="0">
                <a:latin typeface="ＭＳ ゴシック" panose="020B0609070205080204" pitchFamily="49" charset="-128"/>
              </a:rPr>
              <a:t>ｸﾞﾗﾑ</a:t>
            </a:r>
            <a:r>
              <a:rPr lang="en-US" altLang="ja-JP" dirty="0">
                <a:latin typeface="ＭＳ ゴシック" panose="020B0609070205080204" pitchFamily="49" charset="-128"/>
              </a:rPr>
              <a:t>)</a:t>
            </a:r>
            <a:r>
              <a:rPr lang="ja-JP" altLang="en-US" dirty="0">
                <a:latin typeface="ＭＳ ゴシック" panose="020B0609070205080204" pitchFamily="49" charset="-128"/>
              </a:rPr>
              <a:t>のｱﾙｺｰﾙが含まれていまる。</a:t>
            </a:r>
            <a:endParaRPr lang="en-US" altLang="ja-JP" dirty="0">
              <a:latin typeface="ＭＳ ゴシック" panose="020B0609070205080204" pitchFamily="49" charset="-128"/>
            </a:endParaRPr>
          </a:p>
          <a:p>
            <a:pPr algn="l"/>
            <a:r>
              <a:rPr lang="ja-JP" altLang="en-US" dirty="0">
                <a:latin typeface="ＭＳ ゴシック" panose="020B0609070205080204" pitchFamily="49" charset="-128"/>
              </a:rPr>
              <a:t>　図はどれもアルコール約</a:t>
            </a:r>
            <a:r>
              <a:rPr lang="en-US" altLang="ja-JP" dirty="0">
                <a:latin typeface="ＭＳ ゴシック" panose="020B0609070205080204" pitchFamily="49" charset="-128"/>
              </a:rPr>
              <a:t>20g</a:t>
            </a:r>
            <a:r>
              <a:rPr lang="ja-JP" altLang="en-US" dirty="0">
                <a:latin typeface="ＭＳ ゴシック" panose="020B0609070205080204" pitchFamily="49" charset="-128"/>
              </a:rPr>
              <a:t>含まれている。</a:t>
            </a:r>
            <a:endParaRPr lang="ja-JP" altLang="en-US" sz="2000" dirty="0">
              <a:latin typeface="ＭＳ ゴシック" panose="020B0609070205080204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4A2DEA-235D-4EB0-872A-6C685793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7" y="1335249"/>
            <a:ext cx="4813164" cy="41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74409" y="1187467"/>
            <a:ext cx="7595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400" dirty="0">
                <a:solidFill>
                  <a:srgbClr val="FF9933"/>
                </a:solidFill>
              </a:rPr>
              <a:t>●</a:t>
            </a:r>
            <a:r>
              <a:rPr lang="ja-JP" altLang="en-US" sz="2400" dirty="0"/>
              <a:t>休肝日をつくる、空腹時を避ける、入浴・運動前を避けるなど、リスクの低い飲み方を心がけてください。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85230" y="2405794"/>
            <a:ext cx="7773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000" dirty="0"/>
              <a:t>○アルコールとして１日平均</a:t>
            </a:r>
            <a:r>
              <a:rPr lang="en-US" altLang="ja-JP" sz="2000" dirty="0"/>
              <a:t>60g</a:t>
            </a:r>
            <a:r>
              <a:rPr lang="ja-JP" altLang="en-US" sz="2000" dirty="0"/>
              <a:t>以上は危険な多量飲酒で、この量をつづけると、さまざまな病気をおこします。依存症になる危険性もあります。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33"/>
              </a:gs>
              <a:gs pos="80000">
                <a:srgbClr val="FF993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リスクの低い飲み方</a:t>
            </a:r>
            <a:r>
              <a:rPr lang="ja-JP" altLang="en-US" sz="3200" dirty="0">
                <a:solidFill>
                  <a:schemeClr val="bg1"/>
                </a:solidFill>
              </a:rPr>
              <a:t>を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B790C8-1712-42D5-A2EA-B07EEC5B341A}"/>
              </a:ext>
            </a:extLst>
          </p:cNvPr>
          <p:cNvSpPr/>
          <p:nvPr/>
        </p:nvSpPr>
        <p:spPr>
          <a:xfrm>
            <a:off x="685230" y="3717032"/>
            <a:ext cx="7773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000" dirty="0"/>
              <a:t>○男性で１日</a:t>
            </a:r>
            <a:r>
              <a:rPr lang="en-US" altLang="ja-JP" sz="2000" dirty="0"/>
              <a:t>40g</a:t>
            </a:r>
            <a:r>
              <a:rPr lang="ja-JP" altLang="en-US" sz="2000" dirty="0"/>
              <a:t>以上、女性で</a:t>
            </a:r>
            <a:r>
              <a:rPr lang="en-US" altLang="ja-JP" sz="2000" dirty="0"/>
              <a:t>20g</a:t>
            </a:r>
            <a:r>
              <a:rPr lang="ja-JP" altLang="en-US" sz="2000" dirty="0"/>
              <a:t>以上は、生活習慣病のリスクを高める量です。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CD9292-10CA-46B3-A0BC-5768B6961D14}"/>
              </a:ext>
            </a:extLst>
          </p:cNvPr>
          <p:cNvSpPr/>
          <p:nvPr/>
        </p:nvSpPr>
        <p:spPr>
          <a:xfrm>
            <a:off x="685230" y="4674977"/>
            <a:ext cx="7773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000" dirty="0"/>
              <a:t>○男性でアルコールとして１日平均</a:t>
            </a:r>
            <a:r>
              <a:rPr lang="en-US" altLang="ja-JP" sz="2000" dirty="0"/>
              <a:t>20g</a:t>
            </a:r>
            <a:r>
              <a:rPr lang="ja-JP" altLang="en-US" sz="2000" dirty="0"/>
              <a:t>以下が「節度ある適度な飲酒量」といわれています。女性は男性より少ない量が安全です。</a:t>
            </a:r>
          </a:p>
        </p:txBody>
      </p:sp>
    </p:spTree>
    <p:extLst>
      <p:ext uri="{BB962C8B-B14F-4D97-AF65-F5344CB8AC3E}">
        <p14:creationId xmlns:p14="http://schemas.microsoft.com/office/powerpoint/2010/main" val="42011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CAF076A-7C82-4C1B-8ADE-DA7F1402F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491629"/>
            <a:ext cx="7131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ja-JP" altLang="en-US" sz="4400" dirty="0">
                <a:solidFill>
                  <a:srgbClr val="FF9900"/>
                </a:solidFill>
                <a:latin typeface="ＭＳ ゴシック" panose="020B0609070205080204" pitchFamily="49" charset="-128"/>
              </a:rPr>
              <a:t>女性の体は</a:t>
            </a:r>
            <a:endParaRPr lang="en-US" altLang="ja-JP" sz="4400" dirty="0">
              <a:solidFill>
                <a:srgbClr val="FF9900"/>
              </a:solidFill>
              <a:latin typeface="ＭＳ ゴシック" panose="020B0609070205080204" pitchFamily="49" charset="-128"/>
            </a:endParaRP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ja-JP" altLang="en-US" sz="4400" dirty="0">
                <a:solidFill>
                  <a:srgbClr val="FF9900"/>
                </a:solidFill>
                <a:latin typeface="ＭＳ ゴシック" panose="020B0609070205080204" pitchFamily="49" charset="-128"/>
              </a:rPr>
              <a:t>アルコールに弱い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4A14CF-007D-404A-BBD1-B448E0B8D95B}"/>
              </a:ext>
            </a:extLst>
          </p:cNvPr>
          <p:cNvSpPr/>
          <p:nvPr/>
        </p:nvSpPr>
        <p:spPr>
          <a:xfrm>
            <a:off x="539552" y="175517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/>
              <a:t>　女性は、平均すると男性に比べて、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6AD7B5-9B49-478D-9541-5BBABF157995}"/>
              </a:ext>
            </a:extLst>
          </p:cNvPr>
          <p:cNvSpPr/>
          <p:nvPr/>
        </p:nvSpPr>
        <p:spPr>
          <a:xfrm>
            <a:off x="425113" y="242835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体が小さい。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C8CE6E-86BB-4D40-A9CF-CF32E15A8928}"/>
              </a:ext>
            </a:extLst>
          </p:cNvPr>
          <p:cNvSpPr/>
          <p:nvPr/>
        </p:nvSpPr>
        <p:spPr>
          <a:xfrm>
            <a:off x="433004" y="304071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体脂肪が多い分、体の水分が少ない。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CD8319-A7F1-449A-B209-5C98FE2189F9}"/>
              </a:ext>
            </a:extLst>
          </p:cNvPr>
          <p:cNvSpPr/>
          <p:nvPr/>
        </p:nvSpPr>
        <p:spPr>
          <a:xfrm>
            <a:off x="433004" y="359138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肝臓も小さく、アルコールの分解がおそい。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4D4B94-2BD8-4D8A-8BD4-20078CC3AA75}"/>
              </a:ext>
            </a:extLst>
          </p:cNvPr>
          <p:cNvSpPr/>
          <p:nvPr/>
        </p:nvSpPr>
        <p:spPr>
          <a:xfrm>
            <a:off x="433990" y="415916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女性ホルモンもアルコールの分解をさまたげている可能性がある。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72D747D-7DC9-4E3A-B011-5C52211EADAD}"/>
              </a:ext>
            </a:extLst>
          </p:cNvPr>
          <p:cNvSpPr/>
          <p:nvPr/>
        </p:nvSpPr>
        <p:spPr>
          <a:xfrm>
            <a:off x="425113" y="522920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/>
              <a:t>　このため、男性にくらべて、血液中のアルコール濃度が高くなり、分解にも時間がかかります。</a:t>
            </a:r>
            <a:endParaRPr lang="en-US" altLang="ja-JP" dirty="0"/>
          </a:p>
          <a:p>
            <a:pPr algn="l"/>
            <a:r>
              <a:rPr lang="ja-JP" altLang="en-US" dirty="0"/>
              <a:t>（個人差があります）</a:t>
            </a:r>
          </a:p>
        </p:txBody>
      </p:sp>
    </p:spTree>
    <p:extLst>
      <p:ext uri="{BB962C8B-B14F-4D97-AF65-F5344CB8AC3E}">
        <p14:creationId xmlns:p14="http://schemas.microsoft.com/office/powerpoint/2010/main" val="13750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00"/>
              </a:gs>
              <a:gs pos="80000">
                <a:srgbClr val="FF99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健康障害をおこしやすい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A7A2BB-F6BB-4D6A-B680-E82FCE71C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88840"/>
            <a:ext cx="5321471" cy="430476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8AEE01-44D9-4E21-9C61-85F1B040374D}"/>
              </a:ext>
            </a:extLst>
          </p:cNvPr>
          <p:cNvSpPr/>
          <p:nvPr/>
        </p:nvSpPr>
        <p:spPr>
          <a:xfrm>
            <a:off x="359532" y="1157061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女性はアルコールによる肝硬変など、臓器障害がおこりやすくなります。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46982F-09D7-4316-B4BC-F9C66DAAE58F}"/>
              </a:ext>
            </a:extLst>
          </p:cNvPr>
          <p:cNvSpPr/>
          <p:nvPr/>
        </p:nvSpPr>
        <p:spPr>
          <a:xfrm>
            <a:off x="359533" y="2458366"/>
            <a:ext cx="3420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乳がんは、飲酒によって発生率が高くなります。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5E521D-8DB6-4ABB-BCC2-8DFD0145C851}"/>
              </a:ext>
            </a:extLst>
          </p:cNvPr>
          <p:cNvSpPr/>
          <p:nvPr/>
        </p:nvSpPr>
        <p:spPr>
          <a:xfrm>
            <a:off x="359533" y="4315944"/>
            <a:ext cx="3204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閉経期以降は、飲酒で骨がもろくなりやすく、骨折しやすくなります。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4307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48" y="1412776"/>
            <a:ext cx="4536504" cy="43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D6334CFB-6CA7-457D-847B-513888F2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00"/>
              </a:gs>
              <a:gs pos="80000">
                <a:srgbClr val="FF99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依存症になるのが早い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8E84B8C-2CA7-4550-9241-EFDFDDB0827F}"/>
              </a:ext>
            </a:extLst>
          </p:cNvPr>
          <p:cNvSpPr/>
          <p:nvPr/>
        </p:nvSpPr>
        <p:spPr>
          <a:xfrm>
            <a:off x="395536" y="1196752"/>
            <a:ext cx="3420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女性は男性よりも依存症になるまでの期間が短く、男性のだいたい半分ぐらいの年数で依存症になってしまいます。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2D05D0-E4CD-4233-BE57-EACAFA59585C}"/>
              </a:ext>
            </a:extLst>
          </p:cNvPr>
          <p:cNvSpPr/>
          <p:nvPr/>
        </p:nvSpPr>
        <p:spPr>
          <a:xfrm>
            <a:off x="467544" y="3861048"/>
            <a:ext cx="3420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en-US" altLang="ja-JP" dirty="0"/>
              <a:t>AUDIT</a:t>
            </a:r>
            <a:r>
              <a:rPr lang="ja-JP" altLang="en-US" dirty="0"/>
              <a:t>（オーディット）という飲酒習慣スクリーニングテストがお勧めです。</a:t>
            </a:r>
          </a:p>
        </p:txBody>
      </p:sp>
    </p:spTree>
    <p:extLst>
      <p:ext uri="{BB962C8B-B14F-4D97-AF65-F5344CB8AC3E}">
        <p14:creationId xmlns:p14="http://schemas.microsoft.com/office/powerpoint/2010/main" val="21597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13" y="2276872"/>
            <a:ext cx="2155623" cy="385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00"/>
              </a:gs>
              <a:gs pos="80000">
                <a:srgbClr val="FF993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妊娠・授乳中</a:t>
            </a:r>
            <a:r>
              <a:rPr lang="ja-JP" altLang="en-US" sz="3200" dirty="0">
                <a:solidFill>
                  <a:schemeClr val="bg1"/>
                </a:solidFill>
              </a:rPr>
              <a:t>は</a:t>
            </a:r>
            <a:r>
              <a:rPr lang="ja-JP" altLang="en-US" sz="3600" dirty="0">
                <a:solidFill>
                  <a:schemeClr val="bg1"/>
                </a:solidFill>
              </a:rPr>
              <a:t>禁酒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23527" y="1108092"/>
            <a:ext cx="827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妊娠中の女性がお酒を飲むと、赤ちゃんに顔の奇形や体の発育の障害、知能の障害が生じる危険性があります。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F589F9-D877-45D9-90C1-4A336E8E931C}"/>
              </a:ext>
            </a:extLst>
          </p:cNvPr>
          <p:cNvSpPr/>
          <p:nvPr/>
        </p:nvSpPr>
        <p:spPr>
          <a:xfrm>
            <a:off x="795123" y="2741033"/>
            <a:ext cx="4841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2000" dirty="0"/>
              <a:t>胎児性アルコール症候群</a:t>
            </a:r>
            <a:r>
              <a:rPr lang="en-US" altLang="ja-JP" sz="2000" dirty="0"/>
              <a:t>(FAS)</a:t>
            </a:r>
            <a:r>
              <a:rPr lang="ja-JP" altLang="en-US" sz="2000" dirty="0"/>
              <a:t>または、胎児性アルコール・スペクトラム障害</a:t>
            </a:r>
            <a:r>
              <a:rPr lang="en-US" altLang="ja-JP" sz="2000" dirty="0"/>
              <a:t>(FASD)</a:t>
            </a:r>
            <a:r>
              <a:rPr lang="ja-JP" altLang="en-US" sz="2000" dirty="0"/>
              <a:t>とよばれています。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8A9D88-72E2-4D72-A108-9E320C9CD549}"/>
              </a:ext>
            </a:extLst>
          </p:cNvPr>
          <p:cNvSpPr/>
          <p:nvPr/>
        </p:nvSpPr>
        <p:spPr>
          <a:xfrm>
            <a:off x="323527" y="4653136"/>
            <a:ext cx="58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妊娠初期は影響が大きいので、妊娠の可能性がある時は、飲まないでください。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815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730343" y="6610952"/>
            <a:ext cx="24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全国精神保健福祉センター長会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263438"/>
            <a:ext cx="9144000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9900"/>
              </a:gs>
              <a:gs pos="80000">
                <a:srgbClr val="FF993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 dirty="0">
                <a:solidFill>
                  <a:schemeClr val="bg1"/>
                </a:solidFill>
              </a:rPr>
              <a:t>妊娠・授乳中</a:t>
            </a:r>
            <a:r>
              <a:rPr lang="ja-JP" altLang="en-US" sz="3200" dirty="0">
                <a:solidFill>
                  <a:schemeClr val="bg1"/>
                </a:solidFill>
              </a:rPr>
              <a:t>は</a:t>
            </a:r>
            <a:r>
              <a:rPr lang="ja-JP" altLang="en-US" sz="3600" dirty="0">
                <a:solidFill>
                  <a:schemeClr val="bg1"/>
                </a:solidFill>
              </a:rPr>
              <a:t>禁酒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8A9D88-72E2-4D72-A108-9E320C9CD549}"/>
              </a:ext>
            </a:extLst>
          </p:cNvPr>
          <p:cNvSpPr/>
          <p:nvPr/>
        </p:nvSpPr>
        <p:spPr>
          <a:xfrm>
            <a:off x="306840" y="990371"/>
            <a:ext cx="822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FF9933"/>
                </a:solidFill>
              </a:rPr>
              <a:t>●</a:t>
            </a:r>
            <a:r>
              <a:rPr lang="ja-JP" altLang="en-US" dirty="0"/>
              <a:t>お母さんがお酒を飲むと、母乳にアルコールが含まれます。脳や体が</a:t>
            </a:r>
            <a:r>
              <a:rPr lang="ja-JP" altLang="en-US"/>
              <a:t>これから発育する時期</a:t>
            </a:r>
            <a:r>
              <a:rPr lang="ja-JP" altLang="en-US" dirty="0"/>
              <a:t>は、ダメージが強いので、飲まないでください。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08B0A5-C653-4993-977E-34CB12EE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212976"/>
            <a:ext cx="3960439" cy="328825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BE78503-0A3C-47E5-863B-2761210D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348364"/>
            <a:ext cx="2636331" cy="3196666"/>
          </a:xfrm>
          <a:prstGeom prst="rect">
            <a:avLst/>
          </a:prstGeom>
        </p:spPr>
      </p:pic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AAFF886C-7C7D-4A87-AA52-ED243641686B}"/>
              </a:ext>
            </a:extLst>
          </p:cNvPr>
          <p:cNvSpPr/>
          <p:nvPr/>
        </p:nvSpPr>
        <p:spPr>
          <a:xfrm>
            <a:off x="332381" y="2726922"/>
            <a:ext cx="902320" cy="972108"/>
          </a:xfrm>
          <a:prstGeom prst="wedgeRoundRectCallout">
            <a:avLst>
              <a:gd name="adj1" fmla="val 95176"/>
              <a:gd name="adj2" fmla="val 5752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妊娠中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kumimoji="1"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なので</a:t>
            </a:r>
            <a:endParaRPr kumimoji="1"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AD09CD3F-4F03-4721-8ACB-AE483B73EFE9}"/>
              </a:ext>
            </a:extLst>
          </p:cNvPr>
          <p:cNvSpPr/>
          <p:nvPr/>
        </p:nvSpPr>
        <p:spPr>
          <a:xfrm>
            <a:off x="2843191" y="2375366"/>
            <a:ext cx="1008729" cy="1512168"/>
          </a:xfrm>
          <a:prstGeom prst="wedgeRoundRectCallout">
            <a:avLst>
              <a:gd name="adj1" fmla="val 58379"/>
              <a:gd name="adj2" fmla="val 6748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一杯くらい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大丈夫だよ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角丸四角形吹き出し 12">
            <a:extLst>
              <a:ext uri="{FF2B5EF4-FFF2-40B4-BE49-F238E27FC236}">
                <a16:creationId xmlns:a16="http://schemas.microsoft.com/office/drawing/2014/main" id="{3C3F673E-4CCC-459E-A6AF-9BBC63C2ECE1}"/>
              </a:ext>
            </a:extLst>
          </p:cNvPr>
          <p:cNvSpPr/>
          <p:nvPr/>
        </p:nvSpPr>
        <p:spPr>
          <a:xfrm>
            <a:off x="5548812" y="2592280"/>
            <a:ext cx="1008729" cy="1512168"/>
          </a:xfrm>
          <a:prstGeom prst="wedgeRoundRectCallout">
            <a:avLst>
              <a:gd name="adj1" fmla="val 58379"/>
              <a:gd name="adj2" fmla="val 6748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一杯でも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ダメですよ</a:t>
            </a:r>
            <a:endParaRPr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9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6DF7239-EBC5-4718-8E19-4B9A04CD53D2}"/>
              </a:ext>
            </a:extLst>
          </p:cNvPr>
          <p:cNvSpPr/>
          <p:nvPr/>
        </p:nvSpPr>
        <p:spPr>
          <a:xfrm>
            <a:off x="459201" y="548680"/>
            <a:ext cx="8225598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FF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まわりの人は、女性の体がアルコールに弱いことを理解し、特に、妊娠中の女性にお酒を勧めないようにする必要があります。</a:t>
            </a:r>
            <a:endParaRPr kumimoji="1" lang="en-US" altLang="ja-JP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DF80EB-B727-43D5-AB0D-E2AD38271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60" y="2420888"/>
            <a:ext cx="4500500" cy="4025871"/>
          </a:xfrm>
          <a:prstGeom prst="rect">
            <a:avLst/>
          </a:prstGeom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A735A315-A3D2-4F4D-8156-43AB902DE31B}"/>
              </a:ext>
            </a:extLst>
          </p:cNvPr>
          <p:cNvSpPr/>
          <p:nvPr/>
        </p:nvSpPr>
        <p:spPr>
          <a:xfrm>
            <a:off x="6444208" y="1988840"/>
            <a:ext cx="1628523" cy="2232248"/>
          </a:xfrm>
          <a:prstGeom prst="wedgeEllipseCallout">
            <a:avLst>
              <a:gd name="adj1" fmla="val -75347"/>
              <a:gd name="adj2" fmla="val 920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kumimoji="1" lang="ja-JP" altLang="en-US" sz="2000" dirty="0">
                <a:solidFill>
                  <a:schemeClr val="tx1"/>
                </a:solidFill>
              </a:rPr>
              <a:t>女性のほうがぜったい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000" dirty="0">
                <a:solidFill>
                  <a:schemeClr val="tx1"/>
                </a:solidFill>
              </a:rPr>
              <a:t>損じゃん！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9ADFE4DF-697B-4154-9C49-BB516D17145D}"/>
              </a:ext>
            </a:extLst>
          </p:cNvPr>
          <p:cNvSpPr/>
          <p:nvPr/>
        </p:nvSpPr>
        <p:spPr>
          <a:xfrm>
            <a:off x="827584" y="2168860"/>
            <a:ext cx="1628523" cy="1872208"/>
          </a:xfrm>
          <a:prstGeom prst="wedgeEllipseCallout">
            <a:avLst>
              <a:gd name="adj1" fmla="val 70205"/>
              <a:gd name="adj2" fmla="val 2367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kumimoji="1" lang="ja-JP" altLang="en-US" sz="2000" dirty="0">
                <a:solidFill>
                  <a:schemeClr val="tx1"/>
                </a:solidFill>
              </a:rPr>
              <a:t>まぁまぁ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000" dirty="0">
                <a:solidFill>
                  <a:schemeClr val="tx1"/>
                </a:solidFill>
              </a:rPr>
              <a:t>僕も気を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000" dirty="0">
                <a:solidFill>
                  <a:schemeClr val="tx1"/>
                </a:solidFill>
              </a:rPr>
              <a:t>つけるから</a:t>
            </a:r>
          </a:p>
        </p:txBody>
      </p:sp>
    </p:spTree>
    <p:extLst>
      <p:ext uri="{BB962C8B-B14F-4D97-AF65-F5344CB8AC3E}">
        <p14:creationId xmlns:p14="http://schemas.microsoft.com/office/powerpoint/2010/main" val="9972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Office PowerPoint</Application>
  <PresentationFormat>画面に合わせる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5" baseType="lpstr">
      <vt:lpstr>ＭＳ ゴシック</vt:lpstr>
      <vt:lpstr>Arial</vt:lpstr>
      <vt:lpstr>8_標準デザイン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山口県</dc:creator>
  <cp:lastModifiedBy>km kawanom</cp:lastModifiedBy>
  <cp:revision>677</cp:revision>
  <cp:lastPrinted>2018-08-02T00:11:06Z</cp:lastPrinted>
  <dcterms:created xsi:type="dcterms:W3CDTF">2009-05-15T01:57:29Z</dcterms:created>
  <dcterms:modified xsi:type="dcterms:W3CDTF">2022-05-02T02:48:41Z</dcterms:modified>
</cp:coreProperties>
</file>