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1"/>
  </p:notesMasterIdLst>
  <p:handoutMasterIdLst>
    <p:handoutMasterId r:id="rId22"/>
  </p:handoutMasterIdLst>
  <p:sldIdLst>
    <p:sldId id="692" r:id="rId2"/>
    <p:sldId id="671" r:id="rId3"/>
    <p:sldId id="673" r:id="rId4"/>
    <p:sldId id="672" r:id="rId5"/>
    <p:sldId id="632" r:id="rId6"/>
    <p:sldId id="682" r:id="rId7"/>
    <p:sldId id="674" r:id="rId8"/>
    <p:sldId id="678" r:id="rId9"/>
    <p:sldId id="679" r:id="rId10"/>
    <p:sldId id="698" r:id="rId11"/>
    <p:sldId id="677" r:id="rId12"/>
    <p:sldId id="693" r:id="rId13"/>
    <p:sldId id="683" r:id="rId14"/>
    <p:sldId id="684" r:id="rId15"/>
    <p:sldId id="686" r:id="rId16"/>
    <p:sldId id="687" r:id="rId17"/>
    <p:sldId id="688" r:id="rId18"/>
    <p:sldId id="694" r:id="rId19"/>
    <p:sldId id="699" r:id="rId20"/>
  </p:sldIdLst>
  <p:sldSz cx="9144000" cy="6858000" type="screen4x3"/>
  <p:notesSz cx="10020300" cy="688816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99"/>
    <a:srgbClr val="CCFFCC"/>
    <a:srgbClr val="0000FF"/>
    <a:srgbClr val="00CC99"/>
    <a:srgbClr val="00CC66"/>
    <a:srgbClr val="99FF99"/>
    <a:srgbClr val="CCFFFF"/>
    <a:srgbClr val="FF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5" autoAdjust="0"/>
    <p:restoredTop sz="94664" autoAdjust="0"/>
  </p:normalViewPr>
  <p:slideViewPr>
    <p:cSldViewPr>
      <p:cViewPr varScale="1">
        <p:scale>
          <a:sx n="108" d="100"/>
          <a:sy n="108" d="100"/>
        </p:scale>
        <p:origin x="13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fld id="{2D2656DC-65A0-45C4-AF7F-E32A6890C2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639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313" y="0"/>
            <a:ext cx="43434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7525"/>
            <a:ext cx="3443288" cy="2582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713" y="3271838"/>
            <a:ext cx="801687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13" y="6542088"/>
            <a:ext cx="43434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fld id="{17BFE42E-B62E-4672-A1B9-482AC1C253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2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0E7A2-F406-4ECE-84A6-09CCFCE1F7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F30AF-4B62-4343-B924-32C02E1DD30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9ACF4-41B7-4699-AAB8-8476397266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B366-BC56-447F-9777-686E18300C4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E9D6-4AA3-4B8E-8EF5-A80CE7019A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7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FCF5D-0678-423C-9828-D0119554745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4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1449-6DA9-4984-9C90-C7A83A97D0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7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FAC45-EABA-4A06-8FDC-3360CFE4F5F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17D6-3234-40C6-AD9C-5B47130419E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1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D042F-DBED-49B8-9544-5D745ED678E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1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98616-6BD5-43F8-9CFB-8B648213711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algn="l"/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D691BDD6-82A5-4FF6-9CFF-376C5C01D3C3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20" y="36438"/>
            <a:ext cx="3429769" cy="32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93805"/>
            <a:ext cx="1381505" cy="32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80" y="3378911"/>
            <a:ext cx="1916105" cy="323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695028" y="2773913"/>
            <a:ext cx="5674554" cy="1209996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お酒</a:t>
            </a:r>
            <a:r>
              <a:rPr kumimoji="1" lang="ja-JP" altLang="en-US" sz="2400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kumimoji="1" lang="ja-JP" altLang="en-US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二十歳</a:t>
            </a:r>
            <a:r>
              <a:rPr kumimoji="1" lang="ja-JP" altLang="en-US" sz="2400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になってから</a:t>
            </a:r>
            <a:endParaRPr kumimoji="1" lang="en-US" altLang="ja-JP" sz="2400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 err="1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って</a:t>
            </a:r>
            <a:r>
              <a:rPr lang="ja-JP" altLang="en-US" sz="2400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いうけど</a:t>
            </a:r>
            <a:endParaRPr kumimoji="1" lang="ja-JP" altLang="en-US" sz="2400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913982" y="4292116"/>
            <a:ext cx="144016" cy="144996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804248" y="4147120"/>
            <a:ext cx="144016" cy="144996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493339" y="3958893"/>
            <a:ext cx="269027" cy="227332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131840" y="4054946"/>
            <a:ext cx="269027" cy="227332"/>
          </a:xfrm>
          <a:prstGeom prst="ellipse">
            <a:avLst/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25044" y="6149335"/>
            <a:ext cx="384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>
                    <a:lumMod val="65000"/>
                  </a:schemeClr>
                </a:solidFill>
              </a:rPr>
              <a:t>全国精神保健福祉センター長会</a:t>
            </a:r>
          </a:p>
        </p:txBody>
      </p:sp>
    </p:spTree>
    <p:extLst>
      <p:ext uri="{BB962C8B-B14F-4D97-AF65-F5344CB8AC3E}">
        <p14:creationId xmlns:p14="http://schemas.microsoft.com/office/powerpoint/2010/main" val="3349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11" y="2636912"/>
            <a:ext cx="31051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7524328" y="1035344"/>
            <a:ext cx="1365235" cy="1754827"/>
          </a:xfrm>
          <a:custGeom>
            <a:avLst/>
            <a:gdLst>
              <a:gd name="connsiteX0" fmla="*/ 243135 w 618409"/>
              <a:gd name="connsiteY0" fmla="*/ 22749 h 1037574"/>
              <a:gd name="connsiteX1" fmla="*/ 243135 w 618409"/>
              <a:gd name="connsiteY1" fmla="*/ 22749 h 1037574"/>
              <a:gd name="connsiteX2" fmla="*/ 285420 w 618409"/>
              <a:gd name="connsiteY2" fmla="*/ 43891 h 1037574"/>
              <a:gd name="connsiteX3" fmla="*/ 406987 w 618409"/>
              <a:gd name="connsiteY3" fmla="*/ 43891 h 1037574"/>
              <a:gd name="connsiteX4" fmla="*/ 428130 w 618409"/>
              <a:gd name="connsiteY4" fmla="*/ 28034 h 1037574"/>
              <a:gd name="connsiteX5" fmla="*/ 443986 w 618409"/>
              <a:gd name="connsiteY5" fmla="*/ 12178 h 1037574"/>
              <a:gd name="connsiteX6" fmla="*/ 449272 w 618409"/>
              <a:gd name="connsiteY6" fmla="*/ 28034 h 1037574"/>
              <a:gd name="connsiteX7" fmla="*/ 454557 w 618409"/>
              <a:gd name="connsiteY7" fmla="*/ 149602 h 1037574"/>
              <a:gd name="connsiteX8" fmla="*/ 475699 w 618409"/>
              <a:gd name="connsiteY8" fmla="*/ 160173 h 1037574"/>
              <a:gd name="connsiteX9" fmla="*/ 491556 w 618409"/>
              <a:gd name="connsiteY9" fmla="*/ 170744 h 1037574"/>
              <a:gd name="connsiteX10" fmla="*/ 523269 w 618409"/>
              <a:gd name="connsiteY10" fmla="*/ 181315 h 1037574"/>
              <a:gd name="connsiteX11" fmla="*/ 539126 w 618409"/>
              <a:gd name="connsiteY11" fmla="*/ 186601 h 1037574"/>
              <a:gd name="connsiteX12" fmla="*/ 554983 w 618409"/>
              <a:gd name="connsiteY12" fmla="*/ 197172 h 1037574"/>
              <a:gd name="connsiteX13" fmla="*/ 597267 w 618409"/>
              <a:gd name="connsiteY13" fmla="*/ 207743 h 1037574"/>
              <a:gd name="connsiteX14" fmla="*/ 591982 w 618409"/>
              <a:gd name="connsiteY14" fmla="*/ 223600 h 1037574"/>
              <a:gd name="connsiteX15" fmla="*/ 586696 w 618409"/>
              <a:gd name="connsiteY15" fmla="*/ 244742 h 1037574"/>
              <a:gd name="connsiteX16" fmla="*/ 570839 w 618409"/>
              <a:gd name="connsiteY16" fmla="*/ 271170 h 1037574"/>
              <a:gd name="connsiteX17" fmla="*/ 554983 w 618409"/>
              <a:gd name="connsiteY17" fmla="*/ 302883 h 1037574"/>
              <a:gd name="connsiteX18" fmla="*/ 549697 w 618409"/>
              <a:gd name="connsiteY18" fmla="*/ 329311 h 1037574"/>
              <a:gd name="connsiteX19" fmla="*/ 539126 w 618409"/>
              <a:gd name="connsiteY19" fmla="*/ 408594 h 1037574"/>
              <a:gd name="connsiteX20" fmla="*/ 544412 w 618409"/>
              <a:gd name="connsiteY20" fmla="*/ 577732 h 1037574"/>
              <a:gd name="connsiteX21" fmla="*/ 560268 w 618409"/>
              <a:gd name="connsiteY21" fmla="*/ 625301 h 1037574"/>
              <a:gd name="connsiteX22" fmla="*/ 570839 w 618409"/>
              <a:gd name="connsiteY22" fmla="*/ 662300 h 1037574"/>
              <a:gd name="connsiteX23" fmla="*/ 581410 w 618409"/>
              <a:gd name="connsiteY23" fmla="*/ 704585 h 1037574"/>
              <a:gd name="connsiteX24" fmla="*/ 618409 w 618409"/>
              <a:gd name="connsiteY24" fmla="*/ 778582 h 1037574"/>
              <a:gd name="connsiteX25" fmla="*/ 607838 w 618409"/>
              <a:gd name="connsiteY25" fmla="*/ 789154 h 1037574"/>
              <a:gd name="connsiteX26" fmla="*/ 591982 w 618409"/>
              <a:gd name="connsiteY26" fmla="*/ 799725 h 1037574"/>
              <a:gd name="connsiteX27" fmla="*/ 586696 w 618409"/>
              <a:gd name="connsiteY27" fmla="*/ 815581 h 1037574"/>
              <a:gd name="connsiteX28" fmla="*/ 560268 w 618409"/>
              <a:gd name="connsiteY28" fmla="*/ 847295 h 1037574"/>
              <a:gd name="connsiteX29" fmla="*/ 554983 w 618409"/>
              <a:gd name="connsiteY29" fmla="*/ 863151 h 1037574"/>
              <a:gd name="connsiteX30" fmla="*/ 549697 w 618409"/>
              <a:gd name="connsiteY30" fmla="*/ 884293 h 1037574"/>
              <a:gd name="connsiteX31" fmla="*/ 539126 w 618409"/>
              <a:gd name="connsiteY31" fmla="*/ 900150 h 1037574"/>
              <a:gd name="connsiteX32" fmla="*/ 528555 w 618409"/>
              <a:gd name="connsiteY32" fmla="*/ 937149 h 1037574"/>
              <a:gd name="connsiteX33" fmla="*/ 523269 w 618409"/>
              <a:gd name="connsiteY33" fmla="*/ 958291 h 1037574"/>
              <a:gd name="connsiteX34" fmla="*/ 507413 w 618409"/>
              <a:gd name="connsiteY34" fmla="*/ 968862 h 1037574"/>
              <a:gd name="connsiteX35" fmla="*/ 491556 w 618409"/>
              <a:gd name="connsiteY35" fmla="*/ 958291 h 1037574"/>
              <a:gd name="connsiteX36" fmla="*/ 396416 w 618409"/>
              <a:gd name="connsiteY36" fmla="*/ 968862 h 1037574"/>
              <a:gd name="connsiteX37" fmla="*/ 359417 w 618409"/>
              <a:gd name="connsiteY37" fmla="*/ 1000575 h 1037574"/>
              <a:gd name="connsiteX38" fmla="*/ 343561 w 618409"/>
              <a:gd name="connsiteY38" fmla="*/ 1016432 h 1037574"/>
              <a:gd name="connsiteX39" fmla="*/ 311847 w 618409"/>
              <a:gd name="connsiteY39" fmla="*/ 1037574 h 1037574"/>
              <a:gd name="connsiteX40" fmla="*/ 280134 w 618409"/>
              <a:gd name="connsiteY40" fmla="*/ 1011147 h 1037574"/>
              <a:gd name="connsiteX41" fmla="*/ 264278 w 618409"/>
              <a:gd name="connsiteY41" fmla="*/ 1005861 h 1037574"/>
              <a:gd name="connsiteX42" fmla="*/ 227279 w 618409"/>
              <a:gd name="connsiteY42" fmla="*/ 958291 h 1037574"/>
              <a:gd name="connsiteX43" fmla="*/ 184994 w 618409"/>
              <a:gd name="connsiteY43" fmla="*/ 947720 h 1037574"/>
              <a:gd name="connsiteX44" fmla="*/ 68712 w 618409"/>
              <a:gd name="connsiteY44" fmla="*/ 953006 h 1037574"/>
              <a:gd name="connsiteX45" fmla="*/ 79283 w 618409"/>
              <a:gd name="connsiteY45" fmla="*/ 937149 h 1037574"/>
              <a:gd name="connsiteX46" fmla="*/ 84569 w 618409"/>
              <a:gd name="connsiteY46" fmla="*/ 900150 h 1037574"/>
              <a:gd name="connsiteX47" fmla="*/ 89854 w 618409"/>
              <a:gd name="connsiteY47" fmla="*/ 884293 h 1037574"/>
              <a:gd name="connsiteX48" fmla="*/ 100426 w 618409"/>
              <a:gd name="connsiteY48" fmla="*/ 810296 h 1037574"/>
              <a:gd name="connsiteX49" fmla="*/ 105711 w 618409"/>
              <a:gd name="connsiteY49" fmla="*/ 783868 h 1037574"/>
              <a:gd name="connsiteX50" fmla="*/ 100426 w 618409"/>
              <a:gd name="connsiteY50" fmla="*/ 472021 h 1037574"/>
              <a:gd name="connsiteX51" fmla="*/ 84569 w 618409"/>
              <a:gd name="connsiteY51" fmla="*/ 382166 h 1037574"/>
              <a:gd name="connsiteX52" fmla="*/ 68712 w 618409"/>
              <a:gd name="connsiteY52" fmla="*/ 366310 h 1037574"/>
              <a:gd name="connsiteX53" fmla="*/ 63427 w 618409"/>
              <a:gd name="connsiteY53" fmla="*/ 350453 h 1037574"/>
              <a:gd name="connsiteX54" fmla="*/ 42284 w 618409"/>
              <a:gd name="connsiteY54" fmla="*/ 324025 h 1037574"/>
              <a:gd name="connsiteX55" fmla="*/ 31713 w 618409"/>
              <a:gd name="connsiteY55" fmla="*/ 302883 h 1037574"/>
              <a:gd name="connsiteX56" fmla="*/ 15857 w 618409"/>
              <a:gd name="connsiteY56" fmla="*/ 287026 h 1037574"/>
              <a:gd name="connsiteX57" fmla="*/ 10571 w 618409"/>
              <a:gd name="connsiteY57" fmla="*/ 271170 h 1037574"/>
              <a:gd name="connsiteX58" fmla="*/ 0 w 618409"/>
              <a:gd name="connsiteY58" fmla="*/ 255313 h 1037574"/>
              <a:gd name="connsiteX59" fmla="*/ 5286 w 618409"/>
              <a:gd name="connsiteY59" fmla="*/ 239456 h 1037574"/>
              <a:gd name="connsiteX60" fmla="*/ 36999 w 618409"/>
              <a:gd name="connsiteY60" fmla="*/ 218314 h 1037574"/>
              <a:gd name="connsiteX61" fmla="*/ 58141 w 618409"/>
              <a:gd name="connsiteY61" fmla="*/ 202458 h 1037574"/>
              <a:gd name="connsiteX62" fmla="*/ 100426 w 618409"/>
              <a:gd name="connsiteY62" fmla="*/ 170744 h 1037574"/>
              <a:gd name="connsiteX63" fmla="*/ 147995 w 618409"/>
              <a:gd name="connsiteY63" fmla="*/ 133745 h 1037574"/>
              <a:gd name="connsiteX64" fmla="*/ 169138 w 618409"/>
              <a:gd name="connsiteY64" fmla="*/ 107318 h 1037574"/>
              <a:gd name="connsiteX65" fmla="*/ 190280 w 618409"/>
              <a:gd name="connsiteY65" fmla="*/ 75604 h 1037574"/>
              <a:gd name="connsiteX66" fmla="*/ 216708 w 618409"/>
              <a:gd name="connsiteY66" fmla="*/ 49177 h 1037574"/>
              <a:gd name="connsiteX67" fmla="*/ 221993 w 618409"/>
              <a:gd name="connsiteY67" fmla="*/ 33320 h 1037574"/>
              <a:gd name="connsiteX68" fmla="*/ 227279 w 618409"/>
              <a:gd name="connsiteY68" fmla="*/ 1607 h 1037574"/>
              <a:gd name="connsiteX69" fmla="*/ 248421 w 618409"/>
              <a:gd name="connsiteY69" fmla="*/ 6892 h 1037574"/>
              <a:gd name="connsiteX70" fmla="*/ 243135 w 618409"/>
              <a:gd name="connsiteY70" fmla="*/ 22749 h 10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18409" h="1037574">
                <a:moveTo>
                  <a:pt x="243135" y="22749"/>
                </a:moveTo>
                <a:lnTo>
                  <a:pt x="243135" y="22749"/>
                </a:lnTo>
                <a:cubicBezTo>
                  <a:pt x="257230" y="29796"/>
                  <a:pt x="270874" y="37830"/>
                  <a:pt x="285420" y="43891"/>
                </a:cubicBezTo>
                <a:cubicBezTo>
                  <a:pt x="320027" y="58311"/>
                  <a:pt x="387237" y="44931"/>
                  <a:pt x="406987" y="43891"/>
                </a:cubicBezTo>
                <a:cubicBezTo>
                  <a:pt x="414035" y="38605"/>
                  <a:pt x="421441" y="33767"/>
                  <a:pt x="428130" y="28034"/>
                </a:cubicBezTo>
                <a:cubicBezTo>
                  <a:pt x="433805" y="23170"/>
                  <a:pt x="436511" y="12178"/>
                  <a:pt x="443986" y="12178"/>
                </a:cubicBezTo>
                <a:cubicBezTo>
                  <a:pt x="449557" y="12178"/>
                  <a:pt x="447510" y="22749"/>
                  <a:pt x="449272" y="28034"/>
                </a:cubicBezTo>
                <a:cubicBezTo>
                  <a:pt x="451034" y="68557"/>
                  <a:pt x="446603" y="109829"/>
                  <a:pt x="454557" y="149602"/>
                </a:cubicBezTo>
                <a:cubicBezTo>
                  <a:pt x="456102" y="157328"/>
                  <a:pt x="468858" y="156264"/>
                  <a:pt x="475699" y="160173"/>
                </a:cubicBezTo>
                <a:cubicBezTo>
                  <a:pt x="481215" y="163325"/>
                  <a:pt x="485751" y="168164"/>
                  <a:pt x="491556" y="170744"/>
                </a:cubicBezTo>
                <a:cubicBezTo>
                  <a:pt x="501738" y="175269"/>
                  <a:pt x="512698" y="177791"/>
                  <a:pt x="523269" y="181315"/>
                </a:cubicBezTo>
                <a:cubicBezTo>
                  <a:pt x="528555" y="183077"/>
                  <a:pt x="534490" y="183510"/>
                  <a:pt x="539126" y="186601"/>
                </a:cubicBezTo>
                <a:cubicBezTo>
                  <a:pt x="544412" y="190125"/>
                  <a:pt x="549301" y="194331"/>
                  <a:pt x="554983" y="197172"/>
                </a:cubicBezTo>
                <a:cubicBezTo>
                  <a:pt x="565822" y="202592"/>
                  <a:pt x="587209" y="205732"/>
                  <a:pt x="597267" y="207743"/>
                </a:cubicBezTo>
                <a:cubicBezTo>
                  <a:pt x="595505" y="213029"/>
                  <a:pt x="593513" y="218243"/>
                  <a:pt x="591982" y="223600"/>
                </a:cubicBezTo>
                <a:cubicBezTo>
                  <a:pt x="589986" y="230585"/>
                  <a:pt x="589646" y="238104"/>
                  <a:pt x="586696" y="244742"/>
                </a:cubicBezTo>
                <a:cubicBezTo>
                  <a:pt x="582523" y="254130"/>
                  <a:pt x="575433" y="261981"/>
                  <a:pt x="570839" y="271170"/>
                </a:cubicBezTo>
                <a:cubicBezTo>
                  <a:pt x="548954" y="314941"/>
                  <a:pt x="585282" y="257433"/>
                  <a:pt x="554983" y="302883"/>
                </a:cubicBezTo>
                <a:cubicBezTo>
                  <a:pt x="553221" y="311692"/>
                  <a:pt x="551174" y="320449"/>
                  <a:pt x="549697" y="329311"/>
                </a:cubicBezTo>
                <a:cubicBezTo>
                  <a:pt x="546054" y="351168"/>
                  <a:pt x="541795" y="387245"/>
                  <a:pt x="539126" y="408594"/>
                </a:cubicBezTo>
                <a:cubicBezTo>
                  <a:pt x="540888" y="464973"/>
                  <a:pt x="539973" y="521500"/>
                  <a:pt x="544412" y="577732"/>
                </a:cubicBezTo>
                <a:cubicBezTo>
                  <a:pt x="545021" y="585450"/>
                  <a:pt x="557321" y="613514"/>
                  <a:pt x="560268" y="625301"/>
                </a:cubicBezTo>
                <a:cubicBezTo>
                  <a:pt x="586698" y="731014"/>
                  <a:pt x="548078" y="578841"/>
                  <a:pt x="570839" y="662300"/>
                </a:cubicBezTo>
                <a:cubicBezTo>
                  <a:pt x="574662" y="676317"/>
                  <a:pt x="576816" y="690802"/>
                  <a:pt x="581410" y="704585"/>
                </a:cubicBezTo>
                <a:cubicBezTo>
                  <a:pt x="591421" y="734617"/>
                  <a:pt x="602722" y="751130"/>
                  <a:pt x="618409" y="778582"/>
                </a:cubicBezTo>
                <a:cubicBezTo>
                  <a:pt x="614885" y="782106"/>
                  <a:pt x="611729" y="786041"/>
                  <a:pt x="607838" y="789154"/>
                </a:cubicBezTo>
                <a:cubicBezTo>
                  <a:pt x="602878" y="793122"/>
                  <a:pt x="595950" y="794765"/>
                  <a:pt x="591982" y="799725"/>
                </a:cubicBezTo>
                <a:cubicBezTo>
                  <a:pt x="588502" y="804075"/>
                  <a:pt x="589188" y="810598"/>
                  <a:pt x="586696" y="815581"/>
                </a:cubicBezTo>
                <a:cubicBezTo>
                  <a:pt x="579336" y="830300"/>
                  <a:pt x="571959" y="835604"/>
                  <a:pt x="560268" y="847295"/>
                </a:cubicBezTo>
                <a:cubicBezTo>
                  <a:pt x="558506" y="852580"/>
                  <a:pt x="556514" y="857794"/>
                  <a:pt x="554983" y="863151"/>
                </a:cubicBezTo>
                <a:cubicBezTo>
                  <a:pt x="552987" y="870136"/>
                  <a:pt x="552559" y="877616"/>
                  <a:pt x="549697" y="884293"/>
                </a:cubicBezTo>
                <a:cubicBezTo>
                  <a:pt x="547195" y="890132"/>
                  <a:pt x="542650" y="894864"/>
                  <a:pt x="539126" y="900150"/>
                </a:cubicBezTo>
                <a:cubicBezTo>
                  <a:pt x="522618" y="966189"/>
                  <a:pt x="543710" y="884111"/>
                  <a:pt x="528555" y="937149"/>
                </a:cubicBezTo>
                <a:cubicBezTo>
                  <a:pt x="526559" y="944134"/>
                  <a:pt x="527298" y="952247"/>
                  <a:pt x="523269" y="958291"/>
                </a:cubicBezTo>
                <a:cubicBezTo>
                  <a:pt x="519745" y="963576"/>
                  <a:pt x="512698" y="965338"/>
                  <a:pt x="507413" y="968862"/>
                </a:cubicBezTo>
                <a:cubicBezTo>
                  <a:pt x="502127" y="965338"/>
                  <a:pt x="497898" y="958664"/>
                  <a:pt x="491556" y="958291"/>
                </a:cubicBezTo>
                <a:cubicBezTo>
                  <a:pt x="444581" y="955528"/>
                  <a:pt x="431482" y="960096"/>
                  <a:pt x="396416" y="968862"/>
                </a:cubicBezTo>
                <a:cubicBezTo>
                  <a:pt x="357072" y="1008209"/>
                  <a:pt x="406881" y="959892"/>
                  <a:pt x="359417" y="1000575"/>
                </a:cubicBezTo>
                <a:cubicBezTo>
                  <a:pt x="353742" y="1005440"/>
                  <a:pt x="349461" y="1011843"/>
                  <a:pt x="343561" y="1016432"/>
                </a:cubicBezTo>
                <a:cubicBezTo>
                  <a:pt x="333532" y="1024232"/>
                  <a:pt x="311847" y="1037574"/>
                  <a:pt x="311847" y="1037574"/>
                </a:cubicBezTo>
                <a:cubicBezTo>
                  <a:pt x="300156" y="1025883"/>
                  <a:pt x="294853" y="1018507"/>
                  <a:pt x="280134" y="1011147"/>
                </a:cubicBezTo>
                <a:cubicBezTo>
                  <a:pt x="275151" y="1008655"/>
                  <a:pt x="269563" y="1007623"/>
                  <a:pt x="264278" y="1005861"/>
                </a:cubicBezTo>
                <a:cubicBezTo>
                  <a:pt x="255881" y="993266"/>
                  <a:pt x="242180" y="968225"/>
                  <a:pt x="227279" y="958291"/>
                </a:cubicBezTo>
                <a:cubicBezTo>
                  <a:pt x="220316" y="953649"/>
                  <a:pt x="188801" y="948481"/>
                  <a:pt x="184994" y="947720"/>
                </a:cubicBezTo>
                <a:cubicBezTo>
                  <a:pt x="146233" y="949482"/>
                  <a:pt x="107320" y="956867"/>
                  <a:pt x="68712" y="953006"/>
                </a:cubicBezTo>
                <a:cubicBezTo>
                  <a:pt x="62391" y="952374"/>
                  <a:pt x="77458" y="943234"/>
                  <a:pt x="79283" y="937149"/>
                </a:cubicBezTo>
                <a:cubicBezTo>
                  <a:pt x="82863" y="925216"/>
                  <a:pt x="82126" y="912366"/>
                  <a:pt x="84569" y="900150"/>
                </a:cubicBezTo>
                <a:cubicBezTo>
                  <a:pt x="85662" y="894687"/>
                  <a:pt x="88645" y="889732"/>
                  <a:pt x="89854" y="884293"/>
                </a:cubicBezTo>
                <a:cubicBezTo>
                  <a:pt x="95503" y="858872"/>
                  <a:pt x="96425" y="836304"/>
                  <a:pt x="100426" y="810296"/>
                </a:cubicBezTo>
                <a:cubicBezTo>
                  <a:pt x="101792" y="801417"/>
                  <a:pt x="103949" y="792677"/>
                  <a:pt x="105711" y="783868"/>
                </a:cubicBezTo>
                <a:cubicBezTo>
                  <a:pt x="103949" y="679919"/>
                  <a:pt x="103353" y="575944"/>
                  <a:pt x="100426" y="472021"/>
                </a:cubicBezTo>
                <a:cubicBezTo>
                  <a:pt x="99658" y="444762"/>
                  <a:pt x="100646" y="407889"/>
                  <a:pt x="84569" y="382166"/>
                </a:cubicBezTo>
                <a:cubicBezTo>
                  <a:pt x="80607" y="375827"/>
                  <a:pt x="73998" y="371595"/>
                  <a:pt x="68712" y="366310"/>
                </a:cubicBezTo>
                <a:cubicBezTo>
                  <a:pt x="66950" y="361024"/>
                  <a:pt x="65919" y="355436"/>
                  <a:pt x="63427" y="350453"/>
                </a:cubicBezTo>
                <a:cubicBezTo>
                  <a:pt x="56759" y="337116"/>
                  <a:pt x="52118" y="333858"/>
                  <a:pt x="42284" y="324025"/>
                </a:cubicBezTo>
                <a:cubicBezTo>
                  <a:pt x="38760" y="316978"/>
                  <a:pt x="36293" y="309295"/>
                  <a:pt x="31713" y="302883"/>
                </a:cubicBezTo>
                <a:cubicBezTo>
                  <a:pt x="27368" y="296800"/>
                  <a:pt x="20003" y="293245"/>
                  <a:pt x="15857" y="287026"/>
                </a:cubicBezTo>
                <a:cubicBezTo>
                  <a:pt x="12767" y="282390"/>
                  <a:pt x="13063" y="276153"/>
                  <a:pt x="10571" y="271170"/>
                </a:cubicBezTo>
                <a:cubicBezTo>
                  <a:pt x="7730" y="265488"/>
                  <a:pt x="3524" y="260599"/>
                  <a:pt x="0" y="255313"/>
                </a:cubicBezTo>
                <a:cubicBezTo>
                  <a:pt x="1762" y="250027"/>
                  <a:pt x="1346" y="243396"/>
                  <a:pt x="5286" y="239456"/>
                </a:cubicBezTo>
                <a:cubicBezTo>
                  <a:pt x="14270" y="230472"/>
                  <a:pt x="26428" y="225361"/>
                  <a:pt x="36999" y="218314"/>
                </a:cubicBezTo>
                <a:cubicBezTo>
                  <a:pt x="44329" y="213428"/>
                  <a:pt x="51557" y="208310"/>
                  <a:pt x="58141" y="202458"/>
                </a:cubicBezTo>
                <a:cubicBezTo>
                  <a:pt x="94583" y="170065"/>
                  <a:pt x="70034" y="180875"/>
                  <a:pt x="100426" y="170744"/>
                </a:cubicBezTo>
                <a:cubicBezTo>
                  <a:pt x="136079" y="135091"/>
                  <a:pt x="117957" y="143759"/>
                  <a:pt x="147995" y="133745"/>
                </a:cubicBezTo>
                <a:cubicBezTo>
                  <a:pt x="159900" y="98035"/>
                  <a:pt x="143389" y="136745"/>
                  <a:pt x="169138" y="107318"/>
                </a:cubicBezTo>
                <a:cubicBezTo>
                  <a:pt x="177504" y="97756"/>
                  <a:pt x="181296" y="84588"/>
                  <a:pt x="190280" y="75604"/>
                </a:cubicBezTo>
                <a:lnTo>
                  <a:pt x="216708" y="49177"/>
                </a:lnTo>
                <a:cubicBezTo>
                  <a:pt x="218470" y="43891"/>
                  <a:pt x="220784" y="38759"/>
                  <a:pt x="221993" y="33320"/>
                </a:cubicBezTo>
                <a:cubicBezTo>
                  <a:pt x="224318" y="22858"/>
                  <a:pt x="219701" y="9185"/>
                  <a:pt x="227279" y="1607"/>
                </a:cubicBezTo>
                <a:cubicBezTo>
                  <a:pt x="232416" y="-3530"/>
                  <a:pt x="241374" y="5130"/>
                  <a:pt x="248421" y="6892"/>
                </a:cubicBezTo>
                <a:lnTo>
                  <a:pt x="243135" y="22749"/>
                </a:lnTo>
                <a:close/>
              </a:path>
            </a:pathLst>
          </a:cu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cs typeface="ＭＳ 明朝"/>
              </a:rPr>
              <a:t>脳が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cs typeface="ＭＳ 明朝"/>
              </a:rPr>
              <a:t>壊れる！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なぜ二十歳</a:t>
            </a:r>
            <a:r>
              <a:rPr lang="ja-JP" altLang="en-US" sz="3200" dirty="0">
                <a:solidFill>
                  <a:schemeClr val="bg1"/>
                </a:solidFill>
              </a:rPr>
              <a:t>に</a:t>
            </a:r>
            <a:r>
              <a:rPr lang="ja-JP" altLang="en-US" sz="3600" dirty="0">
                <a:solidFill>
                  <a:schemeClr val="bg1"/>
                </a:solidFill>
              </a:rPr>
              <a:t>なってから？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77873" y="1850338"/>
            <a:ext cx="552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アルコールは少量でも脳にダメージ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を与える。安全な飲酒はない。特に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若い時期は脳への影響が大きい。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若い頃から飲み続け、</a:t>
            </a:r>
            <a:r>
              <a:rPr lang="en-US" altLang="ja-JP" sz="2000" dirty="0">
                <a:latin typeface="ＭＳ ゴシック" panose="020B0609070205080204" pitchFamily="49" charset="-128"/>
              </a:rPr>
              <a:t>20</a:t>
            </a:r>
            <a:r>
              <a:rPr lang="ja-JP" altLang="en-US" sz="2000" dirty="0">
                <a:latin typeface="ＭＳ ゴシック" panose="020B0609070205080204" pitchFamily="49" charset="-128"/>
              </a:rPr>
              <a:t>代で脳が萎縮して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（縮んで）いた人も。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84131" y="4221088"/>
            <a:ext cx="5067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また、早く飲み始めると、依存症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になるまでの年数が短くなる。</a:t>
            </a: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en-US" altLang="ja-JP" sz="2000" dirty="0">
                <a:latin typeface="ＭＳ ゴシック" panose="020B0609070205080204" pitchFamily="49" charset="-128"/>
              </a:rPr>
              <a:t>※20</a:t>
            </a:r>
            <a:r>
              <a:rPr lang="ja-JP" altLang="en-US" sz="2000" dirty="0">
                <a:latin typeface="ＭＳ ゴシック" panose="020B0609070205080204" pitchFamily="49" charset="-128"/>
              </a:rPr>
              <a:t>歳未満の飲酒は法律により禁止され　　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2904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12578" y="119675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ja-JP" altLang="en-US" sz="2400" dirty="0"/>
              <a:t>飲酒が少量のときは、会話がはずむ「ほろ酔い」　</a:t>
            </a:r>
            <a:endParaRPr lang="en-US" altLang="ja-JP" sz="2400" dirty="0"/>
          </a:p>
          <a:p>
            <a:pPr algn="l"/>
            <a:r>
              <a:rPr lang="ja-JP" altLang="en-US" sz="2400" dirty="0"/>
              <a:t>　加減になる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30910" y="1556792"/>
            <a:ext cx="7773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/>
              <a:t>　　　　　　が、量が増えてくると、気が大きくなり、 怒りっぽくなるなどして、トラブルになることもある。</a:t>
            </a:r>
          </a:p>
          <a:p>
            <a:pPr algn="l"/>
            <a:r>
              <a:rPr lang="ja-JP" altLang="en-US" sz="2000" dirty="0"/>
              <a:t>（酵素の働きが弱い人は、「ほろ酔い」になる量は飲むことが出来ず、具合が悪くなることが多いので、注意が必要）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6" y="3018728"/>
            <a:ext cx="2636623" cy="32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68" y="3356992"/>
            <a:ext cx="4197570" cy="30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節度</a:t>
            </a:r>
            <a:r>
              <a:rPr lang="ja-JP" altLang="en-US" sz="3200" dirty="0">
                <a:solidFill>
                  <a:schemeClr val="bg1"/>
                </a:solidFill>
              </a:rPr>
              <a:t>ある</a:t>
            </a:r>
            <a:r>
              <a:rPr lang="ja-JP" altLang="en-US" sz="3600" dirty="0">
                <a:solidFill>
                  <a:schemeClr val="bg1"/>
                </a:solidFill>
              </a:rPr>
              <a:t>飲み方</a:t>
            </a:r>
            <a:r>
              <a:rPr lang="ja-JP" altLang="en-US" sz="3200" dirty="0">
                <a:solidFill>
                  <a:schemeClr val="bg1"/>
                </a:solidFill>
              </a:rPr>
              <a:t>を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74" y="3338158"/>
            <a:ext cx="1147589" cy="11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39" y="2420888"/>
            <a:ext cx="7344816" cy="37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6" y="5470095"/>
            <a:ext cx="2088749" cy="63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142063" y="558924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お 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203848" y="3573016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ビール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68857" y="5398179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ジュース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860032" y="213285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お 茶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736929" y="5677762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ビール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563888" y="476672"/>
            <a:ext cx="1704916" cy="1584176"/>
          </a:xfrm>
          <a:prstGeom prst="wedgeRoundRectCallout">
            <a:avLst>
              <a:gd name="adj1" fmla="val 8870"/>
              <a:gd name="adj2" fmla="val 8605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kumimoji="1"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同窓会だ</a:t>
            </a:r>
            <a:endParaRPr kumimoji="1"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みんな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自分の</a:t>
            </a:r>
            <a:endParaRPr kumimoji="1"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ペースで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やってくれ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265114" y="1844824"/>
            <a:ext cx="852458" cy="1512168"/>
          </a:xfrm>
          <a:prstGeom prst="wedgeRoundRectCallout">
            <a:avLst>
              <a:gd name="adj1" fmla="val 95176"/>
              <a:gd name="adj2" fmla="val 5752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オレ１９歳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だからお茶</a:t>
            </a:r>
            <a:endParaRPr kumimoji="1"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7757520" y="1484784"/>
            <a:ext cx="1081352" cy="1512168"/>
          </a:xfrm>
          <a:prstGeom prst="wedgeRoundRectCallout">
            <a:avLst>
              <a:gd name="adj1" fmla="val -35147"/>
              <a:gd name="adj2" fmla="val 9096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私は２０歳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ビール２杯にしとく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475656" y="840672"/>
            <a:ext cx="1369384" cy="1760236"/>
          </a:xfrm>
          <a:prstGeom prst="wedgeRoundRectCallout">
            <a:avLst>
              <a:gd name="adj1" fmla="val 48125"/>
              <a:gd name="adj2" fmla="val 7446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オレは、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中ジョッキ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５００だから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２０ｇな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940152" y="1219252"/>
            <a:ext cx="1421940" cy="1251143"/>
          </a:xfrm>
          <a:prstGeom prst="wedgeRoundRectCallout">
            <a:avLst>
              <a:gd name="adj1" fmla="val 608"/>
              <a:gd name="adj2" fmla="val 10309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すごー</a:t>
            </a:r>
            <a:r>
              <a:rPr lang="ja-JP" altLang="en-US" sz="2000" dirty="0" err="1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ちゃんと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計算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できてる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</p:spTree>
    <p:extLst>
      <p:ext uri="{BB962C8B-B14F-4D97-AF65-F5344CB8AC3E}">
        <p14:creationId xmlns:p14="http://schemas.microsoft.com/office/powerpoint/2010/main" val="42717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1989" y="1339873"/>
            <a:ext cx="4095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アルコールとして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>
                <a:latin typeface="ＭＳ ゴシック" panose="020B0609070205080204" pitchFamily="49" charset="-128"/>
              </a:rPr>
              <a:t>１日</a:t>
            </a:r>
            <a:r>
              <a:rPr lang="en-US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60g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以上</a:t>
            </a:r>
            <a:r>
              <a:rPr lang="ja-JP" altLang="en-US" sz="2400" dirty="0">
                <a:latin typeface="ＭＳ ゴシック" panose="020B0609070205080204" pitchFamily="49" charset="-128"/>
              </a:rPr>
              <a:t>は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危険な多量</a:t>
            </a:r>
            <a:endParaRPr lang="en-US" altLang="ja-JP" sz="2400" b="1" dirty="0">
              <a:solidFill>
                <a:srgbClr val="FF0000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　飲酒</a:t>
            </a:r>
            <a:r>
              <a:rPr lang="ja-JP" altLang="en-US" sz="2400" dirty="0">
                <a:latin typeface="ＭＳ ゴシック" panose="020B0609070205080204" pitchFamily="49" charset="-128"/>
              </a:rPr>
              <a:t>。この量を続けると、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様々な病気を起こす。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依存症になる危険性も。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1989" y="3429000"/>
            <a:ext cx="3879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また、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男性で</a:t>
            </a:r>
            <a:r>
              <a:rPr lang="en-US" altLang="ja-JP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40g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以上</a:t>
            </a:r>
            <a:r>
              <a:rPr lang="ja-JP" altLang="en-US" sz="2400" dirty="0">
                <a:latin typeface="ＭＳ ゴシック" panose="020B0609070205080204" pitchFamily="49" charset="-128"/>
              </a:rPr>
              <a:t>、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　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女性で</a:t>
            </a:r>
            <a:r>
              <a:rPr lang="en-US" altLang="ja-JP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20g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以上</a:t>
            </a:r>
            <a:r>
              <a:rPr lang="ja-JP" altLang="en-US" sz="2400" dirty="0">
                <a:latin typeface="ＭＳ ゴシック" panose="020B0609070205080204" pitchFamily="49" charset="-128"/>
              </a:rPr>
              <a:t>は、</a:t>
            </a:r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生活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　習慣病のリスクを高める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　飲酒量</a:t>
            </a:r>
            <a:r>
              <a:rPr lang="ja-JP" altLang="en-US" sz="2400" dirty="0">
                <a:latin typeface="ＭＳ ゴシック" panose="020B0609070205080204" pitchFamily="49" charset="-128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</a:rPr>
              <a:t>女性は男性より少ない量、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期間で臓器障害を起こす。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また、アルコール依存症に</a:t>
            </a:r>
            <a:r>
              <a:rPr lang="ja-JP" altLang="en-US" sz="2000" dirty="0" err="1">
                <a:latin typeface="ＭＳ ゴシック" panose="020B0609070205080204" pitchFamily="49" charset="-128"/>
              </a:rPr>
              <a:t>な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</a:t>
            </a:r>
            <a:r>
              <a:rPr lang="ja-JP" altLang="en-US" sz="2000" dirty="0" err="1">
                <a:latin typeface="ＭＳ ゴシック" panose="020B0609070205080204" pitchFamily="49" charset="-128"/>
              </a:rPr>
              <a:t>るまでの</a:t>
            </a:r>
            <a:r>
              <a:rPr lang="ja-JP" altLang="en-US" sz="2000" dirty="0">
                <a:latin typeface="ＭＳ ゴシック" panose="020B0609070205080204" pitchFamily="49" charset="-128"/>
              </a:rPr>
              <a:t>年数も男性より短い。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毎日たくさん飲む</a:t>
            </a:r>
            <a:r>
              <a:rPr lang="ja-JP" altLang="en-US" sz="3200" dirty="0">
                <a:solidFill>
                  <a:schemeClr val="bg1"/>
                </a:solidFill>
              </a:rPr>
              <a:t>のは</a:t>
            </a:r>
            <a:r>
              <a:rPr lang="ja-JP" altLang="en-US" sz="3600" dirty="0">
                <a:solidFill>
                  <a:schemeClr val="bg1"/>
                </a:solidFill>
              </a:rPr>
              <a:t>アウト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988840"/>
            <a:ext cx="4433023" cy="34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057021" y="1339871"/>
            <a:ext cx="5174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アルコールが引き起こす病気など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283968" y="1916832"/>
            <a:ext cx="4577037" cy="3672408"/>
          </a:xfrm>
          <a:prstGeom prst="roundRect">
            <a:avLst/>
          </a:prstGeom>
          <a:noFill/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7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220072" y="1268760"/>
            <a:ext cx="3744416" cy="4379316"/>
          </a:xfrm>
          <a:prstGeom prst="roundRect">
            <a:avLst/>
          </a:prstGeom>
          <a:solidFill>
            <a:srgbClr val="CCFFCC"/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536504" cy="43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63999" y="1383324"/>
            <a:ext cx="3600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/>
              <a:t>アルコールは睡眠の質を落とし、段々と効かなくなる。</a:t>
            </a:r>
            <a:endParaRPr lang="en-US" altLang="ja-JP" sz="2400" dirty="0"/>
          </a:p>
          <a:p>
            <a:pPr algn="l"/>
            <a:r>
              <a:rPr lang="ja-JP" altLang="en-US" sz="2400" dirty="0"/>
              <a:t>不眠が続くときは、精神科を受診しよう。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53973" y="4221088"/>
            <a:ext cx="345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/>
              <a:t>アルコールをたくさん飲むと、飲んでない時の不安は逆に強まる。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</p:spTree>
    <p:extLst>
      <p:ext uri="{BB962C8B-B14F-4D97-AF65-F5344CB8AC3E}">
        <p14:creationId xmlns:p14="http://schemas.microsoft.com/office/powerpoint/2010/main" val="21597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39000" cy="37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88024" y="3933056"/>
            <a:ext cx="4176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zh-TW" altLang="en-US" sz="2400" b="1" dirty="0"/>
              <a:t>問題行動</a:t>
            </a:r>
            <a:endParaRPr lang="en-US" altLang="zh-TW" sz="2400" b="1" dirty="0"/>
          </a:p>
          <a:p>
            <a:pPr algn="l"/>
            <a:r>
              <a:rPr lang="zh-TW" altLang="en-US" sz="2400" b="1" dirty="0"/>
              <a:t>　</a:t>
            </a:r>
            <a:r>
              <a:rPr lang="zh-TW" altLang="en-US" sz="2400" dirty="0"/>
              <a:t>欠勤、事故、</a:t>
            </a:r>
            <a:r>
              <a:rPr lang="ja-JP" altLang="en-US" sz="2400" dirty="0"/>
              <a:t>トラブル、</a:t>
            </a:r>
            <a:endParaRPr lang="en-US" altLang="ja-JP" sz="2400" dirty="0"/>
          </a:p>
          <a:p>
            <a:pPr algn="l"/>
            <a:r>
              <a:rPr lang="ja-JP" altLang="en-US" sz="2400" dirty="0"/>
              <a:t>　けんか、暴力、家庭不和、</a:t>
            </a:r>
            <a:endParaRPr lang="en-US" altLang="ja-JP" sz="2400" dirty="0"/>
          </a:p>
          <a:p>
            <a:pPr algn="l"/>
            <a:r>
              <a:rPr lang="ja-JP" altLang="en-US" sz="2400" dirty="0"/>
              <a:t>　ＤＶ、犯罪など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9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1456" y="932527"/>
            <a:ext cx="8078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ja-JP" altLang="en-US" sz="2400" b="1" dirty="0"/>
              <a:t>依存症　</a:t>
            </a:r>
            <a:r>
              <a:rPr lang="ja-JP" altLang="en-US" sz="2400" dirty="0"/>
              <a:t>病気になったり、問題行動をおこしたりして</a:t>
            </a:r>
            <a:endParaRPr lang="en-US" altLang="ja-JP" sz="2400" dirty="0"/>
          </a:p>
          <a:p>
            <a:pPr algn="l"/>
            <a:r>
              <a:rPr lang="ja-JP" altLang="en-US" sz="2400" dirty="0"/>
              <a:t>　いるのに、お酒を減らすことや、やめることができ</a:t>
            </a:r>
            <a:endParaRPr lang="en-US" altLang="ja-JP" sz="2400" dirty="0"/>
          </a:p>
          <a:p>
            <a:pPr algn="l"/>
            <a:r>
              <a:rPr lang="ja-JP" altLang="en-US" sz="2400" dirty="0"/>
              <a:t>　ない場合は、依存症の可能性がある。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17032"/>
            <a:ext cx="2014127" cy="25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6" y="3717032"/>
            <a:ext cx="2031798" cy="25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179512" y="3175462"/>
            <a:ext cx="1541872" cy="1512167"/>
          </a:xfrm>
          <a:prstGeom prst="wedgeRoundRectCallout">
            <a:avLst>
              <a:gd name="adj1" fmla="val 73656"/>
              <a:gd name="adj2" fmla="val -559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自分の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意思で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飲むのを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やめる！</a:t>
            </a:r>
            <a:endParaRPr kumimoji="1" lang="ja-JP" altLang="en-US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471348" y="3149876"/>
            <a:ext cx="1541872" cy="1512167"/>
          </a:xfrm>
          <a:prstGeom prst="wedgeRoundRectCallout">
            <a:avLst>
              <a:gd name="adj1" fmla="val -76992"/>
              <a:gd name="adj2" fmla="val -768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自分の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意思で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やめるの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やめた！</a:t>
            </a:r>
            <a:endParaRPr kumimoji="1" lang="ja-JP" altLang="en-US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1456" y="21328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ja-JP" altLang="en-US" sz="2400" dirty="0"/>
              <a:t>依存症は回復可能な病気なので、早く専門的な治療を受</a:t>
            </a:r>
            <a:endParaRPr lang="en-US" altLang="ja-JP" sz="2400" dirty="0"/>
          </a:p>
          <a:p>
            <a:pPr algn="l"/>
            <a:r>
              <a:rPr lang="ja-JP" altLang="en-US" sz="2400" dirty="0"/>
              <a:t>　けることが大切。本人が無理な場合、家族が相談しよう。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923928" y="4869160"/>
            <a:ext cx="1440160" cy="72008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933998" y="435928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１時間後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5" name="円/楕円 4"/>
          <p:cNvSpPr/>
          <p:nvPr/>
        </p:nvSpPr>
        <p:spPr>
          <a:xfrm>
            <a:off x="611560" y="260647"/>
            <a:ext cx="8050816" cy="671879"/>
          </a:xfrm>
          <a:prstGeom prst="ellipse">
            <a:avLst/>
          </a:prstGeom>
          <a:solidFill>
            <a:srgbClr val="00CC99"/>
          </a:solidFill>
          <a:ln w="63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意志の力でやめられないのが依存症</a:t>
            </a:r>
          </a:p>
        </p:txBody>
      </p:sp>
    </p:spTree>
    <p:extLst>
      <p:ext uri="{BB962C8B-B14F-4D97-AF65-F5344CB8AC3E}">
        <p14:creationId xmlns:p14="http://schemas.microsoft.com/office/powerpoint/2010/main" val="6781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2" grpId="0" animBg="1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00" y="1313477"/>
            <a:ext cx="1907246" cy="21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81456" y="1700808"/>
            <a:ext cx="5774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お酒をよく飲む人には、</a:t>
            </a:r>
            <a:r>
              <a:rPr lang="en-US" altLang="ja-JP" sz="2400" dirty="0">
                <a:latin typeface="ＭＳ ゴシック" panose="020B0609070205080204" pitchFamily="49" charset="-128"/>
              </a:rPr>
              <a:t>AUDIT</a:t>
            </a: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（オーディット）という飲酒習慣</a:t>
            </a: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スクリーニングテストがお勧め。</a:t>
            </a:r>
          </a:p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将来、自分の飲み方や健康状態が</a:t>
            </a: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心配になったら、保健所や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精神保健福祉センターに相談しよう。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1456" y="4523928"/>
            <a:ext cx="6062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家族の飲み方が心配な時も相談しよう。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84804"/>
            <a:ext cx="1448191" cy="207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飲み方</a:t>
            </a:r>
            <a:r>
              <a:rPr lang="ja-JP" altLang="en-US" sz="3200" dirty="0">
                <a:solidFill>
                  <a:schemeClr val="bg1"/>
                </a:solidFill>
              </a:rPr>
              <a:t>が</a:t>
            </a:r>
            <a:r>
              <a:rPr lang="ja-JP" altLang="en-US" sz="3600" dirty="0">
                <a:solidFill>
                  <a:schemeClr val="bg1"/>
                </a:solidFill>
              </a:rPr>
              <a:t>心配な時</a:t>
            </a:r>
            <a:r>
              <a:rPr lang="ja-JP" altLang="en-US" sz="3200" dirty="0">
                <a:solidFill>
                  <a:schemeClr val="bg1"/>
                </a:solidFill>
              </a:rPr>
              <a:t>は</a:t>
            </a:r>
            <a:r>
              <a:rPr lang="ja-JP" altLang="en-US" sz="3600" dirty="0">
                <a:solidFill>
                  <a:schemeClr val="bg1"/>
                </a:solidFill>
              </a:rPr>
              <a:t>相談</a:t>
            </a:r>
            <a:r>
              <a:rPr lang="ja-JP" altLang="en-US" sz="3200" dirty="0">
                <a:solidFill>
                  <a:schemeClr val="bg1"/>
                </a:solidFill>
              </a:rPr>
              <a:t>を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26612"/>
            <a:ext cx="4335760" cy="54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538320" y="3741986"/>
            <a:ext cx="1369384" cy="1728192"/>
          </a:xfrm>
          <a:prstGeom prst="wedgeRoundRectCallout">
            <a:avLst>
              <a:gd name="adj1" fmla="val 99549"/>
              <a:gd name="adj2" fmla="val -6645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生まれつき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お酒に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弱い人も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いるんだね。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876256" y="3744933"/>
            <a:ext cx="1475548" cy="1725245"/>
          </a:xfrm>
          <a:prstGeom prst="wedgeRoundRectCallout">
            <a:avLst>
              <a:gd name="adj1" fmla="val -96468"/>
              <a:gd name="adj2" fmla="val -5720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誰でも毎日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飲み続けたら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強くなると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思ってた。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730343" y="548680"/>
            <a:ext cx="2126084" cy="2592288"/>
          </a:xfrm>
          <a:prstGeom prst="wedgeRoundRectCallout">
            <a:avLst>
              <a:gd name="adj1" fmla="val -90443"/>
              <a:gd name="adj2" fmla="val -227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飲酒は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リスクがあるから、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二十歳になってから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責任持って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行動し</a:t>
            </a:r>
            <a:r>
              <a:rPr lang="ja-JP" altLang="en-US" sz="2000" dirty="0" err="1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ろって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ことかな。</a:t>
            </a:r>
            <a:endParaRPr lang="en-US" altLang="ja-JP" sz="20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55576" y="726612"/>
            <a:ext cx="1369384" cy="1728192"/>
          </a:xfrm>
          <a:prstGeom prst="wedgeRoundRectCallout">
            <a:avLst>
              <a:gd name="adj1" fmla="val 116832"/>
              <a:gd name="adj2" fmla="val 5119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bIns="0" rtlCol="0" anchor="ctr"/>
          <a:lstStyle/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今から知って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おきたいこと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たくさん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rgbClr val="CC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ありそうね。</a:t>
            </a:r>
            <a:endParaRPr lang="en-US" altLang="ja-JP" sz="2000" dirty="0">
              <a:solidFill>
                <a:srgbClr val="CC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</p:spTree>
    <p:extLst>
      <p:ext uri="{BB962C8B-B14F-4D97-AF65-F5344CB8AC3E}">
        <p14:creationId xmlns:p14="http://schemas.microsoft.com/office/powerpoint/2010/main" val="725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7504" y="6441675"/>
            <a:ext cx="1907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600" dirty="0">
                <a:solidFill>
                  <a:srgbClr val="808080"/>
                </a:solidFill>
              </a:rPr>
              <a:t>イラスト：</a:t>
            </a:r>
            <a:r>
              <a:rPr lang="en-US" altLang="ja-JP" sz="1600" dirty="0" err="1">
                <a:solidFill>
                  <a:srgbClr val="808080"/>
                </a:solidFill>
              </a:rPr>
              <a:t>Sayumi</a:t>
            </a:r>
            <a:endParaRPr lang="ja-JP" altLang="en-US" sz="1600" dirty="0">
              <a:solidFill>
                <a:srgbClr val="808080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725702" y="1196752"/>
            <a:ext cx="5726618" cy="443204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lnSpc>
                <a:spcPts val="0"/>
              </a:lnSpc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　パッチテスト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　健康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アルコール問題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睡眠指針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AUDIT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　飲酒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アルコール依存症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精神保健福祉センター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168748" y="1380776"/>
            <a:ext cx="2664296" cy="43204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検索キーワード</a:t>
            </a:r>
          </a:p>
        </p:txBody>
      </p:sp>
    </p:spTree>
    <p:extLst>
      <p:ext uri="{BB962C8B-B14F-4D97-AF65-F5344CB8AC3E}">
        <p14:creationId xmlns:p14="http://schemas.microsoft.com/office/powerpoint/2010/main" val="17371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9963" y="476250"/>
            <a:ext cx="713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2"/>
                </a:solidFill>
              </a:rPr>
              <a:t>アルコールの量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0" y="796925"/>
            <a:ext cx="613473" cy="201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01" y="1516990"/>
            <a:ext cx="577702" cy="12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07704" y="1845939"/>
            <a:ext cx="64100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ビール（度数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5%</a:t>
            </a:r>
            <a:r>
              <a:rPr lang="ja-JP" altLang="en-US" sz="3200" dirty="0" err="1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500mL</a:t>
            </a: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23728" y="2785010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500×5÷100×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07704" y="4564737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チューハイ（度数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7%</a:t>
            </a:r>
            <a:r>
              <a:rPr lang="ja-JP" altLang="en-US" sz="3200" dirty="0" err="1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350mL</a:t>
            </a: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2" y="4299931"/>
            <a:ext cx="559470" cy="9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3726" y="5274786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350×7÷100×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19.6g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870704" y="234608"/>
            <a:ext cx="1253024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中ビン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1398181" y="824014"/>
            <a:ext cx="1253024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500mL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缶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977757" y="3609020"/>
            <a:ext cx="1253024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350mL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缶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1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74500" y="4707722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ワイン（度数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12%</a:t>
            </a: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200mL</a:t>
            </a: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4539" y="5618196"/>
            <a:ext cx="6181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200×12÷100×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19.2g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91680" y="548680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日本酒（度数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15%</a:t>
            </a:r>
            <a:r>
              <a:rPr lang="ja-JP" altLang="en-US" sz="3200" dirty="0" err="1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180mL</a:t>
            </a: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051719" y="1459154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180×15÷100×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21.6g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0" y="692696"/>
            <a:ext cx="4619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74500" y="2564904"/>
            <a:ext cx="7117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ウイスキー（度数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43%</a:t>
            </a:r>
            <a:r>
              <a:rPr lang="ja-JP" altLang="en-US" sz="3200" dirty="0" err="1">
                <a:solidFill>
                  <a:srgbClr val="000000"/>
                </a:solidFill>
                <a:latin typeface="ＭＳ ゴシック" panose="020B0609070205080204" pitchFamily="49" charset="-128"/>
              </a:rPr>
              <a:t>、</a:t>
            </a:r>
            <a:r>
              <a:rPr lang="en-US" altLang="ja-JP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60mL</a:t>
            </a:r>
            <a:r>
              <a:rPr lang="ja-JP" altLang="en-US" sz="32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の場合）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134539" y="3475378"/>
            <a:ext cx="5689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60×43÷100×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0.8(</a:t>
            </a:r>
            <a:r>
              <a:rPr lang="ja-JP" altLang="en-US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比重</a:t>
            </a:r>
            <a:r>
              <a:rPr lang="en-US" altLang="ja-JP" dirty="0">
                <a:solidFill>
                  <a:srgbClr val="FF9999"/>
                </a:solidFill>
                <a:latin typeface="ＭＳ ゴシック" panose="020B0609070205080204" pitchFamily="49" charset="-128"/>
              </a:rPr>
              <a:t>)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20.64g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ＭＳ ゴシック" panose="020B0609070205080204" pitchFamily="49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1" y="2438821"/>
            <a:ext cx="1340689" cy="12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1" y="4448355"/>
            <a:ext cx="1461968" cy="16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1049573" y="234608"/>
            <a:ext cx="864096" cy="360040"/>
          </a:xfrm>
          <a:prstGeom prst="wedgeRectCallout">
            <a:avLst>
              <a:gd name="adj1" fmla="val -46376"/>
              <a:gd name="adj2" fmla="val 12088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１合</a:t>
            </a:r>
          </a:p>
        </p:txBody>
      </p:sp>
      <p:sp>
        <p:nvSpPr>
          <p:cNvPr id="20" name="四角形吹き出し 19"/>
          <p:cNvSpPr/>
          <p:nvPr/>
        </p:nvSpPr>
        <p:spPr>
          <a:xfrm>
            <a:off x="1014275" y="2132856"/>
            <a:ext cx="2653484" cy="360040"/>
          </a:xfrm>
          <a:prstGeom prst="wedgeRectCallout">
            <a:avLst>
              <a:gd name="adj1" fmla="val -34493"/>
              <a:gd name="adj2" fmla="val 22305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ダブルグラス１杯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014275" y="4268335"/>
            <a:ext cx="2653484" cy="360040"/>
          </a:xfrm>
          <a:prstGeom prst="wedgeRectCallout">
            <a:avLst>
              <a:gd name="adj1" fmla="val -37266"/>
              <a:gd name="adj2" fmla="val 19386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ワイングラス２杯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</p:spTree>
    <p:extLst>
      <p:ext uri="{BB962C8B-B14F-4D97-AF65-F5344CB8AC3E}">
        <p14:creationId xmlns:p14="http://schemas.microsoft.com/office/powerpoint/2010/main" val="14413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3" grpId="0"/>
      <p:bldP spid="14" grpId="0"/>
      <p:bldP spid="16" grpId="0"/>
      <p:bldP spid="2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48933" y="6149287"/>
            <a:ext cx="6696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純アルコール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20g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＝１単位＝２ドリンク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">
                <a:srgbClr val="00CC99"/>
              </a:gs>
              <a:gs pos="9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リスクが低い飲み方は１日</a:t>
            </a:r>
            <a:r>
              <a:rPr lang="en-US" altLang="ja-JP" sz="3600" dirty="0">
                <a:solidFill>
                  <a:schemeClr val="bg1"/>
                </a:solidFill>
              </a:rPr>
              <a:t>20</a:t>
            </a:r>
            <a:r>
              <a:rPr lang="ja-JP" altLang="en-US" sz="3600" dirty="0">
                <a:solidFill>
                  <a:schemeClr val="bg1"/>
                </a:solidFill>
              </a:rPr>
              <a:t>ｇまで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" y="980728"/>
            <a:ext cx="91610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dirty="0">
                <a:latin typeface="ＭＳ ゴシック" panose="020B0609070205080204" pitchFamily="49" charset="-128"/>
              </a:rPr>
              <a:t>いろんなお酒があるけれど、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</a:rPr>
              <a:t>どれもアルコールが　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</a:endParaRPr>
          </a:p>
          <a:p>
            <a:pPr algn="l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</a:rPr>
              <a:t> 20g</a:t>
            </a:r>
            <a:r>
              <a:rPr lang="ja-JP" altLang="en-US" dirty="0">
                <a:latin typeface="ＭＳ ゴシック" panose="020B0609070205080204" pitchFamily="49" charset="-128"/>
              </a:rPr>
              <a:t>含まれている。</a:t>
            </a:r>
            <a:r>
              <a:rPr lang="ja-JP" altLang="en-US" sz="2000" dirty="0">
                <a:latin typeface="ＭＳ ゴシック" panose="020B0609070205080204" pitchFamily="49" charset="-128"/>
              </a:rPr>
              <a:t>例えば、ビール（アルコール度数</a:t>
            </a:r>
            <a:r>
              <a:rPr lang="en-US" altLang="ja-JP" sz="2000" dirty="0">
                <a:latin typeface="ＭＳ ゴシック" panose="020B0609070205080204" pitchFamily="49" charset="-128"/>
              </a:rPr>
              <a:t> 5%</a:t>
            </a:r>
            <a:r>
              <a:rPr lang="ja-JP" altLang="en-US" sz="2000" dirty="0">
                <a:latin typeface="ＭＳ ゴシック" panose="020B0609070205080204" pitchFamily="49" charset="-128"/>
              </a:rPr>
              <a:t>の場合）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なら、</a:t>
            </a:r>
            <a:r>
              <a:rPr lang="en-US" altLang="ja-JP" sz="2000" dirty="0">
                <a:latin typeface="ＭＳ ゴシック" panose="020B0609070205080204" pitchFamily="49" charset="-128"/>
              </a:rPr>
              <a:t>500mL</a:t>
            </a:r>
            <a:r>
              <a:rPr lang="ja-JP" altLang="en-US" sz="2000" dirty="0">
                <a:latin typeface="ＭＳ ゴシック" panose="020B0609070205080204" pitchFamily="49" charset="-128"/>
              </a:rPr>
              <a:t>缶１本。今から知っておこう。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020" y="2378178"/>
            <a:ext cx="9135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00CC99"/>
                </a:solidFill>
              </a:rPr>
              <a:t>●</a:t>
            </a:r>
            <a:r>
              <a:rPr lang="ja-JP" altLang="en-US" dirty="0"/>
              <a:t>肝臓の酵素の働きが強い人</a:t>
            </a:r>
            <a:r>
              <a:rPr lang="ja-JP" altLang="en-US" sz="2000" dirty="0"/>
              <a:t>（後で説明）</a:t>
            </a:r>
            <a:r>
              <a:rPr lang="ja-JP" altLang="en-US" dirty="0"/>
              <a:t>の場合、</a:t>
            </a:r>
            <a:endParaRPr lang="en-US" altLang="ja-JP" dirty="0"/>
          </a:p>
          <a:p>
            <a:pPr algn="l"/>
            <a:r>
              <a:rPr lang="ja-JP" altLang="en-US" dirty="0"/>
              <a:t>　アルコールとして１日</a:t>
            </a:r>
            <a:r>
              <a:rPr lang="en-US" altLang="ja-JP" dirty="0"/>
              <a:t>20g</a:t>
            </a:r>
            <a:r>
              <a:rPr lang="ja-JP" altLang="en-US" dirty="0"/>
              <a:t>以下が、</a:t>
            </a:r>
            <a:endParaRPr lang="en-US" altLang="ja-JP" dirty="0"/>
          </a:p>
          <a:p>
            <a:pPr algn="l"/>
            <a:r>
              <a:rPr lang="ja-JP" altLang="en-US" dirty="0">
                <a:solidFill>
                  <a:srgbClr val="00CC99"/>
                </a:solidFill>
              </a:rPr>
              <a:t>　節度ある適度な飲酒量</a:t>
            </a:r>
            <a:r>
              <a:rPr lang="ja-JP" altLang="en-US" dirty="0"/>
              <a:t>といわ れている</a:t>
            </a:r>
            <a:r>
              <a:rPr lang="ja-JP" altLang="en-US" sz="2000" dirty="0"/>
              <a:t>（二十歳以上）</a:t>
            </a:r>
            <a:r>
              <a:rPr lang="ja-JP" altLang="en-US" dirty="0"/>
              <a:t>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638D62-9E17-49CC-AD85-AC2D7301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0" y="3755010"/>
            <a:ext cx="8591169" cy="24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99" y="2593445"/>
            <a:ext cx="3352800" cy="249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331640" y="2495182"/>
            <a:ext cx="4366595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アルコール脱水素酵素</a:t>
            </a:r>
            <a:r>
              <a:rPr lang="ja-JP" alt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（ＡＤＨ）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334528" y="3922825"/>
            <a:ext cx="4373726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アルデヒド脱水素酵素</a:t>
            </a:r>
            <a:r>
              <a:rPr lang="ja-JP" alt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（ＡＬＤＨ）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自分</a:t>
            </a:r>
            <a:r>
              <a:rPr lang="ja-JP" altLang="en-US" sz="3200" dirty="0">
                <a:solidFill>
                  <a:schemeClr val="bg1"/>
                </a:solidFill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</a:rPr>
              <a:t>体質</a:t>
            </a:r>
            <a:r>
              <a:rPr lang="ja-JP" altLang="en-US" sz="3200" dirty="0">
                <a:solidFill>
                  <a:schemeClr val="bg1"/>
                </a:solidFill>
              </a:rPr>
              <a:t>を</a:t>
            </a:r>
            <a:r>
              <a:rPr lang="ja-JP" altLang="en-US" sz="3600" dirty="0">
                <a:solidFill>
                  <a:schemeClr val="bg1"/>
                </a:solidFill>
              </a:rPr>
              <a:t>知ろう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14450" y="2276476"/>
            <a:ext cx="0" cy="89907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14803" y="3701635"/>
            <a:ext cx="0" cy="9040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1114450" y="5112001"/>
            <a:ext cx="706" cy="8969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99" y="1449747"/>
            <a:ext cx="411118" cy="9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32" y="1040900"/>
            <a:ext cx="1208468" cy="13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3198031" y="3113144"/>
            <a:ext cx="2500204" cy="670885"/>
          </a:xfrm>
          <a:prstGeom prst="wedgeRectCallout">
            <a:avLst>
              <a:gd name="adj1" fmla="val -87846"/>
              <a:gd name="adj2" fmla="val -647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ja-JP" altLang="en-US" sz="1800" dirty="0">
                <a:solidFill>
                  <a:srgbClr val="00CC99"/>
                </a:solidFill>
              </a:rPr>
              <a:t>●</a:t>
            </a:r>
            <a:r>
              <a:rPr lang="ja-JP" altLang="en-US" sz="1800" dirty="0"/>
              <a:t>分解途中のアルデヒドは毒性が強い。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3205163" y="5013659"/>
            <a:ext cx="2500204" cy="1737296"/>
          </a:xfrm>
          <a:prstGeom prst="wedgeRectCallout">
            <a:avLst>
              <a:gd name="adj1" fmla="val -21069"/>
              <a:gd name="adj2" fmla="val -8408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ja-JP" altLang="en-US" sz="1800" dirty="0"/>
              <a:t>アルデヒドを分解する酵素の働きの強さは生まれつきで、</a:t>
            </a:r>
            <a:r>
              <a:rPr lang="ja-JP" altLang="en-US" sz="1800" b="1" dirty="0"/>
              <a:t>アルコール・パッチテスト</a:t>
            </a:r>
            <a:r>
              <a:rPr lang="ja-JP" altLang="en-US" sz="1800" dirty="0"/>
              <a:t>という簡便な方法で調べることができる。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2" name="フローチャート : 代替処理 1"/>
          <p:cNvSpPr/>
          <p:nvPr/>
        </p:nvSpPr>
        <p:spPr>
          <a:xfrm>
            <a:off x="142342" y="1770379"/>
            <a:ext cx="1944216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アルコール</a:t>
            </a:r>
          </a:p>
        </p:txBody>
      </p:sp>
      <p:sp>
        <p:nvSpPr>
          <p:cNvPr id="27" name="フローチャート : 代替処理 26"/>
          <p:cNvSpPr/>
          <p:nvPr/>
        </p:nvSpPr>
        <p:spPr>
          <a:xfrm>
            <a:off x="142342" y="3195540"/>
            <a:ext cx="1944216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アルデヒド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フローチャート : 代替処理 27"/>
          <p:cNvSpPr/>
          <p:nvPr/>
        </p:nvSpPr>
        <p:spPr>
          <a:xfrm>
            <a:off x="142695" y="4605906"/>
            <a:ext cx="1944216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酢　酸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フローチャート : 代替処理 28"/>
          <p:cNvSpPr/>
          <p:nvPr/>
        </p:nvSpPr>
        <p:spPr>
          <a:xfrm>
            <a:off x="142342" y="6008950"/>
            <a:ext cx="2917490" cy="50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二酸化炭素＋水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868145" y="1217358"/>
            <a:ext cx="3221598" cy="5091961"/>
          </a:xfrm>
          <a:prstGeom prst="roundRect">
            <a:avLst/>
          </a:prstGeom>
          <a:solidFill>
            <a:srgbClr val="CCFFCC"/>
          </a:solidFill>
          <a:ln w="63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endParaRPr lang="ja-JP" altLang="en-US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3886899" y="1017686"/>
            <a:ext cx="1872209" cy="1258788"/>
          </a:xfrm>
          <a:prstGeom prst="wedgeRectCallout">
            <a:avLst>
              <a:gd name="adj1" fmla="val -35076"/>
              <a:gd name="adj2" fmla="val 6533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ja-JP" altLang="en-US" sz="18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1800" dirty="0">
                <a:latin typeface="ＭＳ ゴシック" panose="020B0609070205080204" pitchFamily="49" charset="-128"/>
              </a:rPr>
              <a:t>アルコール</a:t>
            </a:r>
            <a:r>
              <a:rPr lang="en-US" altLang="ja-JP" sz="1800" dirty="0">
                <a:latin typeface="ＭＳ ゴシック" panose="020B0609070205080204" pitchFamily="49" charset="-128"/>
              </a:rPr>
              <a:t>(</a:t>
            </a:r>
            <a:r>
              <a:rPr lang="ja-JP" altLang="en-US" sz="1800" dirty="0">
                <a:latin typeface="ＭＳ ゴシック" panose="020B0609070205080204" pitchFamily="49" charset="-128"/>
              </a:rPr>
              <a:t>ｴﾀﾉｰﾙ</a:t>
            </a:r>
            <a:r>
              <a:rPr lang="en-US" altLang="ja-JP" sz="1800" dirty="0">
                <a:latin typeface="ＭＳ ゴシック" panose="020B0609070205080204" pitchFamily="49" charset="-128"/>
              </a:rPr>
              <a:t>)</a:t>
            </a:r>
            <a:r>
              <a:rPr lang="ja-JP" altLang="en-US" sz="1800" dirty="0">
                <a:latin typeface="ＭＳ ゴシック" panose="020B0609070205080204" pitchFamily="49" charset="-128"/>
              </a:rPr>
              <a:t>は主に</a:t>
            </a:r>
            <a:r>
              <a:rPr lang="ja-JP" altLang="en-US" sz="1800" b="1" dirty="0">
                <a:solidFill>
                  <a:srgbClr val="0000FF"/>
                </a:solidFill>
                <a:latin typeface="ＭＳ ゴシック" panose="020B0609070205080204" pitchFamily="49" charset="-128"/>
              </a:rPr>
              <a:t>肝臓の酵素</a:t>
            </a:r>
            <a:r>
              <a:rPr lang="ja-JP" altLang="en-US" sz="1800" dirty="0">
                <a:latin typeface="ＭＳ ゴシック" panose="020B0609070205080204" pitchFamily="49" charset="-128"/>
              </a:rPr>
              <a:t>の働きで分解される。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021288" y="1224339"/>
            <a:ext cx="30243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酵素の働きが強い人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（日本人の約６割）</a:t>
            </a: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飲酒を繰り返すとどんどん飲めるようになるため、　健康障害や依存症の危険性が高くなる。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021288" y="3224887"/>
            <a:ext cx="30060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酵素の働きが弱い人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（日本人の約３割）</a:t>
            </a: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飲酒を繰り返してもあまり飲めず、アルデヒドによる臓器障害を生じやすいので、少量に。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021288" y="5184779"/>
            <a:ext cx="3015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ja-JP" altLang="en-US" sz="2400" b="1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酵素の働きが無い人</a:t>
            </a:r>
            <a:endParaRPr lang="en-US" altLang="ja-JP" sz="2400" b="1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（日本人の１割未満）</a:t>
            </a:r>
          </a:p>
          <a:p>
            <a:pPr lvl="0" algn="l"/>
            <a:r>
              <a:rPr lang="ja-JP" altLang="en-US" sz="2000" dirty="0">
                <a:solidFill>
                  <a:srgbClr val="000000"/>
                </a:solidFill>
                <a:latin typeface="ＭＳ ゴシック" panose="020B0609070205080204" pitchFamily="49" charset="-128"/>
              </a:rPr>
              <a:t>飲酒は危険。</a:t>
            </a:r>
          </a:p>
        </p:txBody>
      </p:sp>
    </p:spTree>
    <p:extLst>
      <p:ext uri="{BB962C8B-B14F-4D97-AF65-F5344CB8AC3E}">
        <p14:creationId xmlns:p14="http://schemas.microsoft.com/office/powerpoint/2010/main" val="3370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21" grpId="0" animBg="1"/>
      <p:bldP spid="21522" grpId="0" animBg="1"/>
      <p:bldP spid="21523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26" grpId="0" animBg="1"/>
      <p:bldP spid="25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27584" y="207485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ja-JP" altLang="en-US" dirty="0">
                <a:solidFill>
                  <a:srgbClr val="00CC99"/>
                </a:solidFill>
              </a:rPr>
              <a:t>●</a:t>
            </a:r>
            <a:r>
              <a:rPr lang="ja-JP" altLang="en-US" dirty="0"/>
              <a:t>妊娠中は、アルコールが</a:t>
            </a:r>
            <a:endParaRPr lang="en-US" altLang="ja-JP" dirty="0"/>
          </a:p>
          <a:p>
            <a:pPr algn="l"/>
            <a:r>
              <a:rPr lang="ja-JP" altLang="en-US" dirty="0"/>
              <a:t>　胎盤を通して胎児にも</a:t>
            </a:r>
            <a:endParaRPr lang="en-US" altLang="ja-JP" dirty="0"/>
          </a:p>
          <a:p>
            <a:pPr algn="l"/>
            <a:r>
              <a:rPr lang="ja-JP" altLang="en-US" dirty="0"/>
              <a:t>　行くため、胎児の障害や</a:t>
            </a:r>
            <a:endParaRPr lang="en-US" altLang="ja-JP" dirty="0"/>
          </a:p>
          <a:p>
            <a:pPr algn="l"/>
            <a:r>
              <a:rPr lang="ja-JP" altLang="en-US" dirty="0"/>
              <a:t>　流産などを起こす危険性</a:t>
            </a:r>
            <a:endParaRPr lang="en-US" altLang="ja-JP" dirty="0"/>
          </a:p>
          <a:p>
            <a:pPr algn="l"/>
            <a:r>
              <a:rPr lang="ja-JP" altLang="en-US" dirty="0"/>
              <a:t>　がある。少量でも危険。</a:t>
            </a:r>
            <a:endParaRPr lang="en-US" altLang="ja-JP" dirty="0"/>
          </a:p>
          <a:p>
            <a:pPr algn="l"/>
            <a:r>
              <a:rPr lang="ja-JP" altLang="en-US" dirty="0"/>
              <a:t>　授乳中も禁酒を。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155623" cy="385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妊娠中</a:t>
            </a:r>
            <a:r>
              <a:rPr lang="ja-JP" altLang="en-US" sz="3200" dirty="0">
                <a:solidFill>
                  <a:schemeClr val="bg1"/>
                </a:solidFill>
              </a:rPr>
              <a:t>は</a:t>
            </a:r>
            <a:r>
              <a:rPr lang="ja-JP" altLang="en-US" sz="3600" dirty="0">
                <a:solidFill>
                  <a:schemeClr val="bg1"/>
                </a:solidFill>
              </a:rPr>
              <a:t>禁酒</a:t>
            </a:r>
            <a:r>
              <a:rPr lang="ja-JP" altLang="en-US" sz="3200" dirty="0">
                <a:solidFill>
                  <a:schemeClr val="bg1"/>
                </a:solidFill>
              </a:rPr>
              <a:t>を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4067944" y="3356992"/>
            <a:ext cx="4968552" cy="3112360"/>
          </a:xfrm>
          <a:prstGeom prst="roundRect">
            <a:avLst/>
          </a:prstGeom>
          <a:solidFill>
            <a:srgbClr val="CCFFCC"/>
          </a:solidFill>
          <a:ln w="63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endParaRPr lang="ja-JP" altLang="en-US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283968" y="1319306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</a:rPr>
              <a:t>●</a:t>
            </a:r>
            <a:r>
              <a:rPr lang="ja-JP" altLang="en-US" sz="2400" dirty="0"/>
              <a:t>脳がイッキにマヒして、</a:t>
            </a:r>
          </a:p>
          <a:p>
            <a:pPr algn="l"/>
            <a:r>
              <a:rPr lang="ja-JP" altLang="en-US" sz="2400" dirty="0"/>
              <a:t>最悪の場合、呼吸が止まる。</a:t>
            </a:r>
          </a:p>
          <a:p>
            <a:pPr algn="l"/>
            <a:r>
              <a:rPr lang="ja-JP" altLang="en-US" sz="2400" dirty="0"/>
              <a:t>吐いた物で窒息死することも。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283968" y="2556437"/>
            <a:ext cx="4644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もし、イッキ飲みで具合が悪い人がいたら；</a:t>
            </a:r>
          </a:p>
          <a:p>
            <a:pPr algn="l"/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・一人にせず誰か付き添う</a:t>
            </a: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（腸で吸収されるまでに時間がかかるので、１時間は観察を）</a:t>
            </a:r>
            <a:endParaRPr lang="ja-JP" altLang="en-US" sz="2400" dirty="0">
              <a:latin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4082" y="4329036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・体温が下がらないように何かかける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83968" y="5168021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・あお向けではなく、横向きにする</a:t>
            </a:r>
            <a:r>
              <a:rPr lang="ja-JP" altLang="en-US" sz="2000" dirty="0">
                <a:latin typeface="ＭＳ ゴシック" panose="020B0609070205080204" pitchFamily="49" charset="-128"/>
              </a:rPr>
              <a:t>（おう吐に備え）</a:t>
            </a:r>
            <a:endParaRPr lang="ja-JP" altLang="en-US" sz="2400" dirty="0">
              <a:latin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83968" y="5999018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・反応がない場合は迷わず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119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番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3188"/>
            <a:ext cx="2650257" cy="11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0" y="1156497"/>
            <a:ext cx="3405992" cy="35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イッキ飲み</a:t>
            </a:r>
            <a:r>
              <a:rPr lang="ja-JP" altLang="en-US" sz="3200" dirty="0">
                <a:solidFill>
                  <a:schemeClr val="bg1"/>
                </a:solidFill>
              </a:rPr>
              <a:t>は</a:t>
            </a:r>
            <a:r>
              <a:rPr lang="ja-JP" altLang="en-US" sz="3600" dirty="0">
                <a:solidFill>
                  <a:schemeClr val="bg1"/>
                </a:solidFill>
              </a:rPr>
              <a:t>超キケン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179192" cy="11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77" y="1916832"/>
            <a:ext cx="4102914" cy="36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CC99"/>
              </a:gs>
              <a:gs pos="80000">
                <a:srgbClr val="00CC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飲酒</a:t>
            </a:r>
            <a:r>
              <a:rPr lang="ja-JP" altLang="en-US" sz="3200" dirty="0">
                <a:solidFill>
                  <a:schemeClr val="bg1"/>
                </a:solidFill>
              </a:rPr>
              <a:t>した</a:t>
            </a:r>
            <a:r>
              <a:rPr lang="ja-JP" altLang="en-US" sz="3600" dirty="0">
                <a:solidFill>
                  <a:schemeClr val="bg1"/>
                </a:solidFill>
              </a:rPr>
              <a:t>翌朝</a:t>
            </a:r>
            <a:r>
              <a:rPr lang="ja-JP" altLang="en-US" sz="3200" dirty="0">
                <a:solidFill>
                  <a:schemeClr val="bg1"/>
                </a:solidFill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</a:rPr>
              <a:t>運転</a:t>
            </a:r>
            <a:r>
              <a:rPr lang="ja-JP" altLang="en-US" sz="3200" dirty="0">
                <a:solidFill>
                  <a:schemeClr val="bg1"/>
                </a:solidFill>
              </a:rPr>
              <a:t>は</a:t>
            </a:r>
            <a:r>
              <a:rPr lang="ja-JP" altLang="en-US" sz="3600" dirty="0">
                <a:solidFill>
                  <a:schemeClr val="bg1"/>
                </a:solidFill>
              </a:rPr>
              <a:t>要注意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6728824" y="1484784"/>
            <a:ext cx="2278300" cy="2520280"/>
          </a:xfrm>
          <a:prstGeom prst="wedgeEllipseCallout">
            <a:avLst>
              <a:gd name="adj1" fmla="val -76192"/>
              <a:gd name="adj2" fmla="val 703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dirty="0">
                <a:solidFill>
                  <a:srgbClr val="CC0066"/>
                </a:solidFill>
              </a:rPr>
              <a:t>ビール３本飲んだの</a:t>
            </a:r>
            <a:endParaRPr lang="en-US" altLang="ja-JP" dirty="0">
              <a:solidFill>
                <a:srgbClr val="CC0066"/>
              </a:solidFill>
            </a:endParaRPr>
          </a:p>
          <a:p>
            <a:pPr algn="l"/>
            <a:r>
              <a:rPr lang="ja-JP" altLang="en-US" dirty="0">
                <a:solidFill>
                  <a:srgbClr val="CC0066"/>
                </a:solidFill>
              </a:rPr>
              <a:t>昨晩なんだけど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179512" y="2276872"/>
            <a:ext cx="2278300" cy="2677896"/>
          </a:xfrm>
          <a:prstGeom prst="wedgeEllipseCallout">
            <a:avLst>
              <a:gd name="adj1" fmla="val 68663"/>
              <a:gd name="adj2" fmla="val -1219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dirty="0">
                <a:solidFill>
                  <a:srgbClr val="0070C0"/>
                </a:solidFill>
              </a:rPr>
              <a:t>その量だと翌朝残っていることもあるので</a:t>
            </a:r>
          </a:p>
        </p:txBody>
      </p:sp>
    </p:spTree>
    <p:extLst>
      <p:ext uri="{BB962C8B-B14F-4D97-AF65-F5344CB8AC3E}">
        <p14:creationId xmlns:p14="http://schemas.microsoft.com/office/powerpoint/2010/main" val="34443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98754" y="836712"/>
            <a:ext cx="8136904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少量のアルコールでも運転能力に影響する。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45580" y="4365104"/>
            <a:ext cx="7843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飲酒を知りながら運転を頼んで同乗した人も罰せられる。</a:t>
            </a: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公務員やプロのドライバーは酒気帯びで懲戒解雇になることも。</a:t>
            </a: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飲酒運転で死亡事故を起こすと、他人の人生を壊した上に、最長</a:t>
            </a:r>
            <a:r>
              <a:rPr lang="en-US" altLang="ja-JP" sz="2000" dirty="0">
                <a:latin typeface="ＭＳ ゴシック" panose="020B0609070205080204" pitchFamily="49" charset="-128"/>
              </a:rPr>
              <a:t>20</a:t>
            </a:r>
            <a:r>
              <a:rPr lang="ja-JP" altLang="en-US" sz="2000" dirty="0">
                <a:latin typeface="ＭＳ ゴシック" panose="020B0609070205080204" pitchFamily="49" charset="-128"/>
              </a:rPr>
              <a:t>年の懲役刑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27584" y="2352631"/>
            <a:ext cx="7272808" cy="1512168"/>
          </a:xfrm>
          <a:prstGeom prst="roundRect">
            <a:avLst/>
          </a:prstGeom>
          <a:solidFill>
            <a:srgbClr val="CCFFCC"/>
          </a:solidFill>
          <a:ln w="63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</a:rPr>
              <a:t>・酒酔い運転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（まっすぐに歩けないなど）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…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免許取消３年＋罰金</a:t>
            </a:r>
          </a:p>
          <a:p>
            <a:pPr algn="l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</a:rPr>
              <a:t>・酒気帯び運転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（呼気中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0.25mg/L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～）　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…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免許取消２年＋罰金</a:t>
            </a:r>
          </a:p>
          <a:p>
            <a:pPr algn="l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</a:rPr>
              <a:t>・酒気帯び運転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（呼気中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0.15mg/L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～）　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…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免許停止</a:t>
            </a:r>
            <a:r>
              <a:rPr lang="en-US" altLang="ja-JP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90</a:t>
            </a:r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</a:rPr>
              <a:t>日＋罰金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98754" y="1340768"/>
            <a:ext cx="8136904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400" dirty="0">
                <a:solidFill>
                  <a:srgbClr val="00CC99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sz="2400" dirty="0">
                <a:latin typeface="ＭＳ ゴシック" panose="020B0609070205080204" pitchFamily="49" charset="-128"/>
              </a:rPr>
              <a:t>飲酒運転は厳罰</a:t>
            </a:r>
            <a:r>
              <a:rPr lang="ja-JP" altLang="en-US" sz="2000" dirty="0">
                <a:latin typeface="ＭＳ ゴシック" panose="020B0609070205080204" pitchFamily="49" charset="-128"/>
              </a:rPr>
              <a:t>（以下は初回で、事故を起こしていない場合）</a:t>
            </a:r>
            <a:r>
              <a:rPr lang="ja-JP" altLang="en-US" sz="2000" b="1" dirty="0">
                <a:latin typeface="ＭＳ ゴシック" panose="020B0609070205080204" pitchFamily="49" charset="-128"/>
              </a:rPr>
              <a:t>　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5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1386</Words>
  <Application>Microsoft Office PowerPoint</Application>
  <PresentationFormat>画面に合わせる (4:3)</PresentationFormat>
  <Paragraphs>207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ＭＳ Ｐゴシック</vt:lpstr>
      <vt:lpstr>ＭＳ ゴシック</vt:lpstr>
      <vt:lpstr>Arial</vt:lpstr>
      <vt:lpstr>8_標準デザイン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山口県</dc:creator>
  <cp:lastModifiedBy>km kawanom</cp:lastModifiedBy>
  <cp:revision>656</cp:revision>
  <cp:lastPrinted>2018-08-02T00:11:06Z</cp:lastPrinted>
  <dcterms:created xsi:type="dcterms:W3CDTF">2009-05-15T01:57:29Z</dcterms:created>
  <dcterms:modified xsi:type="dcterms:W3CDTF">2022-05-02T02:53:15Z</dcterms:modified>
</cp:coreProperties>
</file>