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2"/>
  </p:notesMasterIdLst>
  <p:sldIdLst>
    <p:sldId id="334" r:id="rId2"/>
    <p:sldId id="356" r:id="rId3"/>
    <p:sldId id="257" r:id="rId4"/>
    <p:sldId id="306" r:id="rId5"/>
    <p:sldId id="339" r:id="rId6"/>
    <p:sldId id="340" r:id="rId7"/>
    <p:sldId id="341" r:id="rId8"/>
    <p:sldId id="342" r:id="rId9"/>
    <p:sldId id="488" r:id="rId10"/>
    <p:sldId id="343" r:id="rId11"/>
    <p:sldId id="344" r:id="rId12"/>
    <p:sldId id="345" r:id="rId13"/>
    <p:sldId id="258" r:id="rId14"/>
    <p:sldId id="327" r:id="rId15"/>
    <p:sldId id="395" r:id="rId16"/>
    <p:sldId id="471" r:id="rId17"/>
    <p:sldId id="328" r:id="rId18"/>
    <p:sldId id="366" r:id="rId19"/>
    <p:sldId id="259" r:id="rId20"/>
    <p:sldId id="260" r:id="rId21"/>
    <p:sldId id="329" r:id="rId22"/>
    <p:sldId id="485" r:id="rId23"/>
    <p:sldId id="472" r:id="rId24"/>
    <p:sldId id="330" r:id="rId25"/>
    <p:sldId id="331" r:id="rId26"/>
    <p:sldId id="484" r:id="rId27"/>
    <p:sldId id="332" r:id="rId28"/>
    <p:sldId id="261" r:id="rId29"/>
    <p:sldId id="486" r:id="rId30"/>
    <p:sldId id="268" r:id="rId31"/>
    <p:sldId id="480" r:id="rId32"/>
    <p:sldId id="288" r:id="rId33"/>
    <p:sldId id="481" r:id="rId34"/>
    <p:sldId id="294" r:id="rId35"/>
    <p:sldId id="478" r:id="rId36"/>
    <p:sldId id="494" r:id="rId37"/>
    <p:sldId id="286" r:id="rId38"/>
    <p:sldId id="262" r:id="rId39"/>
    <p:sldId id="399" r:id="rId40"/>
    <p:sldId id="473" r:id="rId41"/>
    <p:sldId id="287" r:id="rId42"/>
    <p:sldId id="285" r:id="rId43"/>
    <p:sldId id="263" r:id="rId44"/>
    <p:sldId id="364" r:id="rId45"/>
    <p:sldId id="365" r:id="rId46"/>
    <p:sldId id="489" r:id="rId47"/>
    <p:sldId id="282" r:id="rId48"/>
    <p:sldId id="289" r:id="rId49"/>
    <p:sldId id="490" r:id="rId50"/>
    <p:sldId id="296" r:id="rId51"/>
    <p:sldId id="297" r:id="rId52"/>
    <p:sldId id="299" r:id="rId53"/>
    <p:sldId id="474" r:id="rId54"/>
    <p:sldId id="400" r:id="rId55"/>
    <p:sldId id="462" r:id="rId56"/>
    <p:sldId id="491" r:id="rId57"/>
    <p:sldId id="475" r:id="rId58"/>
    <p:sldId id="469" r:id="rId59"/>
    <p:sldId id="476" r:id="rId60"/>
    <p:sldId id="464" r:id="rId61"/>
    <p:sldId id="290" r:id="rId62"/>
    <p:sldId id="291" r:id="rId63"/>
    <p:sldId id="295" r:id="rId64"/>
    <p:sldId id="397" r:id="rId65"/>
    <p:sldId id="398" r:id="rId66"/>
    <p:sldId id="292" r:id="rId67"/>
    <p:sldId id="281" r:id="rId68"/>
    <p:sldId id="293" r:id="rId69"/>
    <p:sldId id="280" r:id="rId70"/>
    <p:sldId id="362" r:id="rId71"/>
    <p:sldId id="374" r:id="rId72"/>
    <p:sldId id="375" r:id="rId73"/>
    <p:sldId id="376" r:id="rId74"/>
    <p:sldId id="396" r:id="rId75"/>
    <p:sldId id="377" r:id="rId76"/>
    <p:sldId id="369" r:id="rId77"/>
    <p:sldId id="381" r:id="rId78"/>
    <p:sldId id="382" r:id="rId79"/>
    <p:sldId id="370" r:id="rId80"/>
    <p:sldId id="383" r:id="rId81"/>
    <p:sldId id="477" r:id="rId82"/>
    <p:sldId id="479" r:id="rId83"/>
    <p:sldId id="493" r:id="rId84"/>
    <p:sldId id="371" r:id="rId85"/>
    <p:sldId id="386" r:id="rId86"/>
    <p:sldId id="483" r:id="rId87"/>
    <p:sldId id="387" r:id="rId88"/>
    <p:sldId id="388" r:id="rId89"/>
    <p:sldId id="463" r:id="rId90"/>
    <p:sldId id="465" r:id="rId91"/>
    <p:sldId id="466" r:id="rId92"/>
    <p:sldId id="467" r:id="rId93"/>
    <p:sldId id="408" r:id="rId94"/>
    <p:sldId id="389" r:id="rId95"/>
    <p:sldId id="401" r:id="rId96"/>
    <p:sldId id="468" r:id="rId97"/>
    <p:sldId id="402" r:id="rId98"/>
    <p:sldId id="403" r:id="rId99"/>
    <p:sldId id="404" r:id="rId100"/>
    <p:sldId id="405" r:id="rId101"/>
    <p:sldId id="492" r:id="rId102"/>
    <p:sldId id="482" r:id="rId103"/>
    <p:sldId id="358" r:id="rId104"/>
    <p:sldId id="457" r:id="rId105"/>
    <p:sldId id="458" r:id="rId106"/>
    <p:sldId id="459" r:id="rId107"/>
    <p:sldId id="460" r:id="rId108"/>
    <p:sldId id="456" r:id="rId109"/>
    <p:sldId id="444" r:id="rId110"/>
    <p:sldId id="446" r:id="rId111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095" autoAdjust="0"/>
  </p:normalViewPr>
  <p:slideViewPr>
    <p:cSldViewPr snapToGrid="0" showGuides="1">
      <p:cViewPr varScale="1">
        <p:scale>
          <a:sx n="71" d="100"/>
          <a:sy n="71" d="100"/>
        </p:scale>
        <p:origin x="1176" y="60"/>
      </p:cViewPr>
      <p:guideLst>
        <p:guide orient="horz" pos="4020"/>
        <p:guide pos="2880"/>
      </p:guideLst>
    </p:cSldViewPr>
  </p:slideViewPr>
  <p:outlineViewPr>
    <p:cViewPr>
      <p:scale>
        <a:sx n="33" d="100"/>
        <a:sy n="33" d="100"/>
      </p:scale>
      <p:origin x="0" y="-622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0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BF9E7-727F-4E71-8E54-2997EF03C337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CCFCF-E70F-4500-8558-6DE3CDD867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06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2FFE64-5359-4B1C-AB06-92C009431F4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504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8EC0D-1CA2-443A-AEB1-A6727F1EC42E}" type="slidenum">
              <a:rPr kumimoji="1" lang="ja-JP" altLang="en-US" smtClean="0"/>
              <a:t>109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803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8DEB-9978-4FBF-B206-57744FBB1B17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268D-0671-4D3A-B069-4C609A31E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06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25400"/>
            <a:ext cx="7167317" cy="857839"/>
          </a:xfrm>
        </p:spPr>
        <p:txBody>
          <a:bodyPr>
            <a:noAutofit/>
          </a:bodyPr>
          <a:lstStyle>
            <a:lvl1pPr>
              <a:defRPr sz="44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8DEB-9978-4FBF-B206-57744FBB1B17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268D-0671-4D3A-B069-4C609A31E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6" name="直線コネクタ 5"/>
          <p:cNvCxnSpPr/>
          <p:nvPr userDrawn="1"/>
        </p:nvCxnSpPr>
        <p:spPr>
          <a:xfrm flipV="1">
            <a:off x="0" y="857839"/>
            <a:ext cx="7795967" cy="35351"/>
          </a:xfrm>
          <a:prstGeom prst="line">
            <a:avLst/>
          </a:prstGeom>
          <a:ln w="38100">
            <a:gradFill flip="none" rotWithShape="1">
              <a:gsLst>
                <a:gs pos="0">
                  <a:srgbClr val="FF99CC"/>
                </a:gs>
                <a:gs pos="33000">
                  <a:srgbClr val="FF0000"/>
                </a:gs>
                <a:gs pos="66000">
                  <a:srgbClr val="FFFF00"/>
                </a:gs>
                <a:gs pos="100000">
                  <a:srgbClr val="7030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2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4114800"/>
            <a:ext cx="6705600" cy="857839"/>
          </a:xfrm>
        </p:spPr>
        <p:txBody>
          <a:bodyPr>
            <a:noAutofit/>
          </a:bodyPr>
          <a:lstStyle>
            <a:lvl1pPr algn="ctr">
              <a:defRPr sz="3600"/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8DEB-9978-4FBF-B206-57744FBB1B17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268D-0671-4D3A-B069-4C609A31E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0" y="1293241"/>
            <a:ext cx="2228850" cy="21209"/>
          </a:xfrm>
          <a:prstGeom prst="line">
            <a:avLst/>
          </a:prstGeom>
          <a:ln w="38100">
            <a:gradFill flip="none" rotWithShape="1">
              <a:gsLst>
                <a:gs pos="1000">
                  <a:srgbClr val="FF99CC"/>
                </a:gs>
                <a:gs pos="33000">
                  <a:srgbClr val="FF0000"/>
                </a:gs>
                <a:gs pos="66000">
                  <a:srgbClr val="FFFF00"/>
                </a:gs>
                <a:gs pos="100000">
                  <a:srgbClr val="7030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 flipH="1" flipV="1">
            <a:off x="2362200" y="5067300"/>
            <a:ext cx="6781801" cy="16891"/>
          </a:xfrm>
          <a:prstGeom prst="line">
            <a:avLst/>
          </a:prstGeom>
          <a:ln w="38100">
            <a:gradFill flip="none" rotWithShape="1">
              <a:gsLst>
                <a:gs pos="0">
                  <a:srgbClr val="FF99CC"/>
                </a:gs>
                <a:gs pos="33000">
                  <a:srgbClr val="FF0000"/>
                </a:gs>
                <a:gs pos="66000">
                  <a:srgbClr val="FFFF00"/>
                </a:gs>
                <a:gs pos="100000">
                  <a:srgbClr val="7030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77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8DEB-9978-4FBF-B206-57744FBB1B17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268D-0671-4D3A-B069-4C609A31E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6" name="直線コネクタ 5"/>
          <p:cNvCxnSpPr/>
          <p:nvPr userDrawn="1"/>
        </p:nvCxnSpPr>
        <p:spPr>
          <a:xfrm flipV="1">
            <a:off x="0" y="857839"/>
            <a:ext cx="7795967" cy="35351"/>
          </a:xfrm>
          <a:prstGeom prst="line">
            <a:avLst/>
          </a:prstGeom>
          <a:ln w="38100">
            <a:gradFill flip="none" rotWithShape="1">
              <a:gsLst>
                <a:gs pos="0">
                  <a:srgbClr val="FF99CC"/>
                </a:gs>
                <a:gs pos="33000">
                  <a:srgbClr val="FF0000"/>
                </a:gs>
                <a:gs pos="66000">
                  <a:srgbClr val="FFFF00"/>
                </a:gs>
                <a:gs pos="100000">
                  <a:srgbClr val="7030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939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8DEB-9978-4FBF-B206-57744FBB1B17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268D-0671-4D3A-B069-4C609A31E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80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969169"/>
            <a:ext cx="9144000" cy="0"/>
          </a:xfrm>
          <a:prstGeom prst="line">
            <a:avLst/>
          </a:prstGeom>
          <a:ln w="38100">
            <a:gradFill flip="none" rotWithShape="1">
              <a:gsLst>
                <a:gs pos="25000">
                  <a:srgbClr val="FF99CC"/>
                </a:gs>
                <a:gs pos="0">
                  <a:srgbClr val="00B050"/>
                </a:gs>
                <a:gs pos="50000">
                  <a:srgbClr val="FF0000"/>
                </a:gs>
                <a:gs pos="75000">
                  <a:srgbClr val="FFFF00"/>
                </a:gs>
                <a:gs pos="100000">
                  <a:srgbClr val="7030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7A9BA-5916-4FD6-8B67-0EAA65A59E19}" type="datetimeFigureOut">
              <a:rPr lang="ja-JP" altLang="en-US"/>
              <a:pPr>
                <a:defRPr/>
              </a:pPr>
              <a:t>2019/3/17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58A7F-867A-4866-8360-1BA463A08F8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8772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58DEB-9978-4FBF-B206-57744FBB1B17}" type="datetimeFigureOut">
              <a:rPr kumimoji="1" lang="ja-JP" altLang="en-US" smtClean="0"/>
              <a:t>2019/3/17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8268D-0671-4D3A-B069-4C609A31E7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811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74" r:id="rId3"/>
    <p:sldLayoutId id="2147483672" r:id="rId4"/>
    <p:sldLayoutId id="2147483667" r:id="rId5"/>
    <p:sldLayoutId id="214748367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514350"/>
            <a:ext cx="7772400" cy="3382963"/>
          </a:xfrm>
        </p:spPr>
        <p:txBody>
          <a:bodyPr anchor="ctr">
            <a:noAutofit/>
          </a:bodyPr>
          <a:lstStyle/>
          <a:p>
            <a:r>
              <a:rPr kumimoji="1" lang="ja-JP" altLang="en-US" sz="5400" dirty="0" smtClean="0">
                <a:latin typeface="+mj-ea"/>
              </a:rPr>
              <a:t>ひきこもりに関する理解と</a:t>
            </a:r>
            <a:r>
              <a:rPr kumimoji="1" lang="en-US" altLang="ja-JP" sz="5400" dirty="0" smtClean="0">
                <a:latin typeface="+mj-ea"/>
              </a:rPr>
              <a:t/>
            </a:r>
            <a:br>
              <a:rPr kumimoji="1" lang="en-US" altLang="ja-JP" sz="5400" dirty="0" smtClean="0">
                <a:latin typeface="+mj-ea"/>
              </a:rPr>
            </a:br>
            <a:r>
              <a:rPr lang="ja-JP" altLang="en-US" sz="5400" dirty="0" smtClean="0">
                <a:latin typeface="+mj-ea"/>
              </a:rPr>
              <a:t>支援の流れ</a:t>
            </a:r>
            <a:r>
              <a:rPr lang="en-US" altLang="ja-JP" sz="5400" dirty="0" smtClean="0">
                <a:latin typeface="+mj-ea"/>
              </a:rPr>
              <a:t/>
            </a:r>
            <a:br>
              <a:rPr lang="en-US" altLang="ja-JP" sz="5400" dirty="0" smtClean="0">
                <a:latin typeface="+mj-ea"/>
              </a:rPr>
            </a:br>
            <a:r>
              <a:rPr lang="en-US" altLang="ja-JP" sz="2800" dirty="0">
                <a:latin typeface="+mj-ea"/>
              </a:rPr>
              <a:t/>
            </a:r>
            <a:br>
              <a:rPr lang="en-US" altLang="ja-JP" sz="2800" dirty="0">
                <a:latin typeface="+mj-ea"/>
              </a:rPr>
            </a:br>
            <a:r>
              <a:rPr lang="ja-JP" altLang="en-US" sz="2800" dirty="0" smtClean="0">
                <a:solidFill>
                  <a:srgbClr val="FF99CC"/>
                </a:solidFill>
                <a:latin typeface="+mj-ea"/>
              </a:rPr>
              <a:t>～ワークショップ用・ピンク追加ｖｅｒ．～　　　　・　　　</a:t>
            </a:r>
            <a:endParaRPr kumimoji="1" lang="ja-JP" altLang="en-US" sz="2800" dirty="0">
              <a:solidFill>
                <a:srgbClr val="FF99CC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39878" y="5561693"/>
            <a:ext cx="5153297" cy="594360"/>
          </a:xfrm>
        </p:spPr>
        <p:txBody>
          <a:bodyPr anchor="ctr">
            <a:normAutofit/>
          </a:bodyPr>
          <a:lstStyle/>
          <a:p>
            <a:r>
              <a:rPr kumimoji="1" lang="ja-JP" altLang="en-US" dirty="0" smtClean="0">
                <a:latin typeface="+mj-ea"/>
                <a:ea typeface="+mj-ea"/>
              </a:rPr>
              <a:t>鳥取県立精神保健福祉センター</a:t>
            </a:r>
            <a:endParaRPr kumimoji="1" lang="en-US" altLang="ja-JP" dirty="0" smtClean="0">
              <a:latin typeface="+mj-ea"/>
              <a:ea typeface="+mj-ea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20" y="3413760"/>
            <a:ext cx="3083782" cy="3098800"/>
          </a:xfrm>
          <a:prstGeom prst="rect">
            <a:avLst/>
          </a:prstGeom>
        </p:spPr>
      </p:pic>
      <p:sp>
        <p:nvSpPr>
          <p:cNvPr id="8" name="メモ 7"/>
          <p:cNvSpPr/>
          <p:nvPr/>
        </p:nvSpPr>
        <p:spPr>
          <a:xfrm rot="1821664">
            <a:off x="7120334" y="2730957"/>
            <a:ext cx="965200" cy="1749603"/>
          </a:xfrm>
          <a:prstGeom prst="foldedCorner">
            <a:avLst>
              <a:gd name="adj" fmla="val 50000"/>
            </a:avLst>
          </a:prstGeom>
          <a:solidFill>
            <a:srgbClr val="FF99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>
                <a:latin typeface="+mj-ea"/>
                <a:ea typeface="+mj-ea"/>
              </a:rPr>
              <a:t>裏</a:t>
            </a:r>
            <a:endParaRPr kumimoji="1" lang="ja-JP" altLang="en-US" sz="4400" dirty="0"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71721" y="329684"/>
            <a:ext cx="3028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１９０２２３アルカディア市ヶ谷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601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第</a:t>
            </a:r>
            <a:r>
              <a:rPr lang="ja-JP" altLang="en-US" sz="4400" dirty="0" smtClean="0"/>
              <a:t>１群：</a:t>
            </a:r>
            <a:r>
              <a:rPr kumimoji="1" lang="ja-JP" altLang="en-US" sz="4400" dirty="0" smtClean="0"/>
              <a:t>精神疾患の場合は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85850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rgbClr val="7030A0"/>
                </a:solidFill>
                <a:latin typeface="+mn-ea"/>
              </a:rPr>
              <a:t>精神科医療</a:t>
            </a:r>
            <a:r>
              <a:rPr lang="ja-JP" altLang="en-US" sz="4000" b="1" dirty="0">
                <a:solidFill>
                  <a:srgbClr val="7030A0"/>
                </a:solidFill>
                <a:latin typeface="+mn-ea"/>
              </a:rPr>
              <a:t>機関</a:t>
            </a:r>
            <a:r>
              <a:rPr lang="ja-JP" altLang="en-US" sz="4000" dirty="0" smtClean="0">
                <a:latin typeface="+mn-ea"/>
              </a:rPr>
              <a:t>への受診勧奨、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7030A0"/>
                </a:solidFill>
                <a:latin typeface="+mn-ea"/>
              </a:rPr>
              <a:t>薬物療法等</a:t>
            </a:r>
            <a:r>
              <a:rPr lang="ja-JP" altLang="en-US" sz="4000" dirty="0" smtClean="0">
                <a:latin typeface="+mn-ea"/>
              </a:rPr>
              <a:t>による治療、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7030A0"/>
                </a:solidFill>
                <a:latin typeface="+mn-ea"/>
              </a:rPr>
              <a:t>福祉サービスの利用</a:t>
            </a:r>
            <a:r>
              <a:rPr lang="ja-JP" altLang="en-US" sz="4000" dirty="0" smtClean="0">
                <a:latin typeface="+mn-ea"/>
              </a:rPr>
              <a:t>により、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ひきこもり状態は改善します。</a:t>
            </a:r>
            <a:endParaRPr lang="en-US" altLang="ja-JP" sz="4000" dirty="0" smtClean="0">
              <a:latin typeface="+mn-ea"/>
            </a:endParaRPr>
          </a:p>
          <a:p>
            <a:endParaRPr lang="en-US" altLang="ja-JP" sz="4000" dirty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しかし、最初から、必ずしも、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精神疾患と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判断できるわけではありません。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2061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7405052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さまざまな情報は・・。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611188" y="1341438"/>
            <a:ext cx="82178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ja-JP" altLang="en-US" sz="4000" dirty="0" smtClean="0">
                <a:latin typeface="+mn-ea"/>
              </a:rPr>
              <a:t>ある程度、対人恐怖が軽減し、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外</a:t>
            </a:r>
            <a:r>
              <a:rPr lang="ja-JP" altLang="en-US" sz="4000" dirty="0" smtClean="0">
                <a:latin typeface="+mn-ea"/>
              </a:rPr>
              <a:t>に</a:t>
            </a:r>
            <a:r>
              <a:rPr lang="ja-JP" altLang="en-US" sz="4000" dirty="0">
                <a:latin typeface="+mn-ea"/>
              </a:rPr>
              <a:t>関心</a:t>
            </a:r>
            <a:r>
              <a:rPr lang="ja-JP" altLang="en-US" sz="4000" dirty="0" smtClean="0">
                <a:latin typeface="+mn-ea"/>
              </a:rPr>
              <a:t>が</a:t>
            </a:r>
            <a:r>
              <a:rPr lang="ja-JP" altLang="en-US" sz="4000" dirty="0">
                <a:latin typeface="+mn-ea"/>
              </a:rPr>
              <a:t>向</a:t>
            </a:r>
            <a:r>
              <a:rPr lang="ja-JP" altLang="en-US" sz="4000" dirty="0" smtClean="0">
                <a:latin typeface="+mn-ea"/>
              </a:rPr>
              <a:t>きだしたら、本人に、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支援や社会資源の情報提供も。</a:t>
            </a:r>
            <a:endParaRPr lang="en-US" altLang="ja-JP" sz="4000" dirty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情報は、伝えるが、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決定は、本人に任せること。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「行ってみようよ」ではなく、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「行ってみたいと思ったら、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連れて行ってあげられるよ」</a:t>
            </a:r>
            <a:endParaRPr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4612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312822" y="1595542"/>
          <a:ext cx="4126832" cy="2286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2373"/>
                <a:gridCol w="3864459"/>
              </a:tblGrid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一般就労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ハローワーク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ヤングハローワーク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若者サポートステーション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ＮＰＯ・その他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/>
          </p:nvPr>
        </p:nvGraphicFramePr>
        <p:xfrm>
          <a:off x="4728411" y="1617801"/>
          <a:ext cx="4089018" cy="301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968"/>
                <a:gridCol w="382905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福祉就労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ハローワーク</a:t>
                      </a:r>
                      <a:endParaRPr kumimoji="1" lang="en-US" altLang="ja-JP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　（専門相談窓口）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障害者職業センター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総合支援法による</a:t>
                      </a:r>
                      <a:endParaRPr kumimoji="1" lang="en-US" altLang="ja-JP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　障害福祉サービス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</a:rPr>
                        <a:t>ＮＰＯ・その他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718" name="テキスト ボックス 12"/>
          <p:cNvSpPr txBox="1">
            <a:spLocks noChangeArrowheads="1"/>
          </p:cNvSpPr>
          <p:nvPr/>
        </p:nvSpPr>
        <p:spPr bwMode="auto">
          <a:xfrm>
            <a:off x="4584033" y="4790941"/>
            <a:ext cx="4341026" cy="1764405"/>
          </a:xfrm>
          <a:prstGeom prst="rect">
            <a:avLst/>
          </a:prstGeom>
          <a:noFill/>
          <a:ln w="28575">
            <a:solidFill>
              <a:srgbClr val="FF99CC"/>
            </a:solidFill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latin typeface="+mn-ea"/>
              </a:rPr>
              <a:t>日本の「福祉制度」は、統合失調症をモデルにしている。ひきこもり・発達障害者には必ずしも、対応できないことも。</a:t>
            </a:r>
            <a:endParaRPr lang="en-US" altLang="ja-JP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2271" name="テキスト ボックス 11"/>
          <p:cNvSpPr txBox="1">
            <a:spLocks noChangeArrowheads="1"/>
          </p:cNvSpPr>
          <p:nvPr/>
        </p:nvSpPr>
        <p:spPr bwMode="auto">
          <a:xfrm>
            <a:off x="303297" y="4253122"/>
            <a:ext cx="4280736" cy="2393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 sz="2400" dirty="0" smtClean="0">
                <a:latin typeface="+mn-ea"/>
              </a:rPr>
              <a:t>※</a:t>
            </a:r>
            <a:r>
              <a:rPr lang="ja-JP" altLang="en-US" sz="2400" dirty="0" smtClean="0">
                <a:latin typeface="+mn-ea"/>
              </a:rPr>
              <a:t>必ずしも、就労が当面のゴールになるとは限らない。</a:t>
            </a:r>
            <a:endParaRPr lang="en-US" altLang="ja-JP" sz="2400" dirty="0">
              <a:latin typeface="+mn-ea"/>
            </a:endParaRPr>
          </a:p>
          <a:p>
            <a:r>
              <a:rPr lang="en-US" altLang="ja-JP" sz="2400" dirty="0" smtClean="0">
                <a:latin typeface="+mn-ea"/>
              </a:rPr>
              <a:t>※</a:t>
            </a:r>
            <a:r>
              <a:rPr lang="ja-JP" altLang="en-US" sz="2400" dirty="0">
                <a:latin typeface="+mn-ea"/>
              </a:rPr>
              <a:t>「発達障害」などの告知を受け入れることと、障害者制度の利用を受け入れることとは別の問題。</a:t>
            </a:r>
            <a:endParaRPr lang="en-US" altLang="ja-JP" sz="2400" dirty="0">
              <a:latin typeface="+mn-ea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47675" y="0"/>
            <a:ext cx="8369754" cy="97155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ひきこもり・発達障害者の就労支援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790" y="1223962"/>
            <a:ext cx="5584420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6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1385685" y="3644351"/>
            <a:ext cx="3701470" cy="35987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-25400"/>
            <a:ext cx="7459282" cy="857839"/>
          </a:xfrm>
        </p:spPr>
        <p:txBody>
          <a:bodyPr/>
          <a:lstStyle/>
          <a:p>
            <a:r>
              <a:rPr kumimoji="1" lang="ja-JP" altLang="en-US" dirty="0" smtClean="0"/>
              <a:t>対人恐怖・疲労は大きな課題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89397" y="2704563"/>
            <a:ext cx="991673" cy="2253803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</a:rPr>
              <a:t>当事者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9" name="フローチャート: 直接アクセス記憶 8"/>
          <p:cNvSpPr/>
          <p:nvPr/>
        </p:nvSpPr>
        <p:spPr>
          <a:xfrm>
            <a:off x="4951925" y="1325787"/>
            <a:ext cx="1249251" cy="4997002"/>
          </a:xfrm>
          <a:prstGeom prst="flowChartMagneticDrum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2400" dirty="0" smtClean="0"/>
              <a:t>通所者・メンバー</a:t>
            </a:r>
            <a:endParaRPr kumimoji="1" lang="ja-JP" altLang="en-US" sz="2400" dirty="0"/>
          </a:p>
        </p:txBody>
      </p:sp>
      <p:sp>
        <p:nvSpPr>
          <p:cNvPr id="3" name="右矢印 2"/>
          <p:cNvSpPr/>
          <p:nvPr/>
        </p:nvSpPr>
        <p:spPr>
          <a:xfrm>
            <a:off x="5794285" y="3489437"/>
            <a:ext cx="1405006" cy="669702"/>
          </a:xfrm>
          <a:prstGeom prst="rightArrow">
            <a:avLst>
              <a:gd name="adj1" fmla="val 50000"/>
              <a:gd name="adj2" fmla="val 4807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010312" y="2704563"/>
            <a:ext cx="888642" cy="225380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 smtClean="0"/>
              <a:t>支援者</a:t>
            </a:r>
            <a:endParaRPr kumimoji="1" lang="ja-JP" altLang="en-US" sz="2800" dirty="0"/>
          </a:p>
        </p:txBody>
      </p:sp>
      <p:sp>
        <p:nvSpPr>
          <p:cNvPr id="12" name="正方形/長方形 11"/>
          <p:cNvSpPr/>
          <p:nvPr/>
        </p:nvSpPr>
        <p:spPr>
          <a:xfrm>
            <a:off x="3426383" y="2704563"/>
            <a:ext cx="888642" cy="225380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 smtClean="0"/>
              <a:t>スタッフ</a:t>
            </a:r>
            <a:endParaRPr kumimoji="1" lang="ja-JP" altLang="en-US" sz="2800" dirty="0"/>
          </a:p>
        </p:txBody>
      </p:sp>
      <p:sp>
        <p:nvSpPr>
          <p:cNvPr id="17" name="角丸四角形 16"/>
          <p:cNvSpPr/>
          <p:nvPr/>
        </p:nvSpPr>
        <p:spPr>
          <a:xfrm>
            <a:off x="7199291" y="2697384"/>
            <a:ext cx="991673" cy="2253803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</a:rPr>
              <a:t>就　労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0260" y="1206892"/>
            <a:ext cx="47668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就労に至るまでには、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多くの</a:t>
            </a:r>
            <a:r>
              <a:rPr lang="ja-JP" altLang="en-US" sz="3200" dirty="0" smtClean="0"/>
              <a:t>新しい</a:t>
            </a:r>
            <a:r>
              <a:rPr lang="ja-JP" altLang="en-US" sz="3200" dirty="0"/>
              <a:t>出会</a:t>
            </a:r>
            <a:r>
              <a:rPr lang="ja-JP" altLang="en-US" sz="3200" dirty="0" smtClean="0"/>
              <a:t>いが・・</a:t>
            </a:r>
            <a:r>
              <a:rPr lang="ja-JP" altLang="en-US" sz="3200" dirty="0"/>
              <a:t>・</a:t>
            </a:r>
            <a:endParaRPr kumimoji="1" lang="ja-JP" altLang="en-US" sz="3200" dirty="0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868745" y="3141093"/>
            <a:ext cx="404638" cy="4260224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 flipH="1">
            <a:off x="628650" y="5460969"/>
            <a:ext cx="394335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3200" dirty="0" smtClean="0">
                <a:latin typeface="+mn-ea"/>
              </a:rPr>
              <a:t>実は、この過程に、</a:t>
            </a:r>
            <a:endParaRPr kumimoji="1" lang="en-US" altLang="ja-JP" sz="3200" dirty="0" smtClean="0">
              <a:latin typeface="+mn-ea"/>
            </a:endParaRPr>
          </a:p>
          <a:p>
            <a:pPr algn="ctr"/>
            <a:r>
              <a:rPr lang="ja-JP" altLang="en-US" sz="3200" dirty="0">
                <a:latin typeface="+mn-ea"/>
              </a:rPr>
              <a:t>エネルギ</a:t>
            </a:r>
            <a:r>
              <a:rPr lang="ja-JP" altLang="en-US" sz="3200" dirty="0" smtClean="0">
                <a:latin typeface="+mn-ea"/>
              </a:rPr>
              <a:t>ーがいる。</a:t>
            </a:r>
            <a:endParaRPr kumimoji="1" lang="ja-JP" altLang="en-US" sz="3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7157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38400" y="3681413"/>
            <a:ext cx="6705600" cy="1291226"/>
          </a:xfrm>
        </p:spPr>
        <p:txBody>
          <a:bodyPr/>
          <a:lstStyle/>
          <a:p>
            <a:r>
              <a:rPr lang="ja-JP" altLang="en-US" dirty="0"/>
              <a:t>発達障害を背景と</a:t>
            </a:r>
            <a:r>
              <a:rPr lang="ja-JP" altLang="en-US" dirty="0" smtClean="0"/>
              <a:t>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ひきこもり</a:t>
            </a:r>
            <a:r>
              <a:rPr lang="ja-JP" altLang="en-US" dirty="0"/>
              <a:t>への</a:t>
            </a:r>
            <a:r>
              <a:rPr lang="ja-JP" altLang="en-US" dirty="0" smtClean="0"/>
              <a:t>関わり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538480"/>
            <a:ext cx="218440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4000" dirty="0" smtClean="0">
                <a:latin typeface="+mj-ea"/>
                <a:ea typeface="+mj-ea"/>
              </a:rPr>
              <a:t>Vol.</a:t>
            </a:r>
            <a:r>
              <a:rPr kumimoji="1" lang="ja-JP" altLang="en-US" sz="4000" dirty="0" smtClean="0">
                <a:latin typeface="+mj-ea"/>
                <a:ea typeface="+mj-ea"/>
              </a:rPr>
              <a:t>３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803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60388" y="390525"/>
            <a:ext cx="7773987" cy="3848099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kumimoji="1" lang="ja-JP" altLang="en-US" sz="4400" dirty="0" smtClean="0">
                <a:solidFill>
                  <a:srgbClr val="002060"/>
                </a:solidFill>
              </a:rPr>
              <a:t>注意欠陥多動性障害</a:t>
            </a:r>
            <a:r>
              <a:rPr kumimoji="1" lang="ja-JP" altLang="en-US" sz="4400" dirty="0" smtClean="0"/>
              <a:t>（ＡＤ</a:t>
            </a:r>
            <a:r>
              <a:rPr kumimoji="1" lang="en-US" altLang="ja-JP" sz="4400" dirty="0" smtClean="0"/>
              <a:t>/</a:t>
            </a:r>
            <a:r>
              <a:rPr kumimoji="1" lang="ja-JP" altLang="en-US" sz="4400" dirty="0" smtClean="0"/>
              <a:t>ＨＤ）</a:t>
            </a:r>
            <a:endParaRPr kumimoji="1" lang="en-US" altLang="ja-JP" sz="4400" dirty="0" smtClean="0"/>
          </a:p>
          <a:p>
            <a:r>
              <a:rPr lang="ja-JP" altLang="en-US" sz="4400" dirty="0" smtClean="0">
                <a:solidFill>
                  <a:srgbClr val="002060"/>
                </a:solidFill>
              </a:rPr>
              <a:t>学習障害</a:t>
            </a:r>
            <a:r>
              <a:rPr lang="ja-JP" altLang="en-US" sz="4400" dirty="0" smtClean="0"/>
              <a:t>（ＬＤ）</a:t>
            </a:r>
            <a:endParaRPr lang="en-US" altLang="ja-JP" sz="4400" dirty="0" smtClean="0"/>
          </a:p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自閉スペクトラム症</a:t>
            </a:r>
            <a:endParaRPr kumimoji="1" lang="en-US" altLang="ja-JP" sz="4400" dirty="0" smtClean="0">
              <a:solidFill>
                <a:srgbClr val="FF0000"/>
              </a:solidFill>
            </a:endParaRPr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カナー型自閉症</a:t>
            </a:r>
            <a:endParaRPr lang="en-US" altLang="ja-JP" sz="4400" dirty="0" smtClean="0"/>
          </a:p>
          <a:p>
            <a:r>
              <a:rPr kumimoji="1" lang="ja-JP" altLang="en-US" sz="4400" dirty="0"/>
              <a:t>　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アスペルガー症候群</a:t>
            </a:r>
            <a:endParaRPr kumimoji="1" lang="en-US" altLang="ja-JP" sz="4400" dirty="0" smtClean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98663" y="5438312"/>
            <a:ext cx="3163887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dist"/>
            <a:r>
              <a:rPr lang="ja-JP" altLang="en-US" sz="4400" dirty="0" smtClean="0">
                <a:solidFill>
                  <a:schemeClr val="bg1"/>
                </a:solidFill>
              </a:rPr>
              <a:t>２次障害</a:t>
            </a:r>
            <a:endParaRPr kumimoji="1" lang="ja-JP" altLang="en-US" sz="4400" dirty="0">
              <a:solidFill>
                <a:schemeClr val="bg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14325" y="466725"/>
            <a:ext cx="8134350" cy="364490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34100" y="3317989"/>
            <a:ext cx="2770310" cy="1200329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生まれ持って</a:t>
            </a:r>
            <a:endParaRPr kumimoji="1" lang="en-US" altLang="ja-JP" sz="3600" dirty="0" smtClean="0">
              <a:solidFill>
                <a:schemeClr val="bg1"/>
              </a:solidFill>
            </a:endParaRPr>
          </a:p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　　　　の特性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994639" y="5499868"/>
            <a:ext cx="2909771" cy="646331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成育歴で獲得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3" name="下矢印 22"/>
          <p:cNvSpPr/>
          <p:nvPr/>
        </p:nvSpPr>
        <p:spPr>
          <a:xfrm>
            <a:off x="7124700" y="4752975"/>
            <a:ext cx="600075" cy="59055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69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69938" y="1228725"/>
            <a:ext cx="7773987" cy="526732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ja-JP" altLang="en-US" sz="4000" b="1" dirty="0" smtClean="0"/>
              <a:t>コミュニケーション障害</a:t>
            </a:r>
            <a:endParaRPr lang="en-US" altLang="ja-JP" sz="4000" b="1" dirty="0" smtClean="0"/>
          </a:p>
          <a:p>
            <a:r>
              <a:rPr kumimoji="1" lang="ja-JP" altLang="en-US" sz="4000" b="1" dirty="0"/>
              <a:t>知覚</a:t>
            </a:r>
            <a:r>
              <a:rPr kumimoji="1" lang="ja-JP" altLang="en-US" sz="4000" b="1" dirty="0" smtClean="0"/>
              <a:t>過敏（聴覚・視覚など）</a:t>
            </a:r>
            <a:endParaRPr kumimoji="1" lang="en-US" altLang="ja-JP" sz="4000" b="1" dirty="0" smtClean="0"/>
          </a:p>
          <a:p>
            <a:r>
              <a:rPr lang="ja-JP" altLang="en-US" sz="4000" b="1" dirty="0" smtClean="0"/>
              <a:t>抽象</a:t>
            </a:r>
            <a:r>
              <a:rPr lang="ja-JP" altLang="en-US" sz="4000" b="1" dirty="0"/>
              <a:t>概念</a:t>
            </a:r>
            <a:r>
              <a:rPr lang="ja-JP" altLang="en-US" sz="4000" b="1" dirty="0" smtClean="0"/>
              <a:t>が苦手</a:t>
            </a:r>
            <a:endParaRPr lang="en-US" altLang="ja-JP" sz="4000" b="1" dirty="0" smtClean="0"/>
          </a:p>
          <a:p>
            <a:r>
              <a:rPr kumimoji="1" lang="ja-JP" altLang="en-US" sz="4000" b="1" dirty="0" smtClean="0"/>
              <a:t>こだわり、強迫症状</a:t>
            </a:r>
            <a:endParaRPr kumimoji="1" lang="en-US" altLang="ja-JP" sz="4000" b="1" dirty="0" smtClean="0"/>
          </a:p>
          <a:p>
            <a:r>
              <a:rPr lang="ja-JP" altLang="en-US" sz="4000" b="1" dirty="0" smtClean="0"/>
              <a:t>認知障害</a:t>
            </a:r>
            <a:endParaRPr lang="en-US" altLang="ja-JP" sz="4000" b="1" dirty="0" smtClean="0"/>
          </a:p>
          <a:p>
            <a:r>
              <a:rPr lang="ja-JP" altLang="en-US" sz="4000" b="1" dirty="0"/>
              <a:t>　</a:t>
            </a:r>
            <a:r>
              <a:rPr lang="ja-JP" altLang="en-US" sz="4000" b="1" dirty="0" smtClean="0"/>
              <a:t>　（周囲の状況が読めない）</a:t>
            </a:r>
            <a:endParaRPr lang="en-US" altLang="ja-JP" sz="4000" b="1" dirty="0" smtClean="0"/>
          </a:p>
          <a:p>
            <a:r>
              <a:rPr kumimoji="1" lang="ja-JP" altLang="en-US" sz="4000" b="1" dirty="0" smtClean="0"/>
              <a:t>協調運動障害（不器用）</a:t>
            </a:r>
            <a:endParaRPr kumimoji="1" lang="en-US" altLang="ja-JP" sz="4000" b="1" dirty="0" smtClean="0"/>
          </a:p>
          <a:p>
            <a:r>
              <a:rPr lang="ja-JP" altLang="en-US" sz="4000" b="1" dirty="0" smtClean="0"/>
              <a:t>几帳面　もしくは　ＡＤ</a:t>
            </a:r>
            <a:r>
              <a:rPr lang="en-US" altLang="ja-JP" sz="4000" b="1" dirty="0" smtClean="0"/>
              <a:t>/</a:t>
            </a:r>
            <a:r>
              <a:rPr lang="ja-JP" altLang="en-US" sz="4000" b="1" dirty="0" smtClean="0"/>
              <a:t>ＨＤ症状</a:t>
            </a:r>
            <a:endParaRPr kumimoji="1" lang="en-US" altLang="ja-JP" sz="4000" b="1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0271" y="9832"/>
            <a:ext cx="7383104" cy="87408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ja-JP" altLang="en-US" sz="4400" dirty="0" smtClean="0">
                <a:latin typeface="+mj-ea"/>
                <a:ea typeface="+mj-ea"/>
              </a:rPr>
              <a:t>自閉スペクトラム症の症状　１</a:t>
            </a:r>
            <a:endParaRPr kumimoji="1" lang="ja-JP" altLang="en-US" sz="4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5378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84213" y="1466849"/>
            <a:ext cx="7773987" cy="38830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ja-JP" altLang="en-US" sz="4000" b="1" dirty="0" smtClean="0">
                <a:solidFill>
                  <a:srgbClr val="FF0000"/>
                </a:solidFill>
              </a:rPr>
              <a:t>２次障害</a:t>
            </a:r>
            <a:endParaRPr lang="en-US" altLang="ja-JP" sz="4000" b="1" dirty="0" smtClean="0">
              <a:solidFill>
                <a:srgbClr val="FF0000"/>
              </a:solidFill>
            </a:endParaRPr>
          </a:p>
          <a:p>
            <a:r>
              <a:rPr kumimoji="1" lang="ja-JP" altLang="en-US" sz="4000" b="1" dirty="0" smtClean="0"/>
              <a:t>　・対人不信</a:t>
            </a:r>
            <a:endParaRPr kumimoji="1" lang="en-US" altLang="ja-JP" sz="4000" b="1" dirty="0" smtClean="0"/>
          </a:p>
          <a:p>
            <a:r>
              <a:rPr lang="ja-JP" altLang="en-US" sz="4000" b="1" dirty="0"/>
              <a:t>　</a:t>
            </a:r>
            <a:r>
              <a:rPr lang="ja-JP" altLang="en-US" sz="4000" b="1" dirty="0" smtClean="0"/>
              <a:t>・対人恐怖、集団恐怖</a:t>
            </a:r>
            <a:endParaRPr lang="en-US" altLang="ja-JP" sz="4000" b="1" dirty="0" smtClean="0"/>
          </a:p>
          <a:p>
            <a:r>
              <a:rPr kumimoji="1" lang="ja-JP" altLang="en-US" sz="4000" b="1" dirty="0"/>
              <a:t>　</a:t>
            </a:r>
            <a:r>
              <a:rPr kumimoji="1" lang="ja-JP" altLang="en-US" sz="4000" b="1" dirty="0" smtClean="0"/>
              <a:t>・知覚過敏の亢進</a:t>
            </a:r>
            <a:endParaRPr kumimoji="1" lang="en-US" altLang="ja-JP" sz="4000" b="1" dirty="0" smtClean="0"/>
          </a:p>
          <a:p>
            <a:r>
              <a:rPr lang="ja-JP" altLang="en-US" sz="4000" b="1" dirty="0"/>
              <a:t>　</a:t>
            </a:r>
            <a:r>
              <a:rPr lang="ja-JP" altLang="en-US" sz="4000" b="1" dirty="0" smtClean="0"/>
              <a:t>・周囲に対する被害的感情</a:t>
            </a:r>
          </a:p>
          <a:p>
            <a:r>
              <a:rPr kumimoji="1" lang="ja-JP" altLang="en-US" sz="4000" b="1" dirty="0" smtClean="0"/>
              <a:t>ときに、統合失調症様症状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0271" y="9832"/>
            <a:ext cx="7383104" cy="84360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ja-JP" altLang="en-US" sz="4400" dirty="0" smtClean="0">
                <a:latin typeface="+mj-ea"/>
                <a:ea typeface="+mj-ea"/>
              </a:rPr>
              <a:t>自閉スペクトラム症の症状　２</a:t>
            </a:r>
            <a:endParaRPr kumimoji="1" lang="ja-JP" altLang="en-US" sz="4400" dirty="0">
              <a:latin typeface="+mj-ea"/>
              <a:ea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15260" y="5745007"/>
            <a:ext cx="8311891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２次障害が厳しい事例への対応が、大きな課題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8600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上矢印 23"/>
          <p:cNvSpPr/>
          <p:nvPr/>
        </p:nvSpPr>
        <p:spPr>
          <a:xfrm>
            <a:off x="1893459" y="4648648"/>
            <a:ext cx="168329" cy="406751"/>
          </a:xfrm>
          <a:prstGeom prst="up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上矢印 21"/>
          <p:cNvSpPr/>
          <p:nvPr/>
        </p:nvSpPr>
        <p:spPr>
          <a:xfrm>
            <a:off x="3790261" y="2192612"/>
            <a:ext cx="168329" cy="406751"/>
          </a:xfrm>
          <a:prstGeom prst="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35" r="51260"/>
          <a:stretch/>
        </p:blipFill>
        <p:spPr>
          <a:xfrm>
            <a:off x="5110480" y="4185260"/>
            <a:ext cx="3554689" cy="747589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570271" y="9832"/>
            <a:ext cx="6678254" cy="85190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ja-JP" altLang="en-US" sz="4400" b="1" dirty="0" smtClean="0"/>
              <a:t>統合失調症との違い</a:t>
            </a:r>
            <a:endParaRPr kumimoji="1" lang="ja-JP" altLang="en-US" sz="4400" b="1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420" y="1263512"/>
            <a:ext cx="4823749" cy="92910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399" y="2192614"/>
            <a:ext cx="4310245" cy="92910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7" r="34098"/>
          <a:stretch/>
        </p:blipFill>
        <p:spPr>
          <a:xfrm>
            <a:off x="1967044" y="4206099"/>
            <a:ext cx="6705600" cy="481626"/>
          </a:xfrm>
          <a:prstGeom prst="rect">
            <a:avLst/>
          </a:prstGeom>
        </p:spPr>
      </p:pic>
      <p:sp>
        <p:nvSpPr>
          <p:cNvPr id="12" name="二等辺三角形 11"/>
          <p:cNvSpPr/>
          <p:nvPr/>
        </p:nvSpPr>
        <p:spPr>
          <a:xfrm>
            <a:off x="4373776" y="3407719"/>
            <a:ext cx="779665" cy="806245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二等辺三角形 18"/>
          <p:cNvSpPr/>
          <p:nvPr/>
        </p:nvSpPr>
        <p:spPr>
          <a:xfrm>
            <a:off x="5422172" y="3595728"/>
            <a:ext cx="779665" cy="58953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1959569" y="2192614"/>
            <a:ext cx="6705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1967044" y="4206100"/>
            <a:ext cx="6705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97780" y="1143483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統合失調症</a:t>
            </a:r>
            <a:endParaRPr kumimoji="1" lang="ja-JP" altLang="en-US" sz="3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23448" y="3329321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発達障害</a:t>
            </a:r>
            <a:endParaRPr kumimoji="1" lang="ja-JP" altLang="en-US" sz="36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61144" y="2582126"/>
            <a:ext cx="1005403" cy="5847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 smtClean="0"/>
              <a:t>発症</a:t>
            </a:r>
            <a:endParaRPr kumimoji="1" lang="ja-JP" altLang="en-US" sz="32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91260" y="1024045"/>
            <a:ext cx="1624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精神症状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44460" y="5038162"/>
            <a:ext cx="3445174" cy="58477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 smtClean="0"/>
              <a:t>もともと障害がある</a:t>
            </a:r>
            <a:endParaRPr kumimoji="1" lang="ja-JP" altLang="en-US" sz="3200" dirty="0"/>
          </a:p>
        </p:txBody>
      </p:sp>
      <p:sp>
        <p:nvSpPr>
          <p:cNvPr id="26" name="上矢印 25"/>
          <p:cNvSpPr/>
          <p:nvPr/>
        </p:nvSpPr>
        <p:spPr>
          <a:xfrm>
            <a:off x="5265048" y="4831959"/>
            <a:ext cx="132233" cy="221969"/>
          </a:xfrm>
          <a:prstGeom prst="up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490486" y="5036691"/>
            <a:ext cx="1696298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 smtClean="0"/>
              <a:t>２次障害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359938" y="3251647"/>
            <a:ext cx="20730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もともとは、</a:t>
            </a:r>
            <a:endParaRPr kumimoji="1" lang="en-US" altLang="ja-JP" dirty="0" smtClean="0"/>
          </a:p>
          <a:p>
            <a:r>
              <a:rPr lang="ja-JP" altLang="en-US" dirty="0"/>
              <a:t>対人</a:t>
            </a:r>
            <a:r>
              <a:rPr lang="ja-JP" altLang="en-US" dirty="0" smtClean="0"/>
              <a:t>関係は苦手。</a:t>
            </a:r>
            <a:endParaRPr lang="en-US" altLang="ja-JP" dirty="0" smtClean="0"/>
          </a:p>
          <a:p>
            <a:r>
              <a:rPr kumimoji="1" lang="ja-JP" altLang="en-US" dirty="0" smtClean="0"/>
              <a:t>集団適応も難しい。</a:t>
            </a:r>
            <a:endParaRPr kumimoji="1" lang="en-US" altLang="ja-JP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24214" y="5853384"/>
            <a:ext cx="8323546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日本の「精神障害」支援のモデルは、統合失調症。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 smtClean="0"/>
              <a:t>発達</a:t>
            </a:r>
            <a:r>
              <a:rPr lang="ja-JP" altLang="en-US" sz="2400" dirty="0"/>
              <a:t>障害者</a:t>
            </a:r>
            <a:r>
              <a:rPr lang="ja-JP" altLang="en-US" sz="2400" dirty="0" smtClean="0"/>
              <a:t>には、必ずしも、適切でないことがある。</a:t>
            </a:r>
            <a:endParaRPr kumimoji="1" lang="ja-JP" altLang="en-US" sz="2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566261" y="4892457"/>
            <a:ext cx="2383986" cy="83099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支援には、ここに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</a:rPr>
              <a:t>配慮が必要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49992" y="1928026"/>
            <a:ext cx="2085827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もともとは、</a:t>
            </a:r>
            <a:endParaRPr kumimoji="1" lang="en-US" altLang="ja-JP" dirty="0" smtClean="0"/>
          </a:p>
          <a:p>
            <a:r>
              <a:rPr lang="ja-JP" altLang="en-US" dirty="0"/>
              <a:t>対人関係</a:t>
            </a:r>
            <a:r>
              <a:rPr lang="ja-JP" altLang="en-US" dirty="0" smtClean="0"/>
              <a:t>も持てる。</a:t>
            </a:r>
            <a:endParaRPr lang="en-US" altLang="ja-JP" dirty="0" smtClean="0"/>
          </a:p>
          <a:p>
            <a:r>
              <a:rPr kumimoji="1" lang="ja-JP" altLang="en-US" dirty="0"/>
              <a:t>集団に</a:t>
            </a:r>
            <a:r>
              <a:rPr kumimoji="1" lang="ja-JP" altLang="en-US" dirty="0" smtClean="0"/>
              <a:t>も</a:t>
            </a:r>
            <a:r>
              <a:rPr kumimoji="1" lang="ja-JP" altLang="en-US" dirty="0"/>
              <a:t>適応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5066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392317" y="1175657"/>
          <a:ext cx="8359366" cy="5303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23436"/>
                <a:gridCol w="3317965"/>
                <a:gridCol w="3317965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統合失調症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発達障害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対人関係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00B050"/>
                          </a:solidFill>
                        </a:rPr>
                        <a:t>もともと、できていた</a:t>
                      </a:r>
                      <a:endParaRPr kumimoji="1" lang="ja-JP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もともと、苦手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集団生活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00B050"/>
                          </a:solidFill>
                        </a:rPr>
                        <a:t>もともと、できていた</a:t>
                      </a:r>
                      <a:endParaRPr kumimoji="1" lang="ja-JP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もともと、苦手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入院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薬物療法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効果的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事例によって異なる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リハビリ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回復リハビリ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（以前はできていた）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教育・訓練的？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dirty="0" smtClean="0">
                          <a:solidFill>
                            <a:srgbClr val="FF0000"/>
                          </a:solidFill>
                        </a:rPr>
                        <a:t>適応・効果は、事例によって異なる</a:t>
                      </a:r>
                      <a:endParaRPr kumimoji="1" lang="en-US" altLang="ja-JP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支援の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受け入れ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安定すれば良好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ときに、</a:t>
                      </a:r>
                      <a:r>
                        <a:rPr kumimoji="1" lang="ja-JP" altLang="en-US" sz="2000" dirty="0" smtClean="0">
                          <a:solidFill>
                            <a:srgbClr val="FF0000"/>
                          </a:solidFill>
                        </a:rPr>
                        <a:t>強い拒否</a:t>
                      </a:r>
                      <a:endParaRPr kumimoji="1" lang="en-US" altLang="ja-JP" sz="20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悪化の要因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00B050"/>
                          </a:solidFill>
                        </a:rPr>
                        <a:t>薬物の中断</a:t>
                      </a:r>
                    </a:p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環境ストレス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環境ストレス</a:t>
                      </a:r>
                    </a:p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　（特に、人間関係）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悪化時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rgbClr val="FF0000"/>
                          </a:solidFill>
                        </a:rPr>
                        <a:t>薬物調整</a:t>
                      </a:r>
                      <a:endParaRPr kumimoji="1" lang="en-US" altLang="ja-JP" sz="20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環境調整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環境調整・刺激の除去</a:t>
                      </a:r>
                      <a:endParaRPr kumimoji="1" lang="en-US" altLang="ja-JP" sz="2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（クールダウン）</a:t>
                      </a:r>
                      <a:endParaRPr kumimoji="1" lang="en-US" altLang="ja-JP" sz="2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2000" b="0" dirty="0" smtClean="0">
                          <a:solidFill>
                            <a:srgbClr val="FF0000"/>
                          </a:solidFill>
                        </a:rPr>
                        <a:t>補助的に、薬物療法</a:t>
                      </a:r>
                      <a:endParaRPr kumimoji="1" lang="ja-JP" alt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テキスト ボックス 27"/>
          <p:cNvSpPr txBox="1"/>
          <p:nvPr/>
        </p:nvSpPr>
        <p:spPr>
          <a:xfrm>
            <a:off x="570271" y="9832"/>
            <a:ext cx="6678254" cy="91472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ja-JP" altLang="en-US" sz="4400" dirty="0" smtClean="0">
                <a:latin typeface="+mj-ea"/>
                <a:ea typeface="+mj-ea"/>
              </a:rPr>
              <a:t>統合失調症との違い</a:t>
            </a:r>
            <a:endParaRPr kumimoji="1" lang="ja-JP" altLang="en-US" sz="4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6380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0068" y="4732028"/>
            <a:ext cx="82438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FF0000"/>
                </a:solidFill>
                <a:latin typeface="+mn-ea"/>
                <a:ea typeface="+mn-ea"/>
              </a:rPr>
              <a:t>第２群：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+mn-ea"/>
                <a:ea typeface="+mn-ea"/>
              </a:rPr>
              <a:t>発達障害等</a:t>
            </a:r>
            <a:r>
              <a:rPr kumimoji="1" lang="ja-JP" altLang="en-US" sz="2000" dirty="0" smtClean="0">
                <a:latin typeface="+mn-ea"/>
                <a:ea typeface="+mn-ea"/>
              </a:rPr>
              <a:t>の就労、社会生活支援の難しさは、</a:t>
            </a:r>
            <a:r>
              <a:rPr lang="ja-JP" altLang="en-US" sz="2000" dirty="0" smtClean="0">
                <a:latin typeface="+mn-ea"/>
                <a:ea typeface="+mn-ea"/>
              </a:rPr>
              <a:t>障害</a:t>
            </a:r>
            <a:r>
              <a:rPr lang="ja-JP" altLang="en-US" sz="2000" dirty="0">
                <a:latin typeface="+mn-ea"/>
                <a:ea typeface="+mn-ea"/>
              </a:rPr>
              <a:t>特性</a:t>
            </a:r>
            <a:r>
              <a:rPr lang="ja-JP" altLang="en-US" sz="2000" dirty="0" smtClean="0">
                <a:latin typeface="+mn-ea"/>
                <a:ea typeface="+mn-ea"/>
              </a:rPr>
              <a:t>の</a:t>
            </a:r>
            <a:r>
              <a:rPr lang="ja-JP" altLang="en-US" sz="2000" dirty="0">
                <a:latin typeface="+mn-ea"/>
                <a:ea typeface="+mn-ea"/>
              </a:rPr>
              <a:t>強</a:t>
            </a:r>
            <a:r>
              <a:rPr lang="ja-JP" altLang="en-US" sz="2000" dirty="0" smtClean="0">
                <a:latin typeface="+mn-ea"/>
                <a:ea typeface="+mn-ea"/>
              </a:rPr>
              <a:t>さよりも、</a:t>
            </a:r>
            <a:r>
              <a:rPr lang="ja-JP" altLang="en-US" sz="2000" u="sng" dirty="0" smtClean="0">
                <a:solidFill>
                  <a:srgbClr val="FF0000"/>
                </a:solidFill>
                <a:latin typeface="+mn-ea"/>
                <a:ea typeface="+mn-ea"/>
              </a:rPr>
              <a:t>２</a:t>
            </a:r>
            <a:r>
              <a:rPr kumimoji="1" lang="ja-JP" altLang="en-US" sz="2000" u="sng" dirty="0" smtClean="0">
                <a:solidFill>
                  <a:srgbClr val="FF0000"/>
                </a:solidFill>
                <a:latin typeface="+mn-ea"/>
                <a:ea typeface="+mn-ea"/>
              </a:rPr>
              <a:t>次障害（対人恐怖、被害関係念慮等）の強さ、</a:t>
            </a:r>
            <a:endParaRPr kumimoji="1" lang="en-US" altLang="ja-JP" sz="2000" u="sng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kumimoji="1" lang="ja-JP" altLang="en-US" sz="2000" dirty="0" smtClean="0">
                <a:latin typeface="+mn-ea"/>
                <a:ea typeface="+mn-ea"/>
              </a:rPr>
              <a:t>精神症状の存在の有無によるところが多い。</a:t>
            </a:r>
            <a:endParaRPr kumimoji="1" lang="en-US" altLang="ja-JP" sz="2000" dirty="0" smtClean="0">
              <a:latin typeface="+mn-ea"/>
              <a:ea typeface="+mn-ea"/>
            </a:endParaRPr>
          </a:p>
          <a:p>
            <a:r>
              <a:rPr lang="ja-JP" altLang="en-US" sz="2000" dirty="0" smtClean="0">
                <a:latin typeface="+mn-ea"/>
                <a:ea typeface="+mn-ea"/>
              </a:rPr>
              <a:t>「支援の拒否」が、最も困難な課題。また、いかに、２次障害の発生を予防、軽減するかも、ひきこもり支援においては重要。</a:t>
            </a:r>
            <a:endParaRPr kumimoji="1" lang="ja-JP" altLang="en-US" sz="2000" dirty="0">
              <a:latin typeface="+mn-ea"/>
              <a:ea typeface="+mn-ea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76262" y="1"/>
            <a:ext cx="8243888" cy="873759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latin typeface="+mj-ea"/>
              </a:rPr>
              <a:t>支援の視点から見た発達障害等の３パターン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72" y="1369318"/>
            <a:ext cx="8681456" cy="320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63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精神疾患の場合でも、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85850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本人が</a:t>
            </a:r>
            <a:r>
              <a:rPr lang="ja-JP" altLang="en-US" sz="4000" b="1" dirty="0" smtClean="0">
                <a:solidFill>
                  <a:srgbClr val="7030A0"/>
                </a:solidFill>
                <a:latin typeface="+mn-ea"/>
              </a:rPr>
              <a:t>来所しない</a:t>
            </a:r>
            <a:r>
              <a:rPr lang="ja-JP" altLang="en-US" sz="4000" dirty="0" smtClean="0">
                <a:latin typeface="+mn-ea"/>
              </a:rPr>
              <a:t>ので</a:t>
            </a:r>
            <a:r>
              <a:rPr lang="ja-JP" altLang="en-US" sz="4000" dirty="0">
                <a:latin typeface="+mn-ea"/>
              </a:rPr>
              <a:t>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病気かどうか分からない。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被害念慮、興奮はあるけど、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発達障害</a:t>
            </a:r>
            <a:r>
              <a:rPr lang="ja-JP" altLang="en-US" sz="4000" dirty="0" smtClean="0">
                <a:latin typeface="+mn-ea"/>
              </a:rPr>
              <a:t>との鑑別が困難。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7030A0"/>
                </a:solidFill>
                <a:latin typeface="+mn-ea"/>
              </a:rPr>
              <a:t>経過観察中</a:t>
            </a:r>
            <a:r>
              <a:rPr lang="ja-JP" altLang="en-US" sz="4000" dirty="0" smtClean="0">
                <a:latin typeface="+mn-ea"/>
              </a:rPr>
              <a:t>に、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病的症状が出現、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統合失調症が発症する、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という場合も、少なくありません。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6965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1215101" y="1768785"/>
          <a:ext cx="3667122" cy="4819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09565"/>
                <a:gridCol w="957557"/>
              </a:tblGrid>
              <a:tr h="120477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精神疾患</a:t>
                      </a:r>
                      <a:endParaRPr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（統合失調症等）</a:t>
                      </a:r>
                    </a:p>
                  </a:txBody>
                  <a:tcPr marL="91405" marR="91405" marT="45726" marB="45726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治療</a:t>
                      </a:r>
                    </a:p>
                  </a:txBody>
                  <a:tcPr marL="91405" marR="91405" marT="45726" marB="45726" vert="eaVert" anchor="ctr">
                    <a:solidFill>
                      <a:srgbClr val="FF0000"/>
                    </a:solidFill>
                  </a:tcPr>
                </a:tc>
              </a:tr>
              <a:tr h="12047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</a:rPr>
                        <a:t>２次障害</a:t>
                      </a:r>
                      <a:endParaRPr kumimoji="1" lang="en-US" altLang="ja-JP" sz="2400" dirty="0" smtClean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05" marR="91405" marT="45726" marB="45726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時に、</a:t>
                      </a:r>
                      <a:endParaRPr kumimoji="1" lang="en-US" altLang="ja-JP" sz="24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/>
                        <a:t>個別</a:t>
                      </a:r>
                      <a:endParaRPr lang="ja-JP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05" marR="91405" marT="45726" marB="45726" vert="eaVert" anchor="ctr">
                    <a:solidFill>
                      <a:srgbClr val="FFFF00"/>
                    </a:solidFill>
                  </a:tcPr>
                </a:tc>
              </a:tr>
              <a:tr h="120477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もともとの障害</a:t>
                      </a:r>
                      <a:endParaRPr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（発達障害など）</a:t>
                      </a:r>
                    </a:p>
                  </a:txBody>
                  <a:tcPr marL="91405" marR="91405" marT="45726" marB="45726" anchor="ctr">
                    <a:solidFill>
                      <a:srgbClr val="33CC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療育</a:t>
                      </a:r>
                      <a:endParaRPr kumimoji="1"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（適切な配慮）</a:t>
                      </a:r>
                    </a:p>
                  </a:txBody>
                  <a:tcPr marL="91405" marR="91405" marT="45726" marB="45726" vert="eaVert" anchor="ctr">
                    <a:solidFill>
                      <a:srgbClr val="33CC33"/>
                    </a:solidFill>
                  </a:tcPr>
                </a:tc>
              </a:tr>
              <a:tr h="120477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もともとの能力</a:t>
                      </a:r>
                      <a:endParaRPr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defRPr/>
                      </a:pPr>
                      <a:r>
                        <a:rPr lang="ja-JP" altLang="en-US" sz="2400" dirty="0" smtClean="0">
                          <a:solidFill>
                            <a:schemeClr val="bg1"/>
                          </a:solidFill>
                        </a:rPr>
                        <a:t>（適応能力）</a:t>
                      </a:r>
                      <a:endParaRPr lang="en-US" altLang="ja-JP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defRPr/>
                      </a:pPr>
                      <a:r>
                        <a:rPr lang="ja-JP" altLang="en-US" sz="1400" dirty="0" smtClean="0">
                          <a:solidFill>
                            <a:schemeClr val="bg1"/>
                          </a:solidFill>
                        </a:rPr>
                        <a:t>知的能力・アンバランスさ</a:t>
                      </a:r>
                      <a:endParaRPr kumimoji="1" lang="ja-JP" altLang="en-US" sz="1800" dirty="0"/>
                    </a:p>
                  </a:txBody>
                  <a:tcPr marL="91405" marR="91405" marT="45726" marB="45726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defRPr/>
                      </a:pPr>
                      <a:endParaRPr kumimoji="1" lang="ja-JP" altLang="en-US" sz="1800" dirty="0"/>
                    </a:p>
                  </a:txBody>
                  <a:tcPr marL="91405" marR="91405" marT="45726" marB="45726" vert="eaVert" anchor="ctr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142" name="テキスト ボックス 10"/>
          <p:cNvSpPr txBox="1">
            <a:spLocks noChangeArrowheads="1"/>
          </p:cNvSpPr>
          <p:nvPr/>
        </p:nvSpPr>
        <p:spPr bwMode="auto">
          <a:xfrm>
            <a:off x="6612999" y="1900979"/>
            <a:ext cx="2016224" cy="1442296"/>
          </a:xfrm>
          <a:prstGeom prst="rect">
            <a:avLst/>
          </a:prstGeom>
          <a:solidFill>
            <a:srgbClr val="FF99FF"/>
          </a:solidFill>
          <a:ln w="9525">
            <a:solidFill>
              <a:srgbClr val="FF99FF"/>
            </a:solidFill>
            <a:miter lim="800000"/>
            <a:headEnd/>
            <a:tailEnd/>
          </a:ln>
          <a:extLst/>
        </p:spPr>
        <p:txBody>
          <a:bodyPr wrap="square" anchor="ctr">
            <a:no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400" b="1" dirty="0" smtClean="0"/>
              <a:t>エネルギー</a:t>
            </a:r>
            <a:endParaRPr lang="en-US" altLang="ja-JP" sz="2400" b="1" dirty="0" smtClean="0"/>
          </a:p>
          <a:p>
            <a:pPr algn="ctr" eaLnBrk="1" hangingPunct="1"/>
            <a:r>
              <a:rPr lang="ja-JP" altLang="en-US" sz="2400" b="1" dirty="0" smtClean="0"/>
              <a:t>の低下</a:t>
            </a:r>
            <a:endParaRPr lang="ja-JP" altLang="en-US" sz="24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6248617" y="3838503"/>
            <a:ext cx="2380606" cy="268525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疲労度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回復度</a:t>
            </a:r>
          </a:p>
          <a:p>
            <a:pPr algn="ctr">
              <a:defRPr/>
            </a:pP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2000" dirty="0" smtClean="0">
                <a:solidFill>
                  <a:schemeClr val="tx1"/>
                </a:solidFill>
              </a:rPr>
              <a:t>睡眠</a:t>
            </a:r>
            <a:r>
              <a:rPr lang="ja-JP" altLang="en-US" sz="2000" dirty="0">
                <a:solidFill>
                  <a:schemeClr val="tx1"/>
                </a:solidFill>
              </a:rPr>
              <a:t>障害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対人関係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仕事量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（量・質）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963185" y="1985122"/>
            <a:ext cx="718664" cy="3774861"/>
          </a:xfrm>
          <a:prstGeom prst="rect">
            <a:avLst/>
          </a:prstGeom>
          <a:solidFill>
            <a:srgbClr val="7030A0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bg1"/>
                </a:solidFill>
              </a:rPr>
              <a:t>教　育</a:t>
            </a:r>
            <a:endParaRPr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0"/>
          <p:cNvSpPr txBox="1">
            <a:spLocks noChangeArrowheads="1"/>
          </p:cNvSpPr>
          <p:nvPr/>
        </p:nvSpPr>
        <p:spPr bwMode="auto">
          <a:xfrm>
            <a:off x="1358734" y="3684616"/>
            <a:ext cx="2438548" cy="30777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dist" eaLnBrk="1" hangingPunct="1"/>
            <a:r>
              <a:rPr lang="ja-JP" altLang="en-US" sz="1400" b="1" dirty="0" smtClean="0">
                <a:solidFill>
                  <a:srgbClr val="FF0000"/>
                </a:solidFill>
              </a:rPr>
              <a:t>回復には時間がかかる</a:t>
            </a:r>
            <a:endParaRPr lang="en-US" altLang="ja-JP" sz="1400" b="1" dirty="0" smtClean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88378" y="1086727"/>
            <a:ext cx="6750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  <a:latin typeface="+mj-ea"/>
                <a:ea typeface="+mj-ea"/>
              </a:rPr>
              <a:t>今、課題となっているのは、どの部分？</a:t>
            </a:r>
            <a:endParaRPr kumimoji="1" lang="ja-JP" altLang="en-US" sz="32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 idx="4294967295"/>
          </p:nvPr>
        </p:nvSpPr>
        <p:spPr>
          <a:xfrm>
            <a:off x="611188" y="0"/>
            <a:ext cx="8258492" cy="857250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発達障害者への支援が上手くいかない</a:t>
            </a:r>
            <a:endParaRPr kumimoji="1" lang="ja-JP" altLang="en-US" sz="3600" dirty="0"/>
          </a:p>
        </p:txBody>
      </p:sp>
      <p:sp>
        <p:nvSpPr>
          <p:cNvPr id="6" name="十字形 5"/>
          <p:cNvSpPr/>
          <p:nvPr/>
        </p:nvSpPr>
        <p:spPr>
          <a:xfrm>
            <a:off x="5417886" y="2494177"/>
            <a:ext cx="1060016" cy="976755"/>
          </a:xfrm>
          <a:prstGeom prst="plus">
            <a:avLst>
              <a:gd name="adj" fmla="val 32142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101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診断の鑑別も、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5138" y="1108123"/>
            <a:ext cx="82867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必ずしも、</a:t>
            </a:r>
            <a:r>
              <a:rPr lang="ja-JP" altLang="en-US" sz="4000" dirty="0">
                <a:latin typeface="+mn-ea"/>
              </a:rPr>
              <a:t>２</a:t>
            </a:r>
            <a:r>
              <a:rPr lang="ja-JP" altLang="en-US" sz="4000" dirty="0" smtClean="0">
                <a:latin typeface="+mn-ea"/>
              </a:rPr>
              <a:t>者択一ではありません。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確かに</a:t>
            </a:r>
            <a:r>
              <a:rPr lang="ja-JP" altLang="en-US" sz="4000" dirty="0" smtClean="0">
                <a:latin typeface="+mn-ea"/>
              </a:rPr>
              <a:t>、</a:t>
            </a:r>
            <a:r>
              <a:rPr lang="ja-JP" altLang="en-US" sz="4000" dirty="0">
                <a:latin typeface="+mn-ea"/>
              </a:rPr>
              <a:t>発達障害</a:t>
            </a:r>
            <a:r>
              <a:rPr lang="ja-JP" altLang="en-US" sz="4000" dirty="0" smtClean="0">
                <a:latin typeface="+mn-ea"/>
              </a:rPr>
              <a:t>はあるけれど、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薬物治療</a:t>
            </a:r>
            <a:r>
              <a:rPr lang="ja-JP" altLang="en-US" sz="4000" dirty="0" smtClean="0">
                <a:latin typeface="+mn-ea"/>
              </a:rPr>
              <a:t>も</a:t>
            </a:r>
            <a:r>
              <a:rPr lang="ja-JP" altLang="en-US" sz="4000" dirty="0">
                <a:latin typeface="+mn-ea"/>
              </a:rPr>
              <a:t>必要</a:t>
            </a:r>
            <a:r>
              <a:rPr lang="ja-JP" altLang="en-US" sz="4000" dirty="0" smtClean="0">
                <a:latin typeface="+mn-ea"/>
              </a:rPr>
              <a:t>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統合失調症も発病している。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など、合併していることもあります。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もっとも、実際の現場では、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状態や症状への関わりが中心で、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分類については、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それ程詳しくは、こだわりません。</a:t>
            </a:r>
            <a:endParaRPr lang="en-US" altLang="ja-JP" sz="4000" dirty="0" smtClean="0"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12238" y="80353"/>
            <a:ext cx="4339650" cy="646331"/>
          </a:xfrm>
          <a:prstGeom prst="rect">
            <a:avLst/>
          </a:prstGeom>
          <a:solidFill>
            <a:srgbClr val="FF99CC"/>
          </a:solidFill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医療の必要性の検討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71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ひきこもりになる、きっかけは、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8498" y="1062758"/>
            <a:ext cx="82867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latin typeface="+mn-ea"/>
              </a:rPr>
              <a:t>さまざまです。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>
                <a:latin typeface="+mn-ea"/>
              </a:rPr>
              <a:t>不登校</a:t>
            </a:r>
            <a:r>
              <a:rPr lang="ja-JP" altLang="en-US" sz="3600" dirty="0" smtClean="0">
                <a:latin typeface="+mn-ea"/>
              </a:rPr>
              <a:t>から、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>
                <a:latin typeface="+mn-ea"/>
              </a:rPr>
              <a:t>　</a:t>
            </a:r>
            <a:r>
              <a:rPr lang="ja-JP" altLang="en-US" sz="3600" dirty="0" smtClean="0">
                <a:latin typeface="+mn-ea"/>
              </a:rPr>
              <a:t>ひきこもりになった人もいれば、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 smtClean="0">
                <a:latin typeface="+mn-ea"/>
              </a:rPr>
              <a:t>仕事をやめてから、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 smtClean="0">
                <a:latin typeface="+mn-ea"/>
              </a:rPr>
              <a:t>　ひきこもりになった人もいます。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 smtClean="0">
                <a:latin typeface="+mn-ea"/>
              </a:rPr>
              <a:t>きっかけが、何だったか、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>
                <a:latin typeface="+mn-ea"/>
              </a:rPr>
              <a:t>　</a:t>
            </a:r>
            <a:r>
              <a:rPr lang="ja-JP" altLang="en-US" sz="3600" dirty="0" smtClean="0">
                <a:latin typeface="+mn-ea"/>
              </a:rPr>
              <a:t>よく分からないこともあります。</a:t>
            </a:r>
            <a:endParaRPr kumimoji="1" lang="ja-JP" altLang="en-US" sz="3600" dirty="0"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93030" y="5263395"/>
            <a:ext cx="7632218" cy="1384995"/>
          </a:xfrm>
          <a:prstGeom prst="rect">
            <a:avLst/>
          </a:prstGeom>
          <a:noFill/>
          <a:ln w="38100">
            <a:solidFill>
              <a:srgbClr val="FF99CC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/>
              <a:t>４０代の人は、就労経験のある人も多い。</a:t>
            </a:r>
            <a:endParaRPr kumimoji="1" lang="en-US" altLang="ja-JP" sz="2800" b="1" dirty="0" smtClean="0"/>
          </a:p>
          <a:p>
            <a:r>
              <a:rPr lang="ja-JP" altLang="en-US" sz="2800" b="1" dirty="0"/>
              <a:t>　</a:t>
            </a:r>
            <a:r>
              <a:rPr kumimoji="1" lang="ja-JP" altLang="en-US" sz="2800" b="1" dirty="0" smtClean="0"/>
              <a:t>３０代からひきこもった人も少なくなく、</a:t>
            </a:r>
            <a:endParaRPr kumimoji="1" lang="en-US" altLang="ja-JP" sz="2800" b="1" dirty="0" smtClean="0"/>
          </a:p>
          <a:p>
            <a:r>
              <a:rPr kumimoji="1" lang="ja-JP" altLang="en-US" sz="2800" b="1" dirty="0" smtClean="0"/>
              <a:t>長期化と高齢化は、必ずしも、イコールではない。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0812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ひきこもりの数は・・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28625" y="1333500"/>
            <a:ext cx="828675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dirty="0" smtClean="0">
                <a:solidFill>
                  <a:srgbClr val="00B0F0"/>
                </a:solidFill>
                <a:latin typeface="+mn-ea"/>
              </a:rPr>
              <a:t>15</a:t>
            </a:r>
            <a:r>
              <a:rPr lang="ja-JP" altLang="en-US" sz="4400" dirty="0" smtClean="0">
                <a:solidFill>
                  <a:srgbClr val="00B0F0"/>
                </a:solidFill>
                <a:latin typeface="+mn-ea"/>
              </a:rPr>
              <a:t>歳以上、</a:t>
            </a:r>
            <a:r>
              <a:rPr lang="en-US" altLang="ja-JP" sz="4400" dirty="0" smtClean="0">
                <a:solidFill>
                  <a:srgbClr val="00B0F0"/>
                </a:solidFill>
                <a:latin typeface="+mn-ea"/>
              </a:rPr>
              <a:t>39</a:t>
            </a:r>
            <a:r>
              <a:rPr lang="ja-JP" altLang="en-US" sz="4400" dirty="0" smtClean="0">
                <a:solidFill>
                  <a:srgbClr val="00B0F0"/>
                </a:solidFill>
                <a:latin typeface="+mn-ea"/>
              </a:rPr>
              <a:t>歳未満</a:t>
            </a:r>
            <a:r>
              <a:rPr lang="ja-JP" altLang="en-US" sz="4400" dirty="0" smtClean="0">
                <a:latin typeface="+mn-ea"/>
              </a:rPr>
              <a:t>を対象とした</a:t>
            </a:r>
            <a:endParaRPr lang="en-US" altLang="ja-JP" sz="4400" dirty="0" smtClean="0">
              <a:latin typeface="+mn-ea"/>
            </a:endParaRPr>
          </a:p>
          <a:p>
            <a:r>
              <a:rPr lang="ja-JP" altLang="en-US" sz="4400" dirty="0" smtClean="0">
                <a:latin typeface="+mn-ea"/>
              </a:rPr>
              <a:t>内閣府の調査（</a:t>
            </a:r>
            <a:r>
              <a:rPr lang="en-US" altLang="ja-JP" sz="4400" dirty="0" smtClean="0">
                <a:latin typeface="+mn-ea"/>
              </a:rPr>
              <a:t>2016)</a:t>
            </a:r>
            <a:r>
              <a:rPr lang="ja-JP" altLang="en-US" sz="4400" dirty="0" smtClean="0">
                <a:latin typeface="+mn-ea"/>
              </a:rPr>
              <a:t>によれば、</a:t>
            </a:r>
            <a:endParaRPr lang="en-US" altLang="ja-JP" sz="4400" dirty="0" smtClean="0">
              <a:latin typeface="+mn-ea"/>
            </a:endParaRPr>
          </a:p>
          <a:p>
            <a:r>
              <a:rPr lang="ja-JP" altLang="en-US" sz="4400" dirty="0">
                <a:latin typeface="+mn-ea"/>
              </a:rPr>
              <a:t>　</a:t>
            </a:r>
            <a:r>
              <a:rPr lang="ja-JP" altLang="en-US" sz="4400" dirty="0" smtClean="0">
                <a:latin typeface="+mn-ea"/>
              </a:rPr>
              <a:t>（狭義の）ひきこもりは、</a:t>
            </a:r>
            <a:endParaRPr lang="en-US" altLang="ja-JP" sz="4400" dirty="0" smtClean="0">
              <a:latin typeface="+mn-ea"/>
            </a:endParaRPr>
          </a:p>
          <a:p>
            <a:r>
              <a:rPr lang="ja-JP" altLang="en-US" sz="4400" dirty="0">
                <a:latin typeface="+mn-ea"/>
              </a:rPr>
              <a:t>　</a:t>
            </a:r>
            <a:r>
              <a:rPr lang="ja-JP" altLang="en-US" sz="4400" dirty="0" smtClean="0">
                <a:latin typeface="+mn-ea"/>
              </a:rPr>
              <a:t>　　１</a:t>
            </a:r>
            <a:r>
              <a:rPr lang="ja-JP" altLang="en-US" sz="4400" dirty="0">
                <a:latin typeface="+mn-ea"/>
              </a:rPr>
              <a:t>８</a:t>
            </a:r>
            <a:r>
              <a:rPr lang="ja-JP" altLang="en-US" sz="4400" dirty="0" smtClean="0">
                <a:latin typeface="+mn-ea"/>
              </a:rPr>
              <a:t>万人（０．６％）</a:t>
            </a:r>
            <a:endParaRPr lang="en-US" altLang="ja-JP" sz="4400" dirty="0" smtClean="0">
              <a:latin typeface="+mn-ea"/>
            </a:endParaRPr>
          </a:p>
          <a:p>
            <a:r>
              <a:rPr lang="ja-JP" altLang="en-US" sz="4400" dirty="0">
                <a:latin typeface="+mn-ea"/>
              </a:rPr>
              <a:t>　</a:t>
            </a:r>
            <a:r>
              <a:rPr lang="ja-JP" altLang="en-US" sz="4400" dirty="0" smtClean="0">
                <a:latin typeface="+mn-ea"/>
              </a:rPr>
              <a:t>準ひきこもりを含めると、</a:t>
            </a:r>
            <a:endParaRPr lang="en-US" altLang="ja-JP" sz="4400" dirty="0" smtClean="0">
              <a:latin typeface="+mn-ea"/>
            </a:endParaRPr>
          </a:p>
          <a:p>
            <a:r>
              <a:rPr lang="ja-JP" altLang="en-US" sz="4400" dirty="0" smtClean="0">
                <a:latin typeface="+mn-ea"/>
              </a:rPr>
              <a:t>　　　</a:t>
            </a:r>
            <a:r>
              <a:rPr lang="ja-JP" altLang="en-US" sz="4400" b="1" dirty="0" smtClean="0">
                <a:solidFill>
                  <a:srgbClr val="FF0000"/>
                </a:solidFill>
                <a:latin typeface="+mn-ea"/>
              </a:rPr>
              <a:t>５４万人</a:t>
            </a:r>
            <a:r>
              <a:rPr lang="ja-JP" altLang="en-US" sz="4400" dirty="0" smtClean="0">
                <a:latin typeface="+mn-ea"/>
              </a:rPr>
              <a:t>（１．８％）</a:t>
            </a:r>
            <a:endParaRPr lang="en-US" altLang="ja-JP" sz="4400" dirty="0" smtClean="0">
              <a:latin typeface="+mn-ea"/>
            </a:endParaRPr>
          </a:p>
          <a:p>
            <a:r>
              <a:rPr lang="ja-JP" altLang="en-US" sz="4400" dirty="0" smtClean="0">
                <a:latin typeface="+mn-ea"/>
              </a:rPr>
              <a:t>と、言われています。</a:t>
            </a:r>
            <a:endParaRPr kumimoji="1" lang="ja-JP" altLang="en-US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3567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ひきこもりの数は・・２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08305" y="1059180"/>
            <a:ext cx="828675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 smtClean="0">
                <a:latin typeface="+mn-ea"/>
              </a:rPr>
              <a:t>　ただし、この人数は、</a:t>
            </a:r>
            <a:endParaRPr lang="en-US" altLang="ja-JP" sz="4400" dirty="0" smtClean="0">
              <a:latin typeface="+mn-ea"/>
            </a:endParaRPr>
          </a:p>
          <a:p>
            <a:r>
              <a:rPr lang="ja-JP" altLang="en-US" sz="4400" dirty="0" smtClean="0">
                <a:latin typeface="+mn-ea"/>
              </a:rPr>
              <a:t>　</a:t>
            </a:r>
            <a:r>
              <a:rPr lang="en-US" altLang="ja-JP" sz="4400" dirty="0" smtClean="0">
                <a:solidFill>
                  <a:srgbClr val="00B050"/>
                </a:solidFill>
                <a:latin typeface="+mn-ea"/>
              </a:rPr>
              <a:t>39</a:t>
            </a:r>
            <a:r>
              <a:rPr lang="ja-JP" altLang="en-US" sz="4400" dirty="0" smtClean="0">
                <a:solidFill>
                  <a:srgbClr val="00B050"/>
                </a:solidFill>
                <a:latin typeface="+mn-ea"/>
              </a:rPr>
              <a:t>歳未満</a:t>
            </a:r>
            <a:r>
              <a:rPr lang="ja-JP" altLang="en-US" sz="4400" dirty="0" smtClean="0">
                <a:latin typeface="+mn-ea"/>
              </a:rPr>
              <a:t>のものであり、</a:t>
            </a:r>
            <a:endParaRPr lang="en-US" altLang="ja-JP" sz="4400" dirty="0" smtClean="0">
              <a:latin typeface="+mn-ea"/>
            </a:endParaRPr>
          </a:p>
          <a:p>
            <a:r>
              <a:rPr lang="ja-JP" altLang="en-US" sz="4400" dirty="0" smtClean="0">
                <a:latin typeface="+mn-ea"/>
              </a:rPr>
              <a:t>近年、増加している</a:t>
            </a:r>
            <a:endParaRPr lang="en-US" altLang="ja-JP" sz="4400" dirty="0" smtClean="0">
              <a:latin typeface="+mn-ea"/>
            </a:endParaRPr>
          </a:p>
          <a:p>
            <a:r>
              <a:rPr lang="ja-JP" altLang="en-US" sz="4400" b="1" dirty="0" smtClean="0">
                <a:solidFill>
                  <a:srgbClr val="FF0000"/>
                </a:solidFill>
                <a:latin typeface="+mn-ea"/>
              </a:rPr>
              <a:t>中高年のひきこもり</a:t>
            </a:r>
            <a:endParaRPr lang="en-US" altLang="ja-JP" sz="44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4400" dirty="0">
                <a:latin typeface="+mn-ea"/>
              </a:rPr>
              <a:t>　</a:t>
            </a:r>
            <a:r>
              <a:rPr lang="ja-JP" altLang="en-US" sz="4400" dirty="0" smtClean="0">
                <a:solidFill>
                  <a:srgbClr val="00B050"/>
                </a:solidFill>
                <a:latin typeface="+mn-ea"/>
              </a:rPr>
              <a:t>ひきこもりの長期化による高齢化</a:t>
            </a:r>
            <a:endParaRPr lang="en-US" altLang="ja-JP" sz="4400" dirty="0" smtClean="0">
              <a:solidFill>
                <a:srgbClr val="00B050"/>
              </a:solidFill>
              <a:latin typeface="+mn-ea"/>
            </a:endParaRPr>
          </a:p>
          <a:p>
            <a:r>
              <a:rPr lang="ja-JP" altLang="en-US" sz="4400" dirty="0">
                <a:latin typeface="+mn-ea"/>
              </a:rPr>
              <a:t>　</a:t>
            </a:r>
            <a:r>
              <a:rPr lang="ja-JP" altLang="en-US" sz="4400" dirty="0" smtClean="0">
                <a:solidFill>
                  <a:srgbClr val="00B050"/>
                </a:solidFill>
                <a:latin typeface="+mn-ea"/>
              </a:rPr>
              <a:t>リストラなどによる</a:t>
            </a:r>
            <a:endParaRPr lang="en-US" altLang="ja-JP" sz="4400" dirty="0" smtClean="0">
              <a:solidFill>
                <a:srgbClr val="00B050"/>
              </a:solidFill>
              <a:latin typeface="+mn-ea"/>
            </a:endParaRPr>
          </a:p>
          <a:p>
            <a:r>
              <a:rPr lang="ja-JP" altLang="en-US" sz="4400" dirty="0">
                <a:solidFill>
                  <a:srgbClr val="00B050"/>
                </a:solidFill>
                <a:latin typeface="+mn-ea"/>
              </a:rPr>
              <a:t>　</a:t>
            </a:r>
            <a:r>
              <a:rPr lang="ja-JP" altLang="en-US" sz="4400" dirty="0" smtClean="0">
                <a:solidFill>
                  <a:srgbClr val="00B050"/>
                </a:solidFill>
                <a:latin typeface="+mn-ea"/>
              </a:rPr>
              <a:t>　　中高年からのひきこもり</a:t>
            </a:r>
            <a:endParaRPr lang="en-US" altLang="ja-JP" sz="4400" dirty="0" smtClean="0">
              <a:solidFill>
                <a:srgbClr val="00B050"/>
              </a:solidFill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は含まれていません</a:t>
            </a:r>
            <a:r>
              <a:rPr lang="ja-JP" altLang="en-US" sz="4000" dirty="0" smtClean="0">
                <a:latin typeface="+mn-ea"/>
              </a:rPr>
              <a:t>。</a:t>
            </a:r>
            <a:endParaRPr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4313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8191500" cy="857839"/>
          </a:xfrm>
        </p:spPr>
        <p:txBody>
          <a:bodyPr/>
          <a:lstStyle/>
          <a:p>
            <a:r>
              <a:rPr lang="ja-JP" altLang="en-US" sz="4400" dirty="0" smtClean="0"/>
              <a:t>中高年のひきこもり者の課題は？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0" y="1247775"/>
            <a:ext cx="8008924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 smtClean="0">
                <a:solidFill>
                  <a:srgbClr val="00B050"/>
                </a:solidFill>
              </a:rPr>
              <a:t>次なる課題が、</a:t>
            </a:r>
            <a:endParaRPr kumimoji="1" lang="en-US" altLang="ja-JP" sz="3600" b="1" dirty="0" smtClean="0">
              <a:solidFill>
                <a:srgbClr val="00B050"/>
              </a:solidFill>
            </a:endParaRPr>
          </a:p>
          <a:p>
            <a:r>
              <a:rPr kumimoji="1" lang="ja-JP" altLang="en-US" sz="3600" b="1" dirty="0" smtClean="0">
                <a:solidFill>
                  <a:srgbClr val="00B050"/>
                </a:solidFill>
              </a:rPr>
              <a:t>　親亡き後とは、限りません。</a:t>
            </a:r>
            <a:endParaRPr kumimoji="1" lang="en-US" altLang="ja-JP" sz="3600" b="1" dirty="0" smtClean="0">
              <a:solidFill>
                <a:srgbClr val="00B050"/>
              </a:solidFill>
            </a:endParaRPr>
          </a:p>
          <a:p>
            <a:r>
              <a:rPr kumimoji="1" lang="ja-JP" altLang="en-US" sz="3600" dirty="0" smtClean="0"/>
              <a:t>その前に、</a:t>
            </a:r>
            <a:r>
              <a:rPr lang="ja-JP" altLang="en-US" sz="3600" dirty="0" smtClean="0"/>
              <a:t>親の</a:t>
            </a:r>
            <a:r>
              <a:rPr lang="ja-JP" altLang="en-US" sz="3600" dirty="0"/>
              <a:t>高齢化</a:t>
            </a:r>
            <a:r>
              <a:rPr lang="ja-JP" altLang="en-US" sz="3600" dirty="0" smtClean="0"/>
              <a:t>に</a:t>
            </a:r>
            <a:r>
              <a:rPr lang="ja-JP" altLang="en-US" sz="3600" dirty="0"/>
              <a:t>伴</a:t>
            </a:r>
            <a:r>
              <a:rPr lang="ja-JP" altLang="en-US" sz="3600" dirty="0" smtClean="0"/>
              <a:t>う、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介護</a:t>
            </a:r>
            <a:r>
              <a:rPr kumimoji="1" lang="ja-JP" altLang="en-US" sz="3600" dirty="0"/>
              <a:t>支援</a:t>
            </a:r>
            <a:r>
              <a:rPr kumimoji="1" lang="ja-JP" altLang="en-US" sz="3600" dirty="0" smtClean="0"/>
              <a:t>が出てくる場合</a:t>
            </a:r>
            <a:r>
              <a:rPr lang="ja-JP" altLang="en-US" sz="3600" dirty="0" smtClean="0"/>
              <a:t>があります。</a:t>
            </a:r>
            <a:endParaRPr lang="en-US" altLang="ja-JP" sz="3600" dirty="0" smtClean="0"/>
          </a:p>
          <a:p>
            <a:r>
              <a:rPr kumimoji="1" lang="ja-JP" altLang="en-US" sz="3600" dirty="0"/>
              <a:t>　</a:t>
            </a:r>
            <a:r>
              <a:rPr kumimoji="1" lang="ja-JP" altLang="en-US" sz="3600" b="1" dirty="0" smtClean="0">
                <a:solidFill>
                  <a:srgbClr val="FF0000"/>
                </a:solidFill>
              </a:rPr>
              <a:t>介護が必要な高齢者と、</a:t>
            </a:r>
            <a:endParaRPr kumimoji="1" lang="en-US" altLang="ja-JP" sz="3600" b="1" dirty="0" smtClean="0">
              <a:solidFill>
                <a:srgbClr val="FF0000"/>
              </a:solidFill>
            </a:endParaRPr>
          </a:p>
          <a:p>
            <a:r>
              <a:rPr lang="ja-JP" altLang="en-US" sz="3600" b="1" dirty="0">
                <a:solidFill>
                  <a:srgbClr val="FF0000"/>
                </a:solidFill>
              </a:rPr>
              <a:t>　</a:t>
            </a:r>
            <a:r>
              <a:rPr lang="ja-JP" altLang="en-US" sz="3600" b="1" dirty="0" smtClean="0">
                <a:solidFill>
                  <a:srgbClr val="FF0000"/>
                </a:solidFill>
              </a:rPr>
              <a:t>同居するひきこもり者への</a:t>
            </a:r>
            <a:endParaRPr lang="en-US" altLang="ja-JP" sz="3600" b="1" dirty="0" smtClean="0">
              <a:solidFill>
                <a:srgbClr val="FF0000"/>
              </a:solidFill>
            </a:endParaRPr>
          </a:p>
          <a:p>
            <a:r>
              <a:rPr kumimoji="1" lang="ja-JP" altLang="en-US" sz="3600" b="1" dirty="0">
                <a:solidFill>
                  <a:srgbClr val="FF0000"/>
                </a:solidFill>
              </a:rPr>
              <a:t>　</a:t>
            </a:r>
            <a:r>
              <a:rPr kumimoji="1" lang="ja-JP" altLang="en-US" sz="3600" b="1" dirty="0" smtClean="0">
                <a:solidFill>
                  <a:srgbClr val="FF0000"/>
                </a:solidFill>
              </a:rPr>
              <a:t>家族支援が次なる課題です</a:t>
            </a:r>
            <a:r>
              <a:rPr kumimoji="1" lang="ja-JP" altLang="en-US" sz="3600" dirty="0" smtClean="0"/>
              <a:t>。</a:t>
            </a:r>
            <a:endParaRPr kumimoji="1" lang="en-US" altLang="ja-JP" sz="3600" dirty="0" smtClean="0"/>
          </a:p>
          <a:p>
            <a:r>
              <a:rPr lang="ja-JP" altLang="en-US" sz="3600" dirty="0"/>
              <a:t>今後</a:t>
            </a:r>
            <a:r>
              <a:rPr lang="ja-JP" altLang="en-US" sz="3600" dirty="0" smtClean="0"/>
              <a:t>、</a:t>
            </a:r>
            <a:r>
              <a:rPr lang="ja-JP" altLang="en-US" sz="3600" b="1" dirty="0" smtClean="0">
                <a:solidFill>
                  <a:srgbClr val="00B050"/>
                </a:solidFill>
              </a:rPr>
              <a:t>ひきこもり支援と介護サービスの</a:t>
            </a:r>
            <a:endParaRPr lang="en-US" altLang="ja-JP" sz="3600" b="1" dirty="0" smtClean="0">
              <a:solidFill>
                <a:srgbClr val="00B050"/>
              </a:solidFill>
            </a:endParaRPr>
          </a:p>
          <a:p>
            <a:r>
              <a:rPr kumimoji="1" lang="ja-JP" altLang="en-US" sz="3600" b="1" dirty="0">
                <a:solidFill>
                  <a:srgbClr val="00B050"/>
                </a:solidFill>
              </a:rPr>
              <a:t>　</a:t>
            </a:r>
            <a:r>
              <a:rPr kumimoji="1" lang="ja-JP" altLang="en-US" sz="3600" b="1" dirty="0" smtClean="0">
                <a:solidFill>
                  <a:srgbClr val="00B050"/>
                </a:solidFill>
              </a:rPr>
              <a:t>連携</a:t>
            </a:r>
            <a:r>
              <a:rPr kumimoji="1" lang="ja-JP" altLang="en-US" sz="3600" dirty="0" smtClean="0"/>
              <a:t>が必要性も高まってきます。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5363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ひきこもりの数　３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9440" y="2319578"/>
            <a:ext cx="79451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そして、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ひきこもりになった</a:t>
            </a:r>
            <a:r>
              <a:rPr lang="ja-JP" altLang="en-US" sz="4000" dirty="0">
                <a:latin typeface="+mn-ea"/>
              </a:rPr>
              <a:t>人</a:t>
            </a:r>
            <a:r>
              <a:rPr lang="ja-JP" altLang="en-US" sz="4000" dirty="0" smtClean="0">
                <a:latin typeface="+mn-ea"/>
              </a:rPr>
              <a:t>の、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solidFill>
                  <a:srgbClr val="92D050"/>
                </a:solidFill>
                <a:latin typeface="+mn-ea"/>
              </a:rPr>
              <a:t>　</a:t>
            </a:r>
            <a:r>
              <a:rPr lang="ja-JP" altLang="en-US" sz="4000" b="1" dirty="0">
                <a:solidFill>
                  <a:srgbClr val="92D050"/>
                </a:solidFill>
                <a:latin typeface="+mn-ea"/>
              </a:rPr>
              <a:t>４</a:t>
            </a:r>
            <a:r>
              <a:rPr lang="ja-JP" altLang="en-US" sz="4000" b="1" dirty="0" smtClean="0">
                <a:solidFill>
                  <a:srgbClr val="92D050"/>
                </a:solidFill>
                <a:latin typeface="+mn-ea"/>
              </a:rPr>
              <a:t>割が、</a:t>
            </a:r>
            <a:r>
              <a:rPr lang="ja-JP" altLang="en-US" sz="4000" b="1" dirty="0">
                <a:solidFill>
                  <a:srgbClr val="92D050"/>
                </a:solidFill>
                <a:latin typeface="+mn-ea"/>
              </a:rPr>
              <a:t>１</a:t>
            </a:r>
            <a:r>
              <a:rPr lang="ja-JP" altLang="en-US" sz="4000" b="1" dirty="0" smtClean="0">
                <a:solidFill>
                  <a:srgbClr val="92D050"/>
                </a:solidFill>
                <a:latin typeface="+mn-ea"/>
              </a:rPr>
              <a:t>年以内に、</a:t>
            </a:r>
            <a:endParaRPr lang="en-US" altLang="ja-JP" sz="4000" b="1" dirty="0" smtClean="0">
              <a:solidFill>
                <a:srgbClr val="92D050"/>
              </a:solidFill>
              <a:latin typeface="+mn-ea"/>
            </a:endParaRPr>
          </a:p>
          <a:p>
            <a:r>
              <a:rPr lang="ja-JP" altLang="en-US" sz="4000" b="1" dirty="0">
                <a:solidFill>
                  <a:srgbClr val="00B050"/>
                </a:solidFill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３分の２が、３年以内に、</a:t>
            </a:r>
            <a:endParaRPr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ひきこもりの状態が改善しています。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一方</a:t>
            </a:r>
            <a:r>
              <a:rPr lang="ja-JP" altLang="en-US" sz="4000" dirty="0" smtClean="0">
                <a:latin typeface="+mn-ea"/>
              </a:rPr>
              <a:t>で、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２割近くが、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改善に５年以上を要しています</a:t>
            </a:r>
            <a:r>
              <a:rPr lang="ja-JP" altLang="en-US" sz="4000" dirty="0" smtClean="0">
                <a:latin typeface="+mn-ea"/>
              </a:rPr>
              <a:t>。</a:t>
            </a:r>
            <a:endParaRPr lang="en-US" altLang="ja-JP" sz="4000" dirty="0" smtClean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8125" y="1173117"/>
            <a:ext cx="29851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+mn-ea"/>
              </a:rPr>
              <a:t>また、一生のうち</a:t>
            </a:r>
            <a:r>
              <a:rPr lang="ja-JP" altLang="en-US" dirty="0" smtClean="0">
                <a:latin typeface="+mn-ea"/>
              </a:rPr>
              <a:t>、</a:t>
            </a:r>
            <a:endParaRPr lang="en-US" altLang="ja-JP" dirty="0" smtClean="0">
              <a:latin typeface="+mn-ea"/>
            </a:endParaRPr>
          </a:p>
          <a:p>
            <a:r>
              <a:rPr lang="ja-JP" altLang="en-US" b="1" dirty="0" smtClean="0">
                <a:solidFill>
                  <a:srgbClr val="FF0000"/>
                </a:solidFill>
                <a:latin typeface="+mn-ea"/>
              </a:rPr>
              <a:t>１０人</a:t>
            </a:r>
            <a:r>
              <a:rPr lang="ja-JP" altLang="en-US" b="1" dirty="0">
                <a:solidFill>
                  <a:srgbClr val="FF0000"/>
                </a:solidFill>
                <a:latin typeface="+mn-ea"/>
              </a:rPr>
              <a:t>に一人</a:t>
            </a:r>
            <a:r>
              <a:rPr lang="ja-JP" altLang="en-US" dirty="0">
                <a:latin typeface="+mn-ea"/>
              </a:rPr>
              <a:t>が、</a:t>
            </a:r>
            <a:endParaRPr lang="en-US" altLang="ja-JP" dirty="0">
              <a:latin typeface="+mn-ea"/>
            </a:endParaRPr>
          </a:p>
          <a:p>
            <a:r>
              <a:rPr lang="ja-JP" altLang="en-US" dirty="0" smtClean="0">
                <a:latin typeface="+mn-ea"/>
              </a:rPr>
              <a:t>ひきこもり</a:t>
            </a:r>
            <a:r>
              <a:rPr lang="ja-JP" altLang="en-US" dirty="0">
                <a:latin typeface="+mn-ea"/>
              </a:rPr>
              <a:t>を経験しています。</a:t>
            </a:r>
            <a:endParaRPr lang="en-US" altLang="ja-JP" dirty="0">
              <a:latin typeface="+mn-ea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450" t="23613" r="9008" b="29893"/>
          <a:stretch/>
        </p:blipFill>
        <p:spPr>
          <a:xfrm>
            <a:off x="3223238" y="1055570"/>
            <a:ext cx="5457825" cy="1847851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6213475" y="2757220"/>
            <a:ext cx="2601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</a:rPr>
              <a:t>2015.12</a:t>
            </a:r>
            <a:r>
              <a:rPr kumimoji="1" lang="ja-JP" altLang="en-US" dirty="0" smtClean="0">
                <a:latin typeface="+mn-ea"/>
              </a:rPr>
              <a:t>　内閣府調査より</a:t>
            </a:r>
            <a:endParaRPr kumimoji="1"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0765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②　ひきこもりの回復経過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538480"/>
            <a:ext cx="218440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4000" dirty="0" smtClean="0">
                <a:latin typeface="+mj-ea"/>
                <a:ea typeface="+mj-ea"/>
              </a:rPr>
              <a:t>Vol.</a:t>
            </a:r>
            <a:r>
              <a:rPr kumimoji="1" lang="ja-JP" altLang="en-US" sz="4000" dirty="0" smtClean="0">
                <a:latin typeface="+mj-ea"/>
                <a:ea typeface="+mj-ea"/>
              </a:rPr>
              <a:t>１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11188" y="1330960"/>
            <a:ext cx="5576252" cy="8578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mtClean="0"/>
              <a:t>ひきこもりの基礎理解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792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3426" y="1085850"/>
            <a:ext cx="8286750" cy="501675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4000" b="1" dirty="0" smtClean="0">
                <a:solidFill>
                  <a:srgbClr val="0070C0"/>
                </a:solidFill>
                <a:latin typeface="+mn-ea"/>
              </a:rPr>
              <a:t>「外に連れ出すには、</a:t>
            </a:r>
            <a:endParaRPr lang="en-US" altLang="ja-JP" sz="4000" b="1" dirty="0" smtClean="0">
              <a:solidFill>
                <a:srgbClr val="0070C0"/>
              </a:solidFill>
              <a:latin typeface="+mn-ea"/>
            </a:endParaRPr>
          </a:p>
          <a:p>
            <a:r>
              <a:rPr lang="ja-JP" altLang="en-US" sz="4000" b="1" dirty="0" smtClean="0">
                <a:solidFill>
                  <a:srgbClr val="0070C0"/>
                </a:solidFill>
                <a:latin typeface="+mn-ea"/>
              </a:rPr>
              <a:t>　　どうしたらいいでしょうか？」</a:t>
            </a:r>
            <a:endParaRPr lang="en-US" altLang="ja-JP" sz="4000" b="1" dirty="0" smtClean="0">
              <a:solidFill>
                <a:srgbClr val="0070C0"/>
              </a:solidFill>
              <a:latin typeface="+mn-ea"/>
            </a:endParaRPr>
          </a:p>
          <a:p>
            <a:r>
              <a:rPr lang="ja-JP" altLang="en-US" sz="4000" b="1" dirty="0" smtClean="0">
                <a:solidFill>
                  <a:srgbClr val="0070C0"/>
                </a:solidFill>
                <a:latin typeface="+mn-ea"/>
              </a:rPr>
              <a:t>「ひきこもりの人の、</a:t>
            </a:r>
            <a:endParaRPr lang="en-US" altLang="ja-JP" sz="4000" b="1" dirty="0" smtClean="0">
              <a:solidFill>
                <a:srgbClr val="0070C0"/>
              </a:solidFill>
              <a:latin typeface="+mn-ea"/>
            </a:endParaRPr>
          </a:p>
          <a:p>
            <a:r>
              <a:rPr lang="ja-JP" altLang="en-US" sz="4000" b="1" dirty="0">
                <a:solidFill>
                  <a:srgbClr val="0070C0"/>
                </a:solidFill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70C0"/>
                </a:solidFill>
                <a:latin typeface="+mn-ea"/>
              </a:rPr>
              <a:t>　行き場所はないでしょうか？」</a:t>
            </a:r>
            <a:endParaRPr lang="en-US" altLang="ja-JP" sz="4000" b="1" dirty="0" smtClean="0">
              <a:solidFill>
                <a:srgbClr val="0070C0"/>
              </a:solidFill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と、よく聞かれますが、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なかなか、すぐには、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上手くいきません。</a:t>
            </a:r>
            <a:endParaRPr lang="en-US" altLang="ja-JP" sz="4000" dirty="0" smtClean="0">
              <a:latin typeface="+mn-ea"/>
            </a:endParaRPr>
          </a:p>
          <a:p>
            <a:r>
              <a:rPr kumimoji="1" lang="ja-JP" altLang="en-US" sz="4000" dirty="0">
                <a:latin typeface="+mn-ea"/>
              </a:rPr>
              <a:t>　</a:t>
            </a:r>
            <a:r>
              <a:rPr kumimoji="1" lang="ja-JP" altLang="en-US" sz="4000" dirty="0" smtClean="0">
                <a:latin typeface="+mn-ea"/>
              </a:rPr>
              <a:t>　　　　</a:t>
            </a:r>
            <a:r>
              <a:rPr kumimoji="1" lang="ja-JP" altLang="en-US" sz="4000" b="1" dirty="0" smtClean="0">
                <a:solidFill>
                  <a:srgbClr val="FF0000"/>
                </a:solidFill>
                <a:latin typeface="+mn-ea"/>
              </a:rPr>
              <a:t>なぜなら・・・・・・・・</a:t>
            </a:r>
            <a:endParaRPr kumimoji="1" lang="ja-JP" altLang="en-US" sz="40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ひきこもりの相談では、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24934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①　ひきこもりについて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538480"/>
            <a:ext cx="218440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4000" dirty="0" smtClean="0">
                <a:latin typeface="+mj-ea"/>
                <a:ea typeface="+mj-ea"/>
              </a:rPr>
              <a:t>Vol.</a:t>
            </a:r>
            <a:r>
              <a:rPr kumimoji="1" lang="ja-JP" altLang="en-US" sz="4000" dirty="0" smtClean="0">
                <a:latin typeface="+mj-ea"/>
                <a:ea typeface="+mj-ea"/>
              </a:rPr>
              <a:t>１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11188" y="1330960"/>
            <a:ext cx="5576252" cy="8578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mtClean="0"/>
              <a:t>ひきこもりの基礎理解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793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ひきこもりの背景には、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85850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さまざまな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latin typeface="+mn-ea"/>
              </a:rPr>
              <a:t>身体的</a:t>
            </a:r>
            <a:r>
              <a:rPr lang="ja-JP" altLang="en-US" sz="4000" b="1" dirty="0">
                <a:latin typeface="+mn-ea"/>
              </a:rPr>
              <a:t>疲労</a:t>
            </a:r>
            <a:r>
              <a:rPr lang="ja-JP" altLang="en-US" sz="4000" b="1" dirty="0" smtClean="0">
                <a:latin typeface="+mn-ea"/>
              </a:rPr>
              <a:t>、精神的疲労</a:t>
            </a:r>
            <a:r>
              <a:rPr lang="ja-JP" altLang="en-US" sz="4000" dirty="0" smtClean="0">
                <a:latin typeface="+mn-ea"/>
              </a:rPr>
              <a:t>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長期に続いた結果、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エネルギーの低下</a:t>
            </a:r>
            <a:r>
              <a:rPr lang="ja-JP" altLang="en-US" sz="4000" dirty="0" smtClean="0">
                <a:latin typeface="+mn-ea"/>
              </a:rPr>
              <a:t>が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見られます。</a:t>
            </a:r>
            <a:endParaRPr lang="en-US" altLang="ja-JP" sz="4000" dirty="0" smtClean="0">
              <a:latin typeface="+mn-ea"/>
            </a:endParaRPr>
          </a:p>
          <a:p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まずは、</a:t>
            </a:r>
            <a:r>
              <a:rPr lang="ja-JP" altLang="en-US" sz="4000" b="1" dirty="0" smtClean="0">
                <a:latin typeface="+mn-ea"/>
              </a:rPr>
              <a:t>エネルギーの回復</a:t>
            </a:r>
            <a:r>
              <a:rPr lang="ja-JP" altLang="en-US" sz="4000" dirty="0" smtClean="0">
                <a:latin typeface="+mn-ea"/>
              </a:rPr>
              <a:t>に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ゆっくりと休むことが必要です。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2710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49" y="0"/>
            <a:ext cx="7600951" cy="857839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/>
              <a:t>エネルギーの低下のサイン①</a:t>
            </a:r>
            <a:r>
              <a:rPr lang="ja-JP" altLang="en-US" dirty="0"/>
              <a:t>　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76518" y="1032233"/>
            <a:ext cx="843888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4000" dirty="0" smtClean="0">
                <a:latin typeface="+mn-ea"/>
              </a:rPr>
              <a:t>①　帰宅</a:t>
            </a:r>
            <a:r>
              <a:rPr lang="ja-JP" altLang="en-US" sz="4000" dirty="0">
                <a:latin typeface="+mn-ea"/>
              </a:rPr>
              <a:t>してから夕食までの</a:t>
            </a:r>
            <a:endParaRPr lang="en-US" altLang="ja-JP" sz="4000" dirty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時間</a:t>
            </a:r>
            <a:r>
              <a:rPr lang="ja-JP" altLang="en-US" sz="4000" dirty="0">
                <a:latin typeface="+mn-ea"/>
              </a:rPr>
              <a:t>の過ごし方を、尋ねてみましょう。</a:t>
            </a:r>
            <a:endParaRPr lang="en-US" altLang="ja-JP" sz="4000" dirty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エネルギーが低下すると、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仕事や学校から帰宅したとき、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</a:t>
            </a:r>
            <a:r>
              <a:rPr lang="ja-JP" altLang="en-US" sz="4000" dirty="0">
                <a:solidFill>
                  <a:srgbClr val="00B050"/>
                </a:solidFill>
                <a:latin typeface="+mn-ea"/>
              </a:rPr>
              <a:t>元気が無い。</a:t>
            </a:r>
            <a:endParaRPr lang="en-US" altLang="ja-JP" sz="4000" dirty="0">
              <a:solidFill>
                <a:srgbClr val="00B050"/>
              </a:solidFill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solidFill>
                  <a:srgbClr val="00B050"/>
                </a:solidFill>
                <a:latin typeface="+mn-ea"/>
              </a:rPr>
              <a:t>　　ぐったり</a:t>
            </a:r>
            <a:r>
              <a:rPr lang="ja-JP" altLang="en-US" sz="4000" dirty="0">
                <a:solidFill>
                  <a:srgbClr val="00B050"/>
                </a:solidFill>
                <a:latin typeface="+mn-ea"/>
              </a:rPr>
              <a:t>していたり、</a:t>
            </a:r>
            <a:endParaRPr lang="en-US" altLang="ja-JP" sz="4000" dirty="0">
              <a:solidFill>
                <a:srgbClr val="00B050"/>
              </a:solidFill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solidFill>
                  <a:srgbClr val="00B050"/>
                </a:solidFill>
                <a:latin typeface="+mn-ea"/>
              </a:rPr>
              <a:t>　　イライラ</a:t>
            </a:r>
            <a:r>
              <a:rPr lang="ja-JP" altLang="en-US" sz="4000" dirty="0">
                <a:solidFill>
                  <a:srgbClr val="00B050"/>
                </a:solidFill>
                <a:latin typeface="+mn-ea"/>
              </a:rPr>
              <a:t>していたり、</a:t>
            </a:r>
            <a:endParaRPr lang="en-US" altLang="ja-JP" sz="4000" dirty="0">
              <a:solidFill>
                <a:srgbClr val="00B050"/>
              </a:solidFill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solidFill>
                  <a:srgbClr val="00B050"/>
                </a:solidFill>
                <a:latin typeface="+mn-ea"/>
              </a:rPr>
              <a:t>　　ボウッ</a:t>
            </a:r>
            <a:r>
              <a:rPr lang="ja-JP" altLang="en-US" sz="4000" dirty="0">
                <a:solidFill>
                  <a:srgbClr val="00B050"/>
                </a:solidFill>
                <a:latin typeface="+mn-ea"/>
              </a:rPr>
              <a:t>としていたり</a:t>
            </a:r>
            <a:r>
              <a:rPr lang="ja-JP" altLang="en-US" sz="4000" dirty="0" smtClean="0">
                <a:solidFill>
                  <a:srgbClr val="00B050"/>
                </a:solidFill>
                <a:latin typeface="+mn-ea"/>
              </a:rPr>
              <a:t>。</a:t>
            </a:r>
            <a:endParaRPr lang="en-US" altLang="ja-JP" sz="4000" dirty="0" smtClean="0">
              <a:solidFill>
                <a:srgbClr val="00B050"/>
              </a:solidFill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という状態が見られます。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1380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28650" y="-25400"/>
            <a:ext cx="7534275" cy="857839"/>
          </a:xfrm>
        </p:spPr>
        <p:txBody>
          <a:bodyPr>
            <a:normAutofit fontScale="90000"/>
          </a:bodyPr>
          <a:lstStyle/>
          <a:p>
            <a:r>
              <a:rPr kumimoji="1" lang="ja-JP" altLang="en-US" sz="4400" dirty="0" smtClean="0">
                <a:solidFill>
                  <a:srgbClr val="FF99CC"/>
                </a:solidFill>
              </a:rPr>
              <a:t>エネルギーの低下のサイン①　なら</a:t>
            </a:r>
            <a:endParaRPr kumimoji="1" lang="ja-JP" altLang="en-US" sz="4400" dirty="0">
              <a:solidFill>
                <a:srgbClr val="FF99CC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6518" y="1032233"/>
            <a:ext cx="843888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サイン①が、見られたら、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外（学校、職場など）に、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何らかのストレスがあるのかも。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明確なストレスがあり、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一過性なら、経過観察。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しかし、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ストレスが不明瞭</a:t>
            </a:r>
            <a:r>
              <a:rPr lang="ja-JP" altLang="en-US" sz="4000" dirty="0" smtClean="0">
                <a:latin typeface="+mn-ea"/>
              </a:rPr>
              <a:t>だったり、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長期に及ぶストレス</a:t>
            </a:r>
            <a:r>
              <a:rPr lang="ja-JP" altLang="en-US" sz="4000" dirty="0" smtClean="0">
                <a:latin typeface="+mn-ea"/>
              </a:rPr>
              <a:t>があったりなら、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要注意</a:t>
            </a:r>
            <a:r>
              <a:rPr lang="ja-JP" altLang="en-US" sz="4000" dirty="0" smtClean="0">
                <a:latin typeface="+mn-ea"/>
              </a:rPr>
              <a:t>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まずは、一休憩です。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7422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560310" cy="857839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/>
              <a:t>エネルギーの低下のサイン②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0" y="1032233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これ以外にも、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エネルギーが低下すると、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②　</a:t>
            </a:r>
            <a:r>
              <a:rPr lang="ja-JP" altLang="en-US" sz="4000" dirty="0" smtClean="0">
                <a:solidFill>
                  <a:srgbClr val="FF0000"/>
                </a:solidFill>
                <a:latin typeface="+mn-ea"/>
              </a:rPr>
              <a:t>人と会うことを避け</a:t>
            </a:r>
            <a:r>
              <a:rPr lang="ja-JP" altLang="en-US" sz="4000" dirty="0" smtClean="0">
                <a:latin typeface="+mn-ea"/>
              </a:rPr>
              <a:t>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何事にも関心がわきません。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外に出たがらない。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かって、好きだったことにも、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興味がわかなく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なってきます。</a:t>
            </a:r>
            <a:r>
              <a:rPr lang="ja-JP" altLang="en-US" sz="4000" dirty="0">
                <a:latin typeface="+mn-ea"/>
              </a:rPr>
              <a:t>　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5662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661910" cy="857839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/>
              <a:t>エネルギーの低下のサイン</a:t>
            </a:r>
            <a:r>
              <a:rPr lang="ja-JP" altLang="en-US" dirty="0"/>
              <a:t>③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0" y="1032233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エネルギーが低下すると、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③</a:t>
            </a:r>
            <a:r>
              <a:rPr lang="ja-JP" altLang="en-US" sz="4000" dirty="0" smtClean="0">
                <a:latin typeface="+mn-ea"/>
              </a:rPr>
              <a:t>　布団に入っても、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　なかなか眠れなかったり、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 夜中に目が覚めても、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　すぐに眠れなかったり、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 日中、眠気で、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　仕事や家事に集中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　出来なくなってきます。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2058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661910" cy="857839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/>
              <a:t>エネルギーが低下すると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0" y="1032233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自室にこもることが多く、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家族とも顔を合わせないようにして、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食事も一緒には取らず、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イライラして、怒りっぽかったり、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落ち込んだりします。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時</a:t>
            </a:r>
            <a:r>
              <a:rPr lang="ja-JP" altLang="en-US" sz="4000" dirty="0" smtClean="0">
                <a:latin typeface="+mn-ea"/>
              </a:rPr>
              <a:t>には、昼夜逆転し、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ゲーム・スマホばかりしていたり、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ずっと、寝ていたりします。</a:t>
            </a:r>
            <a:r>
              <a:rPr lang="ja-JP" altLang="en-US" sz="4000" dirty="0">
                <a:latin typeface="+mn-ea"/>
              </a:rPr>
              <a:t>　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238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1833128" y="5419324"/>
            <a:ext cx="6833922" cy="120032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こちらも、少なくない。この場合は、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ひきこもりの理解、支援から</a:t>
            </a:r>
            <a:endParaRPr kumimoji="1" lang="ja-JP" altLang="en-US" sz="3600" dirty="0"/>
          </a:p>
        </p:txBody>
      </p:sp>
      <p:sp>
        <p:nvSpPr>
          <p:cNvPr id="9" name="下矢印 8"/>
          <p:cNvSpPr/>
          <p:nvPr/>
        </p:nvSpPr>
        <p:spPr>
          <a:xfrm>
            <a:off x="6105525" y="1207591"/>
            <a:ext cx="1181100" cy="4364533"/>
          </a:xfrm>
          <a:prstGeom prst="downArrow">
            <a:avLst>
              <a:gd name="adj1" fmla="val 50000"/>
              <a:gd name="adj2" fmla="val 29839"/>
            </a:avLst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2095290" y="1207591"/>
            <a:ext cx="781050" cy="3924300"/>
          </a:xfrm>
          <a:prstGeom prst="downArrow">
            <a:avLst>
              <a:gd name="adj1" fmla="val 50000"/>
              <a:gd name="adj2" fmla="val 29839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99CC"/>
                </a:solidFill>
              </a:rPr>
              <a:t>ゲーム依存なの？？</a:t>
            </a:r>
            <a:endParaRPr kumimoji="1" lang="ja-JP" altLang="en-US" dirty="0">
              <a:solidFill>
                <a:srgbClr val="FF99CC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34025" y="1845766"/>
            <a:ext cx="2182008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kumimoji="1" lang="ja-JP" altLang="en-US" sz="3600" dirty="0" smtClean="0">
                <a:latin typeface="+mn-ea"/>
              </a:rPr>
              <a:t>ひきこもり</a:t>
            </a:r>
            <a:endParaRPr kumimoji="1" lang="en-US" altLang="ja-JP" sz="3600" dirty="0" smtClean="0">
              <a:latin typeface="+mn-ea"/>
            </a:endParaRPr>
          </a:p>
          <a:p>
            <a:pPr algn="just"/>
            <a:r>
              <a:rPr lang="ja-JP" altLang="en-US" sz="3600" dirty="0" smtClean="0">
                <a:latin typeface="+mn-ea"/>
              </a:rPr>
              <a:t>不　登　校</a:t>
            </a:r>
            <a:endParaRPr kumimoji="1" lang="ja-JP" altLang="en-US" sz="3600" dirty="0"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50089" y="3333528"/>
            <a:ext cx="301396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dirty="0" smtClean="0">
                <a:latin typeface="+mn-ea"/>
              </a:rPr>
              <a:t>ゲーム・</a:t>
            </a:r>
            <a:r>
              <a:rPr lang="ja-JP" altLang="en-US" sz="3600" dirty="0" smtClean="0">
                <a:latin typeface="+mn-ea"/>
              </a:rPr>
              <a:t>スマホ</a:t>
            </a:r>
            <a:endParaRPr lang="en-US" altLang="ja-JP" sz="3600" dirty="0" smtClean="0">
              <a:latin typeface="+mn-ea"/>
            </a:endParaRPr>
          </a:p>
          <a:p>
            <a:pPr algn="ctr"/>
            <a:r>
              <a:rPr lang="ja-JP" altLang="en-US" sz="3600" dirty="0" smtClean="0">
                <a:latin typeface="+mn-ea"/>
              </a:rPr>
              <a:t>に没頭</a:t>
            </a:r>
            <a:endParaRPr kumimoji="1" lang="ja-JP" altLang="en-US" sz="3600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99227" y="3336328"/>
            <a:ext cx="2182008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kumimoji="1" lang="ja-JP" altLang="en-US" sz="3600" dirty="0" smtClean="0">
                <a:latin typeface="+mn-ea"/>
              </a:rPr>
              <a:t>ひきこもり</a:t>
            </a:r>
            <a:endParaRPr kumimoji="1" lang="en-US" altLang="ja-JP" sz="3600" dirty="0" smtClean="0">
              <a:latin typeface="+mn-ea"/>
            </a:endParaRPr>
          </a:p>
          <a:p>
            <a:pPr algn="just"/>
            <a:r>
              <a:rPr lang="ja-JP" altLang="en-US" sz="3600" dirty="0" smtClean="0">
                <a:latin typeface="+mn-ea"/>
              </a:rPr>
              <a:t>不　登　校</a:t>
            </a:r>
            <a:endParaRPr kumimoji="1" lang="ja-JP" altLang="en-US" sz="3600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83248" y="1845766"/>
            <a:ext cx="301396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dirty="0" smtClean="0">
                <a:latin typeface="+mn-ea"/>
              </a:rPr>
              <a:t>ゲーム・</a:t>
            </a:r>
            <a:r>
              <a:rPr lang="ja-JP" altLang="en-US" sz="3600" dirty="0" smtClean="0">
                <a:latin typeface="+mn-ea"/>
              </a:rPr>
              <a:t>スマホ</a:t>
            </a:r>
            <a:endParaRPr lang="en-US" altLang="ja-JP" sz="3600" dirty="0" smtClean="0">
              <a:latin typeface="+mn-ea"/>
            </a:endParaRPr>
          </a:p>
          <a:p>
            <a:pPr algn="ctr"/>
            <a:r>
              <a:rPr lang="ja-JP" altLang="en-US" sz="3600" dirty="0" smtClean="0">
                <a:latin typeface="+mn-ea"/>
              </a:rPr>
              <a:t>依存</a:t>
            </a:r>
            <a:endParaRPr kumimoji="1" lang="ja-JP" altLang="en-US" sz="3600" dirty="0"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13533" y="1002915"/>
            <a:ext cx="33169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どちらが先？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59307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661910" cy="857839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/>
              <a:t>こんなときは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0" y="1032233"/>
            <a:ext cx="82867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latin typeface="+mn-ea"/>
              </a:rPr>
              <a:t>日常の声かけにつとめ、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>
                <a:latin typeface="+mn-ea"/>
              </a:rPr>
              <a:t>　</a:t>
            </a:r>
            <a:r>
              <a:rPr lang="ja-JP" altLang="en-US" sz="3600" dirty="0" smtClean="0">
                <a:latin typeface="+mn-ea"/>
              </a:rPr>
              <a:t>（返事は、求めない）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>
                <a:latin typeface="+mn-ea"/>
              </a:rPr>
              <a:t>人</a:t>
            </a:r>
            <a:r>
              <a:rPr lang="ja-JP" altLang="en-US" sz="3600" dirty="0" smtClean="0">
                <a:latin typeface="+mn-ea"/>
              </a:rPr>
              <a:t>に合わせて</a:t>
            </a:r>
            <a:r>
              <a:rPr lang="ja-JP" altLang="en-US" sz="3600" dirty="0">
                <a:latin typeface="+mn-ea"/>
              </a:rPr>
              <a:t>疲</a:t>
            </a:r>
            <a:r>
              <a:rPr lang="ja-JP" altLang="en-US" sz="3600" dirty="0" smtClean="0">
                <a:latin typeface="+mn-ea"/>
              </a:rPr>
              <a:t>れてきたので、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 smtClean="0">
                <a:latin typeface="+mn-ea"/>
              </a:rPr>
              <a:t>今は、自分の</a:t>
            </a:r>
            <a:r>
              <a:rPr lang="ja-JP" altLang="en-US" sz="3600" dirty="0">
                <a:latin typeface="+mn-ea"/>
              </a:rPr>
              <a:t>ペース</a:t>
            </a:r>
            <a:r>
              <a:rPr lang="ja-JP" altLang="en-US" sz="3600" dirty="0" smtClean="0">
                <a:latin typeface="+mn-ea"/>
              </a:rPr>
              <a:t>で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 smtClean="0">
                <a:latin typeface="+mn-ea"/>
              </a:rPr>
              <a:t>のんびりと過ごさせてあげましょう。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 smtClean="0">
                <a:latin typeface="+mn-ea"/>
              </a:rPr>
              <a:t>本人を問い詰めても、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>
                <a:latin typeface="+mn-ea"/>
              </a:rPr>
              <a:t>　</a:t>
            </a:r>
            <a:r>
              <a:rPr lang="ja-JP" altLang="en-US" sz="3600" dirty="0" smtClean="0">
                <a:latin typeface="+mn-ea"/>
              </a:rPr>
              <a:t>ますます、ひきこもっていくだけです。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>
                <a:solidFill>
                  <a:srgbClr val="FF0000"/>
                </a:solidFill>
                <a:latin typeface="+mn-ea"/>
              </a:rPr>
              <a:t>イライラ</a:t>
            </a:r>
            <a:r>
              <a:rPr lang="ja-JP" altLang="en-US" sz="3600" dirty="0" smtClean="0">
                <a:solidFill>
                  <a:srgbClr val="FF0000"/>
                </a:solidFill>
                <a:latin typeface="+mn-ea"/>
              </a:rPr>
              <a:t>や</a:t>
            </a:r>
            <a:r>
              <a:rPr lang="ja-JP" altLang="en-US" sz="3600" dirty="0">
                <a:solidFill>
                  <a:srgbClr val="FF0000"/>
                </a:solidFill>
                <a:latin typeface="+mn-ea"/>
              </a:rPr>
              <a:t>怒</a:t>
            </a:r>
            <a:r>
              <a:rPr lang="ja-JP" altLang="en-US" sz="3600" dirty="0" smtClean="0">
                <a:solidFill>
                  <a:srgbClr val="FF0000"/>
                </a:solidFill>
                <a:latin typeface="+mn-ea"/>
              </a:rPr>
              <a:t>りっぽさが、</a:t>
            </a:r>
            <a:endParaRPr lang="en-US" altLang="ja-JP" sz="3600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3600" dirty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sz="3600" dirty="0" smtClean="0">
                <a:solidFill>
                  <a:srgbClr val="FF0000"/>
                </a:solidFill>
                <a:latin typeface="+mn-ea"/>
              </a:rPr>
              <a:t>ある程度、収まらないと、</a:t>
            </a:r>
            <a:endParaRPr lang="en-US" altLang="ja-JP" sz="3600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3600" dirty="0" smtClean="0">
                <a:solidFill>
                  <a:srgbClr val="FF0000"/>
                </a:solidFill>
                <a:latin typeface="+mn-ea"/>
              </a:rPr>
              <a:t>　会話や働きかけはできません。</a:t>
            </a:r>
            <a:endParaRPr lang="en-US" altLang="ja-JP" sz="3600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83338" y="5168345"/>
            <a:ext cx="2502608" cy="830997"/>
          </a:xfrm>
          <a:prstGeom prst="rect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これには、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時間が必要です。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0328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矢印コネクタ 2"/>
          <p:cNvCxnSpPr/>
          <p:nvPr/>
        </p:nvCxnSpPr>
        <p:spPr>
          <a:xfrm>
            <a:off x="409575" y="1809750"/>
            <a:ext cx="2581275" cy="3028950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 flipV="1">
            <a:off x="2990850" y="4838700"/>
            <a:ext cx="2914650" cy="1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V="1">
            <a:off x="5905500" y="1809750"/>
            <a:ext cx="2581275" cy="3062288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フリーフォーム 15"/>
          <p:cNvSpPr/>
          <p:nvPr/>
        </p:nvSpPr>
        <p:spPr>
          <a:xfrm>
            <a:off x="390525" y="1789387"/>
            <a:ext cx="2600325" cy="3030263"/>
          </a:xfrm>
          <a:custGeom>
            <a:avLst/>
            <a:gdLst>
              <a:gd name="connsiteX0" fmla="*/ 0 w 2943225"/>
              <a:gd name="connsiteY0" fmla="*/ 10838 h 3030263"/>
              <a:gd name="connsiteX1" fmla="*/ 1809750 w 2943225"/>
              <a:gd name="connsiteY1" fmla="*/ 163238 h 3030263"/>
              <a:gd name="connsiteX2" fmla="*/ 2524125 w 2943225"/>
              <a:gd name="connsiteY2" fmla="*/ 1144313 h 3030263"/>
              <a:gd name="connsiteX3" fmla="*/ 2943225 w 2943225"/>
              <a:gd name="connsiteY3" fmla="*/ 3030263 h 303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225" h="3030263">
                <a:moveTo>
                  <a:pt x="0" y="10838"/>
                </a:moveTo>
                <a:cubicBezTo>
                  <a:pt x="694531" y="-7418"/>
                  <a:pt x="1389063" y="-25674"/>
                  <a:pt x="1809750" y="163238"/>
                </a:cubicBezTo>
                <a:cubicBezTo>
                  <a:pt x="2230437" y="352150"/>
                  <a:pt x="2335213" y="666476"/>
                  <a:pt x="2524125" y="1144313"/>
                </a:cubicBezTo>
                <a:cubicBezTo>
                  <a:pt x="2713037" y="1622150"/>
                  <a:pt x="2828131" y="2326206"/>
                  <a:pt x="2943225" y="3030263"/>
                </a:cubicBezTo>
              </a:path>
            </a:pathLst>
          </a:custGeom>
          <a:noFill/>
          <a:ln w="10160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/>
          <p:cNvSpPr/>
          <p:nvPr/>
        </p:nvSpPr>
        <p:spPr>
          <a:xfrm rot="5400000">
            <a:off x="5702437" y="2087701"/>
            <a:ext cx="3062288" cy="2506388"/>
          </a:xfrm>
          <a:custGeom>
            <a:avLst/>
            <a:gdLst>
              <a:gd name="connsiteX0" fmla="*/ 0 w 2943225"/>
              <a:gd name="connsiteY0" fmla="*/ 10838 h 3030263"/>
              <a:gd name="connsiteX1" fmla="*/ 1809750 w 2943225"/>
              <a:gd name="connsiteY1" fmla="*/ 163238 h 3030263"/>
              <a:gd name="connsiteX2" fmla="*/ 2524125 w 2943225"/>
              <a:gd name="connsiteY2" fmla="*/ 1144313 h 3030263"/>
              <a:gd name="connsiteX3" fmla="*/ 2943225 w 2943225"/>
              <a:gd name="connsiteY3" fmla="*/ 3030263 h 303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225" h="3030263">
                <a:moveTo>
                  <a:pt x="0" y="10838"/>
                </a:moveTo>
                <a:cubicBezTo>
                  <a:pt x="694531" y="-7418"/>
                  <a:pt x="1389063" y="-25674"/>
                  <a:pt x="1809750" y="163238"/>
                </a:cubicBezTo>
                <a:cubicBezTo>
                  <a:pt x="2230437" y="352150"/>
                  <a:pt x="2335213" y="666476"/>
                  <a:pt x="2524125" y="1144313"/>
                </a:cubicBezTo>
                <a:cubicBezTo>
                  <a:pt x="2713037" y="1622150"/>
                  <a:pt x="2828131" y="2326206"/>
                  <a:pt x="2943225" y="3030263"/>
                </a:cubicBezTo>
              </a:path>
            </a:pathLst>
          </a:custGeom>
          <a:noFill/>
          <a:ln w="101600">
            <a:solidFill>
              <a:srgbClr val="00B050"/>
            </a:solidFill>
            <a:headEnd type="triangl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90575" y="311166"/>
            <a:ext cx="81339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latin typeface="+mn-ea"/>
              </a:rPr>
              <a:t>多くの場合、</a:t>
            </a:r>
            <a:endParaRPr kumimoji="1" lang="en-US" altLang="ja-JP" sz="4000" dirty="0" smtClean="0">
              <a:latin typeface="+mn-ea"/>
            </a:endParaRPr>
          </a:p>
          <a:p>
            <a:r>
              <a:rPr kumimoji="1" lang="ja-JP" altLang="en-US" sz="4000" b="1" dirty="0" smtClean="0">
                <a:solidFill>
                  <a:srgbClr val="FF0000"/>
                </a:solidFill>
                <a:latin typeface="+mn-ea"/>
              </a:rPr>
              <a:t>エネルギー</a:t>
            </a:r>
            <a:r>
              <a:rPr kumimoji="1" lang="ja-JP" altLang="en-US" sz="4000" dirty="0" smtClean="0">
                <a:latin typeface="+mn-ea"/>
              </a:rPr>
              <a:t>が、かなり低下して</a:t>
            </a:r>
            <a:endParaRPr kumimoji="1"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　はじめて、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ひきこもり</a:t>
            </a:r>
            <a:r>
              <a:rPr lang="ja-JP" altLang="en-US" sz="4000" dirty="0" smtClean="0">
                <a:latin typeface="+mn-ea"/>
              </a:rPr>
              <a:t>が始まり、</a:t>
            </a:r>
            <a:endParaRPr kumimoji="1" lang="ja-JP" altLang="en-US" sz="4000" dirty="0"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90575" y="5205413"/>
            <a:ext cx="81243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 smtClean="0">
                <a:solidFill>
                  <a:srgbClr val="FF0000"/>
                </a:solidFill>
                <a:latin typeface="+mn-ea"/>
              </a:rPr>
              <a:t>エネルギー</a:t>
            </a:r>
            <a:r>
              <a:rPr kumimoji="1" lang="ja-JP" altLang="en-US" sz="4000" dirty="0" smtClean="0">
                <a:latin typeface="+mn-ea"/>
              </a:rPr>
              <a:t>が、かなり回復して</a:t>
            </a:r>
            <a:endParaRPr kumimoji="1"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はじめて、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ひきこもり</a:t>
            </a:r>
            <a:r>
              <a:rPr lang="ja-JP" altLang="en-US" sz="4000" dirty="0" smtClean="0">
                <a:latin typeface="+mn-ea"/>
              </a:rPr>
              <a:t>が改善します。</a:t>
            </a:r>
            <a:endParaRPr kumimoji="1" lang="ja-JP" altLang="en-US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5973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/>
      <p:bldP spid="2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雲 4"/>
          <p:cNvSpPr/>
          <p:nvPr/>
        </p:nvSpPr>
        <p:spPr>
          <a:xfrm rot="21135947">
            <a:off x="5958594" y="310299"/>
            <a:ext cx="2847975" cy="1406231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99CC"/>
                </a:solidFill>
              </a:rPr>
              <a:t>エネルギーの低下は、</a:t>
            </a:r>
            <a:endParaRPr kumimoji="1" lang="ja-JP" altLang="en-US" dirty="0">
              <a:solidFill>
                <a:srgbClr val="FF99CC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85850"/>
            <a:ext cx="82867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例えば、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ガソリン（エネルギー）を給油せずに、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走り続ける、「車」です。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それも、極めて燃費が悪い。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しかし、表面上は、ガソリンが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無くなる直前まで走るので、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周囲は、なかなか気づきません。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「車」がストップすれば、まずは、</a:t>
            </a:r>
            <a:endParaRPr lang="en-US" altLang="ja-JP" sz="4000" dirty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　ゆっくりと、休ませてあげましょう。</a:t>
            </a:r>
            <a:endParaRPr lang="en-US" altLang="ja-JP" sz="4000" dirty="0" smtClean="0">
              <a:latin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6925" y="511470"/>
            <a:ext cx="274320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5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「ひきこもり」とは、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3858" y="1085850"/>
            <a:ext cx="672730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仕事をしていない、</a:t>
            </a:r>
            <a:endParaRPr lang="en-US" altLang="ja-JP" sz="4000" dirty="0" smtClean="0">
              <a:latin typeface="+mn-ea"/>
            </a:endParaRPr>
          </a:p>
          <a:p>
            <a:r>
              <a:rPr kumimoji="1" lang="ja-JP" altLang="en-US" sz="4000" dirty="0">
                <a:latin typeface="+mn-ea"/>
              </a:rPr>
              <a:t>　</a:t>
            </a:r>
            <a:r>
              <a:rPr kumimoji="1" lang="ja-JP" altLang="en-US" sz="4000" dirty="0" smtClean="0">
                <a:latin typeface="+mn-ea"/>
              </a:rPr>
              <a:t>学校に行っていない、</a:t>
            </a:r>
            <a:endParaRPr kumimoji="1"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自宅にこもっている、</a:t>
            </a:r>
            <a:endParaRPr lang="en-US" altLang="ja-JP" sz="4000" dirty="0" smtClean="0">
              <a:latin typeface="+mn-ea"/>
            </a:endParaRPr>
          </a:p>
          <a:p>
            <a:r>
              <a:rPr kumimoji="1" lang="ja-JP" altLang="en-US" sz="4000" dirty="0">
                <a:latin typeface="+mn-ea"/>
              </a:rPr>
              <a:t>　</a:t>
            </a:r>
            <a:r>
              <a:rPr kumimoji="1" lang="ja-JP" altLang="en-US" sz="4000" dirty="0" smtClean="0">
                <a:latin typeface="+mn-ea"/>
              </a:rPr>
              <a:t>人とのつながりがない、</a:t>
            </a:r>
            <a:endParaRPr kumimoji="1"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という状況が、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長期（数か月）にわたり、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続</a:t>
            </a:r>
            <a:r>
              <a:rPr lang="ja-JP" altLang="en-US" sz="4000" dirty="0" smtClean="0">
                <a:latin typeface="+mn-ea"/>
              </a:rPr>
              <a:t>いてい</a:t>
            </a:r>
            <a:r>
              <a:rPr lang="ja-JP" altLang="en-US" sz="4000" dirty="0">
                <a:latin typeface="+mn-ea"/>
              </a:rPr>
              <a:t>る</a:t>
            </a:r>
            <a:r>
              <a:rPr lang="ja-JP" altLang="en-US" sz="4000" dirty="0" smtClean="0">
                <a:latin typeface="+mn-ea"/>
              </a:rPr>
              <a:t>状態です。</a:t>
            </a:r>
            <a:endParaRPr lang="en-US" altLang="ja-JP" sz="4000" dirty="0" smtClean="0">
              <a:latin typeface="+mn-ea"/>
            </a:endParaRPr>
          </a:p>
          <a:p>
            <a:r>
              <a:rPr kumimoji="1" lang="ja-JP" altLang="en-US" sz="4000" dirty="0">
                <a:latin typeface="+mn-ea"/>
              </a:rPr>
              <a:t>　</a:t>
            </a:r>
            <a:r>
              <a:rPr kumimoji="1" lang="ja-JP" altLang="en-US" sz="4000" dirty="0" smtClean="0">
                <a:latin typeface="+mn-ea"/>
              </a:rPr>
              <a:t>　（病名ではありません）</a:t>
            </a:r>
            <a:endParaRPr kumimoji="1" lang="ja-JP" altLang="en-US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4975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/>
              <a:t>ひきこもりの回復には、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85850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まず、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エネルギーを取り戻すこと</a:t>
            </a:r>
            <a:r>
              <a:rPr lang="ja-JP" altLang="en-US" sz="4000" dirty="0" smtClean="0">
                <a:latin typeface="+mn-ea"/>
              </a:rPr>
              <a:t>です。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今まで、人のペースにあわせて、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　</a:t>
            </a:r>
            <a:r>
              <a:rPr lang="ja-JP" altLang="en-US" sz="4000" dirty="0" smtClean="0">
                <a:latin typeface="+mn-ea"/>
              </a:rPr>
              <a:t>疲弊してきたので、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この状況では、自分のペースで、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のんびりと生活をすることが、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エネルギーの回復に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つながります。</a:t>
            </a:r>
            <a:endParaRPr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611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 smtClean="0"/>
              <a:t>家族の不安を和らげることも・・</a:t>
            </a:r>
            <a:endParaRPr kumimoji="1" lang="ja-JP" altLang="en-US" sz="3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0" y="1104900"/>
            <a:ext cx="828675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>
                <a:solidFill>
                  <a:srgbClr val="FF0000"/>
                </a:solidFill>
                <a:latin typeface="+mn-ea"/>
              </a:rPr>
              <a:t>こんな言葉には何の根拠もありません。</a:t>
            </a:r>
            <a:endParaRPr lang="en-US" altLang="ja-JP" sz="36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3600" dirty="0">
                <a:latin typeface="+mn-ea"/>
              </a:rPr>
              <a:t>　</a:t>
            </a:r>
            <a:r>
              <a:rPr lang="ja-JP" altLang="en-US" sz="3600" dirty="0" smtClean="0">
                <a:latin typeface="+mn-ea"/>
              </a:rPr>
              <a:t>　↓　↓　↓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 smtClean="0">
                <a:latin typeface="+mn-ea"/>
              </a:rPr>
              <a:t>「一度、不登校になると、ますます、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>
                <a:latin typeface="+mn-ea"/>
              </a:rPr>
              <a:t>　</a:t>
            </a:r>
            <a:r>
              <a:rPr lang="ja-JP" altLang="en-US" sz="3600" dirty="0" smtClean="0">
                <a:latin typeface="+mn-ea"/>
              </a:rPr>
              <a:t>学校に行けなくなる」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 smtClean="0">
                <a:latin typeface="+mn-ea"/>
              </a:rPr>
              <a:t>「一度、ひきこもると、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>
                <a:latin typeface="+mn-ea"/>
              </a:rPr>
              <a:t>　</a:t>
            </a:r>
            <a:r>
              <a:rPr lang="ja-JP" altLang="en-US" sz="3600" dirty="0" smtClean="0">
                <a:latin typeface="+mn-ea"/>
              </a:rPr>
              <a:t>長期化するから、絶対、</a:t>
            </a:r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>
                <a:latin typeface="+mn-ea"/>
              </a:rPr>
              <a:t>　</a:t>
            </a:r>
            <a:r>
              <a:rPr lang="ja-JP" altLang="en-US" sz="3600" dirty="0" smtClean="0">
                <a:latin typeface="+mn-ea"/>
              </a:rPr>
              <a:t>ひきこもらせたらダメ」</a:t>
            </a:r>
            <a:endParaRPr lang="en-US" altLang="ja-JP" sz="3600" dirty="0" smtClean="0">
              <a:latin typeface="+mn-ea"/>
            </a:endParaRPr>
          </a:p>
          <a:p>
            <a:endParaRPr lang="en-US" altLang="ja-JP" sz="3600" dirty="0" smtClean="0">
              <a:latin typeface="+mn-ea"/>
            </a:endParaRPr>
          </a:p>
          <a:p>
            <a:r>
              <a:rPr lang="ja-JP" altLang="en-US" sz="3600" dirty="0" smtClean="0">
                <a:latin typeface="+mn-ea"/>
              </a:rPr>
              <a:t>まずは、生活の安定を考えましょう。</a:t>
            </a:r>
            <a:endParaRPr lang="en-US" altLang="ja-JP" sz="3600" dirty="0">
              <a:latin typeface="+mn-ea"/>
            </a:endParaRPr>
          </a:p>
        </p:txBody>
      </p:sp>
      <p:sp>
        <p:nvSpPr>
          <p:cNvPr id="4" name="乗算記号 3"/>
          <p:cNvSpPr/>
          <p:nvPr/>
        </p:nvSpPr>
        <p:spPr>
          <a:xfrm>
            <a:off x="1066801" y="1703810"/>
            <a:ext cx="5353050" cy="4387006"/>
          </a:xfrm>
          <a:prstGeom prst="mathMultiply">
            <a:avLst/>
          </a:prstGeom>
          <a:solidFill>
            <a:srgbClr val="FF0000">
              <a:alpha val="19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7645" y="2772697"/>
            <a:ext cx="2964412" cy="79762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690" y="4444746"/>
            <a:ext cx="2964412" cy="79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03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/>
              <a:t>ひきこもりの回復には、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85850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１）　安心／安全な環境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２）　理解してくれる人の存在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endParaRPr lang="en-US" altLang="ja-JP" sz="4000" dirty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が、重要です。</a:t>
            </a:r>
            <a:endParaRPr lang="en-US" altLang="ja-JP" sz="4000" dirty="0" smtClean="0">
              <a:latin typeface="+mn-ea"/>
            </a:endParaRPr>
          </a:p>
          <a:p>
            <a:endParaRPr lang="en-US" altLang="ja-JP" sz="4000" dirty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また、回復には、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一定の期間</a:t>
            </a:r>
            <a:r>
              <a:rPr lang="ja-JP" altLang="en-US" sz="4000" dirty="0" smtClean="0">
                <a:latin typeface="+mn-ea"/>
              </a:rPr>
              <a:t>が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必要です。焦らずに、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「待つ」「見守る」</a:t>
            </a:r>
            <a:r>
              <a:rPr lang="ja-JP" altLang="en-US" sz="4000" dirty="0" smtClean="0">
                <a:latin typeface="+mn-ea"/>
              </a:rPr>
              <a:t>ことも重要です。</a:t>
            </a:r>
            <a:endParaRPr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4995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/>
              <a:t>ひきこもりの回復には、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85850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２）　理解してくれる人の存在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　　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↓</a:t>
            </a:r>
            <a:endParaRPr lang="en-US" altLang="ja-JP" sz="4000" b="1" dirty="0">
              <a:solidFill>
                <a:srgbClr val="00B050"/>
              </a:solidFill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本人にとって、一番</a:t>
            </a:r>
            <a:r>
              <a:rPr lang="ja-JP" altLang="en-US" sz="4000" dirty="0">
                <a:latin typeface="+mn-ea"/>
              </a:rPr>
              <a:t>身近</a:t>
            </a:r>
            <a:r>
              <a:rPr lang="ja-JP" altLang="en-US" sz="4000" dirty="0" smtClean="0">
                <a:latin typeface="+mn-ea"/>
              </a:rPr>
              <a:t>な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家族</a:t>
            </a:r>
            <a:r>
              <a:rPr lang="ja-JP" altLang="en-US" sz="4000" dirty="0" smtClean="0">
                <a:latin typeface="+mn-ea"/>
              </a:rPr>
              <a:t>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「理解してくれる人」</a:t>
            </a:r>
            <a:endParaRPr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になってくれると、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より、回復につながりやすい。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継続的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な家族支援が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　重要となります。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1593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/>
              <a:t>エネルギーが回復してくると、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5138" y="1342370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家の中では、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以前と、</a:t>
            </a:r>
            <a:r>
              <a:rPr lang="ja-JP" altLang="en-US" sz="4000" dirty="0">
                <a:latin typeface="+mn-ea"/>
              </a:rPr>
              <a:t>同じ様</a:t>
            </a:r>
            <a:r>
              <a:rPr lang="ja-JP" altLang="en-US" sz="4000" dirty="0" smtClean="0">
                <a:latin typeface="+mn-ea"/>
              </a:rPr>
              <a:t>な状態になり、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少</a:t>
            </a:r>
            <a:r>
              <a:rPr lang="ja-JP" altLang="en-US" sz="4000" dirty="0" smtClean="0">
                <a:latin typeface="+mn-ea"/>
              </a:rPr>
              <a:t>しずつ家族と生活リズムも合わせ、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家族と普通に話をするようになったり、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家事を</a:t>
            </a:r>
            <a:r>
              <a:rPr lang="ja-JP" altLang="en-US" sz="4000" dirty="0">
                <a:latin typeface="+mn-ea"/>
              </a:rPr>
              <a:t>手伝</a:t>
            </a:r>
            <a:r>
              <a:rPr lang="ja-JP" altLang="en-US" sz="4000" dirty="0" smtClean="0">
                <a:latin typeface="+mn-ea"/>
              </a:rPr>
              <a:t>ってくれたり、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安心</a:t>
            </a:r>
            <a:r>
              <a:rPr lang="ja-JP" altLang="en-US" sz="4000" dirty="0" smtClean="0">
                <a:latin typeface="+mn-ea"/>
              </a:rPr>
              <a:t>できる</a:t>
            </a:r>
            <a:r>
              <a:rPr lang="ja-JP" altLang="en-US" sz="4000" dirty="0">
                <a:latin typeface="+mn-ea"/>
              </a:rPr>
              <a:t>人</a:t>
            </a:r>
            <a:r>
              <a:rPr lang="ja-JP" altLang="en-US" sz="4000" dirty="0" smtClean="0">
                <a:latin typeface="+mn-ea"/>
              </a:rPr>
              <a:t>と</a:t>
            </a:r>
            <a:r>
              <a:rPr lang="ja-JP" altLang="en-US" sz="4000" dirty="0">
                <a:latin typeface="+mn-ea"/>
              </a:rPr>
              <a:t>一緒</a:t>
            </a:r>
            <a:r>
              <a:rPr lang="ja-JP" altLang="en-US" sz="4000" dirty="0" smtClean="0">
                <a:latin typeface="+mn-ea"/>
              </a:rPr>
              <a:t>なら、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少しずつ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外出もできるようになります。</a:t>
            </a:r>
            <a:endParaRPr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376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/>
              <a:t>そして、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5138" y="1342370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最初の頃は、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家族</a:t>
            </a:r>
            <a:r>
              <a:rPr lang="ja-JP" altLang="en-US" sz="4000" dirty="0">
                <a:latin typeface="+mn-ea"/>
              </a:rPr>
              <a:t>以外</a:t>
            </a:r>
            <a:r>
              <a:rPr lang="ja-JP" altLang="en-US" sz="4000" dirty="0" smtClean="0">
                <a:latin typeface="+mn-ea"/>
              </a:rPr>
              <a:t>の人と、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短時間、話をしただけでも、</a:t>
            </a:r>
            <a:endParaRPr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その後、強い疲労やイライラを</a:t>
            </a:r>
            <a:endParaRPr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r>
              <a:rPr lang="ja-JP" altLang="en-US" sz="4000" b="1" dirty="0">
                <a:solidFill>
                  <a:srgbClr val="00B050"/>
                </a:solidFill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認めていた</a:t>
            </a:r>
            <a:r>
              <a:rPr lang="ja-JP" altLang="en-US" sz="4000" dirty="0" smtClean="0">
                <a:latin typeface="+mn-ea"/>
              </a:rPr>
              <a:t>（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対人疲労</a:t>
            </a:r>
            <a:r>
              <a:rPr lang="ja-JP" altLang="en-US" sz="4000" dirty="0" smtClean="0">
                <a:latin typeface="+mn-ea"/>
              </a:rPr>
              <a:t>）が、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次第</a:t>
            </a:r>
            <a:r>
              <a:rPr lang="ja-JP" altLang="en-US" sz="4000" dirty="0" smtClean="0">
                <a:latin typeface="+mn-ea"/>
              </a:rPr>
              <a:t>に、回復するにしたがって、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そういった疲労感も、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軽減してきます。</a:t>
            </a:r>
            <a:endParaRPr lang="en-US" altLang="ja-JP" sz="4000" dirty="0">
              <a:latin typeface="+mn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2817" y="337432"/>
            <a:ext cx="4627265" cy="132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59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99CC"/>
                </a:solidFill>
              </a:rPr>
              <a:t>ひきこもりの回復　</a:t>
            </a:r>
            <a:r>
              <a:rPr kumimoji="1" lang="en-US" altLang="ja-JP" dirty="0" smtClean="0">
                <a:solidFill>
                  <a:srgbClr val="FF99CC"/>
                </a:solidFill>
              </a:rPr>
              <a:t>Stage</a:t>
            </a:r>
            <a:endParaRPr kumimoji="1" lang="ja-JP" altLang="en-US" dirty="0">
              <a:solidFill>
                <a:srgbClr val="FF99CC"/>
              </a:solidFill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5972175" y="1133472"/>
            <a:ext cx="2981325" cy="2924175"/>
          </a:xfrm>
          <a:prstGeom prst="rightArrow">
            <a:avLst>
              <a:gd name="adj1" fmla="val 78664"/>
              <a:gd name="adj2" fmla="val 2296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+mn-ea"/>
              </a:rPr>
              <a:t>人と出会ったり、</a:t>
            </a:r>
            <a:endParaRPr kumimoji="1" lang="en-US" altLang="ja-JP" sz="2000" dirty="0" smtClean="0">
              <a:latin typeface="+mn-ea"/>
            </a:endParaRPr>
          </a:p>
          <a:p>
            <a:pPr algn="ctr"/>
            <a:r>
              <a:rPr lang="ja-JP" altLang="en-US" sz="2000" dirty="0">
                <a:latin typeface="+mn-ea"/>
              </a:rPr>
              <a:t>外出</a:t>
            </a:r>
            <a:r>
              <a:rPr lang="ja-JP" altLang="en-US" sz="2000" dirty="0" smtClean="0">
                <a:latin typeface="+mn-ea"/>
              </a:rPr>
              <a:t>しても、</a:t>
            </a:r>
            <a:endParaRPr lang="en-US" altLang="ja-JP" sz="2000" dirty="0" smtClean="0">
              <a:latin typeface="+mn-ea"/>
            </a:endParaRPr>
          </a:p>
          <a:p>
            <a:pPr algn="ctr"/>
            <a:r>
              <a:rPr kumimoji="1" lang="ja-JP" altLang="en-US" sz="2000" dirty="0" smtClean="0">
                <a:latin typeface="+mn-ea"/>
              </a:rPr>
              <a:t>それ程疲れを</a:t>
            </a:r>
            <a:endParaRPr kumimoji="1" lang="en-US" altLang="ja-JP" sz="2000" dirty="0" smtClean="0">
              <a:latin typeface="+mn-ea"/>
            </a:endParaRPr>
          </a:p>
          <a:p>
            <a:pPr algn="ctr"/>
            <a:r>
              <a:rPr lang="ja-JP" altLang="en-US" sz="2000" dirty="0" smtClean="0">
                <a:latin typeface="+mn-ea"/>
              </a:rPr>
              <a:t>感じなくなる。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4" name="右矢印 3"/>
          <p:cNvSpPr/>
          <p:nvPr/>
        </p:nvSpPr>
        <p:spPr>
          <a:xfrm>
            <a:off x="3171825" y="1133474"/>
            <a:ext cx="2981325" cy="2924175"/>
          </a:xfrm>
          <a:prstGeom prst="rightArrow">
            <a:avLst>
              <a:gd name="adj1" fmla="val 78664"/>
              <a:gd name="adj2" fmla="val 22964"/>
            </a:avLst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+mn-ea"/>
              </a:rPr>
              <a:t>自宅では</a:t>
            </a:r>
            <a:endParaRPr kumimoji="1" lang="en-US" altLang="ja-JP" sz="20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落ち着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いているが、</a:t>
            </a:r>
            <a:endParaRPr lang="en-US" altLang="ja-JP" sz="20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+mn-ea"/>
              </a:rPr>
              <a:t>人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+mn-ea"/>
              </a:rPr>
              <a:t>と</a:t>
            </a:r>
            <a:r>
              <a:rPr kumimoji="1" lang="ja-JP" altLang="en-US" sz="2000" dirty="0">
                <a:solidFill>
                  <a:schemeClr val="tx1"/>
                </a:solidFill>
                <a:latin typeface="+mn-ea"/>
              </a:rPr>
              <a:t>出会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+mn-ea"/>
              </a:rPr>
              <a:t>ったり、</a:t>
            </a:r>
            <a:endParaRPr kumimoji="1" lang="en-US" altLang="ja-JP" sz="20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外出</a:t>
            </a:r>
            <a:r>
              <a:rPr lang="ja-JP" altLang="en-US" sz="2000" dirty="0" smtClean="0">
                <a:solidFill>
                  <a:schemeClr val="tx1"/>
                </a:solidFill>
                <a:latin typeface="+mn-ea"/>
              </a:rPr>
              <a:t>すると</a:t>
            </a:r>
            <a:endParaRPr lang="en-US" altLang="ja-JP" sz="20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+mn-ea"/>
              </a:rPr>
              <a:t>ひどく疲れる。</a:t>
            </a:r>
            <a:endParaRPr kumimoji="1" lang="ja-JP" altLang="en-US" sz="2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371475" y="1133473"/>
            <a:ext cx="2981325" cy="2924175"/>
          </a:xfrm>
          <a:prstGeom prst="rightArrow">
            <a:avLst>
              <a:gd name="adj1" fmla="val 78664"/>
              <a:gd name="adj2" fmla="val 2296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+mn-ea"/>
              </a:rPr>
              <a:t>自宅</a:t>
            </a:r>
            <a:r>
              <a:rPr lang="ja-JP" altLang="en-US" sz="2000" dirty="0" smtClean="0">
                <a:latin typeface="+mn-ea"/>
              </a:rPr>
              <a:t>でも</a:t>
            </a:r>
            <a:endParaRPr lang="en-US" altLang="ja-JP" sz="2000" dirty="0" smtClean="0">
              <a:latin typeface="+mn-ea"/>
            </a:endParaRPr>
          </a:p>
          <a:p>
            <a:pPr algn="ctr"/>
            <a:r>
              <a:rPr kumimoji="1" lang="ja-JP" altLang="en-US" sz="2000" dirty="0" smtClean="0">
                <a:latin typeface="+mn-ea"/>
              </a:rPr>
              <a:t>１人でいる</a:t>
            </a:r>
            <a:endParaRPr kumimoji="1" lang="en-US" altLang="ja-JP" sz="2000" dirty="0" smtClean="0">
              <a:latin typeface="+mn-ea"/>
            </a:endParaRPr>
          </a:p>
          <a:p>
            <a:pPr algn="ctr"/>
            <a:r>
              <a:rPr kumimoji="1" lang="ja-JP" altLang="en-US" sz="2000" dirty="0" smtClean="0">
                <a:latin typeface="+mn-ea"/>
              </a:rPr>
              <a:t>ことが多く、</a:t>
            </a:r>
            <a:endParaRPr kumimoji="1" lang="en-US" altLang="ja-JP" sz="2000" dirty="0" smtClean="0">
              <a:latin typeface="+mn-ea"/>
            </a:endParaRPr>
          </a:p>
          <a:p>
            <a:pPr algn="ctr"/>
            <a:r>
              <a:rPr kumimoji="1" lang="ja-JP" altLang="en-US" sz="2000" dirty="0" smtClean="0">
                <a:latin typeface="+mn-ea"/>
              </a:rPr>
              <a:t>イライラする</a:t>
            </a:r>
            <a:r>
              <a:rPr kumimoji="1" lang="ja-JP" altLang="en-US" sz="2000" dirty="0">
                <a:latin typeface="+mn-ea"/>
              </a:rPr>
              <a:t>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34484" y="1076363"/>
            <a:ext cx="1074333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+mj-ea"/>
                <a:ea typeface="+mj-ea"/>
              </a:rPr>
              <a:t>Ｓｔａｇ　１</a:t>
            </a:r>
            <a:endParaRPr kumimoji="1" lang="ja-JP" altLang="en-US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91971" y="1080056"/>
            <a:ext cx="1074333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Ｓｔａｇ　２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69246" y="1076363"/>
            <a:ext cx="1074333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rgbClr val="00B050"/>
                </a:solidFill>
                <a:latin typeface="+mj-ea"/>
                <a:ea typeface="+mj-ea"/>
              </a:rPr>
              <a:t>Ｓｔａｇ　３</a:t>
            </a:r>
            <a:endParaRPr kumimoji="1" lang="ja-JP" altLang="en-US" dirty="0">
              <a:solidFill>
                <a:srgbClr val="00B050"/>
              </a:solidFill>
              <a:latin typeface="+mj-ea"/>
              <a:ea typeface="+mj-ea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66675" y="6381750"/>
            <a:ext cx="18669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1905000" y="4467225"/>
            <a:ext cx="7048500" cy="1914526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369266" y="3769796"/>
            <a:ext cx="3108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B050"/>
                </a:solidFill>
              </a:rPr>
              <a:t>対人不安・疲労の回復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21" name="上矢印 20"/>
          <p:cNvSpPr/>
          <p:nvPr/>
        </p:nvSpPr>
        <p:spPr>
          <a:xfrm>
            <a:off x="1003247" y="3693538"/>
            <a:ext cx="428625" cy="809624"/>
          </a:xfrm>
          <a:prstGeom prst="up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上矢印 21"/>
          <p:cNvSpPr/>
          <p:nvPr/>
        </p:nvSpPr>
        <p:spPr>
          <a:xfrm>
            <a:off x="3898634" y="3714950"/>
            <a:ext cx="428625" cy="809624"/>
          </a:xfrm>
          <a:prstGeom prst="upArrow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上矢印 22"/>
          <p:cNvSpPr/>
          <p:nvPr/>
        </p:nvSpPr>
        <p:spPr>
          <a:xfrm>
            <a:off x="7519816" y="3691173"/>
            <a:ext cx="428625" cy="809624"/>
          </a:xfrm>
          <a:prstGeom prst="up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476250" y="4358681"/>
            <a:ext cx="2705100" cy="20288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自分のペースで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のんびりと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過</a:t>
            </a:r>
            <a:r>
              <a:rPr lang="ja-JP" altLang="en-US" sz="2000" dirty="0">
                <a:solidFill>
                  <a:schemeClr val="tx1"/>
                </a:solidFill>
              </a:rPr>
              <a:t>ご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す。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声掛け</a:t>
            </a:r>
            <a:r>
              <a:rPr lang="ja-JP" altLang="en-US" sz="2000" dirty="0">
                <a:solidFill>
                  <a:schemeClr val="tx1"/>
                </a:solidFill>
              </a:rPr>
              <a:t>程度</a:t>
            </a:r>
            <a:r>
              <a:rPr lang="ja-JP" altLang="en-US" sz="2000" dirty="0" smtClean="0">
                <a:solidFill>
                  <a:schemeClr val="tx1"/>
                </a:solidFill>
              </a:rPr>
              <a:t>。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（</a:t>
            </a:r>
            <a:r>
              <a:rPr lang="ja-JP" altLang="en-US" sz="2000" dirty="0">
                <a:solidFill>
                  <a:schemeClr val="tx1"/>
                </a:solidFill>
              </a:rPr>
              <a:t>本人</a:t>
            </a:r>
            <a:r>
              <a:rPr lang="ja-JP" altLang="en-US" sz="2000" dirty="0" smtClean="0">
                <a:solidFill>
                  <a:schemeClr val="tx1"/>
                </a:solidFill>
              </a:rPr>
              <a:t>からの</a:t>
            </a:r>
            <a:r>
              <a:rPr lang="ja-JP" altLang="en-US" sz="2000" dirty="0">
                <a:solidFill>
                  <a:schemeClr val="tx1"/>
                </a:solidFill>
              </a:rPr>
              <a:t>話</a:t>
            </a:r>
            <a:r>
              <a:rPr lang="ja-JP" altLang="en-US" sz="2000" dirty="0" smtClean="0">
                <a:solidFill>
                  <a:schemeClr val="tx1"/>
                </a:solidFill>
              </a:rPr>
              <a:t>は、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じっくりと聞く）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362325" y="4358681"/>
            <a:ext cx="2352676" cy="143252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家の中で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できることから、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少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しずつ。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886450" y="4358680"/>
            <a:ext cx="2705100" cy="2028825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情報提供。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少しずつ、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自分のペースで、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外出</a:t>
            </a:r>
            <a:r>
              <a:rPr lang="ja-JP" altLang="en-US" sz="2000" dirty="0" smtClean="0">
                <a:solidFill>
                  <a:schemeClr val="tx1"/>
                </a:solidFill>
              </a:rPr>
              <a:t>を。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情報</a:t>
            </a:r>
            <a:r>
              <a:rPr kumimoji="1" lang="ja-JP" altLang="en-US" sz="2000" dirty="0">
                <a:solidFill>
                  <a:schemeClr val="tx1"/>
                </a:solidFill>
              </a:rPr>
              <a:t>提供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。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社会</a:t>
            </a:r>
            <a:r>
              <a:rPr lang="ja-JP" altLang="en-US" sz="2000" dirty="0">
                <a:solidFill>
                  <a:schemeClr val="tx1"/>
                </a:solidFill>
              </a:rPr>
              <a:t>資源</a:t>
            </a:r>
            <a:r>
              <a:rPr lang="ja-JP" altLang="en-US" sz="2000" dirty="0" smtClean="0">
                <a:solidFill>
                  <a:schemeClr val="tx1"/>
                </a:solidFill>
              </a:rPr>
              <a:t>の利用。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369960" y="3769797"/>
            <a:ext cx="2571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エネルギーの回復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左右矢印 5"/>
          <p:cNvSpPr/>
          <p:nvPr/>
        </p:nvSpPr>
        <p:spPr>
          <a:xfrm>
            <a:off x="2981325" y="5791201"/>
            <a:ext cx="3095625" cy="897336"/>
          </a:xfrm>
          <a:prstGeom prst="leftRightArrow">
            <a:avLst>
              <a:gd name="adj1" fmla="val 68919"/>
              <a:gd name="adj2" fmla="val 29832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症状によっては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医療機関との連携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95129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591425" cy="857839"/>
          </a:xfrm>
        </p:spPr>
        <p:txBody>
          <a:bodyPr>
            <a:normAutofit/>
          </a:bodyPr>
          <a:lstStyle/>
          <a:p>
            <a:r>
              <a:rPr lang="ja-JP" altLang="en-US" sz="4400" dirty="0" smtClean="0">
                <a:latin typeface="+mn-ea"/>
              </a:rPr>
              <a:t>エネルギーの回復につれて、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76325"/>
            <a:ext cx="71532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ひきこもり状態は、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改善していきます。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特</a:t>
            </a:r>
            <a:r>
              <a:rPr lang="ja-JP" altLang="en-US" sz="4000" dirty="0" smtClean="0">
                <a:latin typeface="+mn-ea"/>
              </a:rPr>
              <a:t>に、第３群：その他（神経症）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では、その傾向が強く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就労に関しては、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若者サポートステーション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ヤングハローワーク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ハローワーク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などを利用する人も多くいます。</a:t>
            </a:r>
            <a:endParaRPr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9356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矢印コネクタ 2"/>
          <p:cNvCxnSpPr/>
          <p:nvPr/>
        </p:nvCxnSpPr>
        <p:spPr>
          <a:xfrm>
            <a:off x="409575" y="1809750"/>
            <a:ext cx="2581275" cy="3028950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 flipV="1">
            <a:off x="2990850" y="4838700"/>
            <a:ext cx="2914650" cy="1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V="1">
            <a:off x="5905500" y="2143125"/>
            <a:ext cx="2581275" cy="2728913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フリーフォーム 15"/>
          <p:cNvSpPr/>
          <p:nvPr/>
        </p:nvSpPr>
        <p:spPr>
          <a:xfrm>
            <a:off x="390525" y="1789387"/>
            <a:ext cx="2600325" cy="3030263"/>
          </a:xfrm>
          <a:custGeom>
            <a:avLst/>
            <a:gdLst>
              <a:gd name="connsiteX0" fmla="*/ 0 w 2943225"/>
              <a:gd name="connsiteY0" fmla="*/ 10838 h 3030263"/>
              <a:gd name="connsiteX1" fmla="*/ 1809750 w 2943225"/>
              <a:gd name="connsiteY1" fmla="*/ 163238 h 3030263"/>
              <a:gd name="connsiteX2" fmla="*/ 2524125 w 2943225"/>
              <a:gd name="connsiteY2" fmla="*/ 1144313 h 3030263"/>
              <a:gd name="connsiteX3" fmla="*/ 2943225 w 2943225"/>
              <a:gd name="connsiteY3" fmla="*/ 3030263 h 303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225" h="3030263">
                <a:moveTo>
                  <a:pt x="0" y="10838"/>
                </a:moveTo>
                <a:cubicBezTo>
                  <a:pt x="694531" y="-7418"/>
                  <a:pt x="1389063" y="-25674"/>
                  <a:pt x="1809750" y="163238"/>
                </a:cubicBezTo>
                <a:cubicBezTo>
                  <a:pt x="2230437" y="352150"/>
                  <a:pt x="2335213" y="666476"/>
                  <a:pt x="2524125" y="1144313"/>
                </a:cubicBezTo>
                <a:cubicBezTo>
                  <a:pt x="2713037" y="1622150"/>
                  <a:pt x="2828131" y="2326206"/>
                  <a:pt x="2943225" y="3030263"/>
                </a:cubicBezTo>
              </a:path>
            </a:pathLst>
          </a:custGeom>
          <a:noFill/>
          <a:ln w="10160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/>
          <p:cNvSpPr/>
          <p:nvPr/>
        </p:nvSpPr>
        <p:spPr>
          <a:xfrm rot="5400000">
            <a:off x="6526349" y="2911613"/>
            <a:ext cx="1414464" cy="2506388"/>
          </a:xfrm>
          <a:custGeom>
            <a:avLst/>
            <a:gdLst>
              <a:gd name="connsiteX0" fmla="*/ 0 w 2943225"/>
              <a:gd name="connsiteY0" fmla="*/ 10838 h 3030263"/>
              <a:gd name="connsiteX1" fmla="*/ 1809750 w 2943225"/>
              <a:gd name="connsiteY1" fmla="*/ 163238 h 3030263"/>
              <a:gd name="connsiteX2" fmla="*/ 2524125 w 2943225"/>
              <a:gd name="connsiteY2" fmla="*/ 1144313 h 3030263"/>
              <a:gd name="connsiteX3" fmla="*/ 2943225 w 2943225"/>
              <a:gd name="connsiteY3" fmla="*/ 3030263 h 303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225" h="3030263">
                <a:moveTo>
                  <a:pt x="0" y="10838"/>
                </a:moveTo>
                <a:cubicBezTo>
                  <a:pt x="694531" y="-7418"/>
                  <a:pt x="1389063" y="-25674"/>
                  <a:pt x="1809750" y="163238"/>
                </a:cubicBezTo>
                <a:cubicBezTo>
                  <a:pt x="2230437" y="352150"/>
                  <a:pt x="2335213" y="666476"/>
                  <a:pt x="2524125" y="1144313"/>
                </a:cubicBezTo>
                <a:cubicBezTo>
                  <a:pt x="2713037" y="1622150"/>
                  <a:pt x="2828131" y="2326206"/>
                  <a:pt x="2943225" y="3030263"/>
                </a:cubicBezTo>
              </a:path>
            </a:pathLst>
          </a:custGeom>
          <a:noFill/>
          <a:ln w="101600">
            <a:solidFill>
              <a:srgbClr val="00B050"/>
            </a:solidFill>
            <a:headEnd type="triangl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90575" y="311166"/>
            <a:ext cx="731161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latin typeface="+mn-ea"/>
              </a:rPr>
              <a:t>ところが、ときには、</a:t>
            </a:r>
            <a:endParaRPr kumimoji="1"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kumimoji="1" lang="ja-JP" altLang="en-US" sz="4000" b="1" dirty="0" smtClean="0">
                <a:solidFill>
                  <a:srgbClr val="FF0000"/>
                </a:solidFill>
                <a:latin typeface="+mn-ea"/>
              </a:rPr>
              <a:t>エネルギー</a:t>
            </a:r>
            <a:r>
              <a:rPr kumimoji="1" lang="ja-JP" altLang="en-US" sz="4000" dirty="0" smtClean="0">
                <a:latin typeface="+mn-ea"/>
              </a:rPr>
              <a:t>が、ある程度、回復</a:t>
            </a:r>
            <a:endParaRPr kumimoji="1"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　　　しているのに、</a:t>
            </a:r>
            <a:endParaRPr kumimoji="1" lang="ja-JP" altLang="en-US" sz="4000" dirty="0"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71575" y="5176838"/>
            <a:ext cx="74959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latin typeface="+mn-ea"/>
              </a:rPr>
              <a:t>十分に、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ひきこもり</a:t>
            </a:r>
            <a:r>
              <a:rPr lang="ja-JP" altLang="en-US" sz="4000" dirty="0" smtClean="0">
                <a:latin typeface="+mn-ea"/>
              </a:rPr>
              <a:t>が改善しない、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長期化</a:t>
            </a:r>
            <a:r>
              <a:rPr lang="ja-JP" altLang="en-US" sz="4000" dirty="0" smtClean="0">
                <a:latin typeface="+mn-ea"/>
              </a:rPr>
              <a:t>することがあります。</a:t>
            </a:r>
            <a:endParaRPr kumimoji="1" lang="ja-JP" altLang="en-US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6206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/>
              <a:t>エネルギーが回復したのに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188" y="1347470"/>
            <a:ext cx="776042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B050"/>
                </a:solidFill>
                <a:latin typeface="+mn-ea"/>
              </a:rPr>
              <a:t>家</a:t>
            </a:r>
            <a:r>
              <a:rPr lang="ja-JP" altLang="en-US" sz="4000" dirty="0" smtClean="0">
                <a:solidFill>
                  <a:srgbClr val="00B050"/>
                </a:solidFill>
                <a:latin typeface="+mn-ea"/>
              </a:rPr>
              <a:t>の</a:t>
            </a:r>
            <a:r>
              <a:rPr lang="ja-JP" altLang="en-US" sz="4000" dirty="0">
                <a:solidFill>
                  <a:srgbClr val="00B050"/>
                </a:solidFill>
                <a:latin typeface="+mn-ea"/>
              </a:rPr>
              <a:t>中</a:t>
            </a:r>
            <a:r>
              <a:rPr lang="ja-JP" altLang="en-US" sz="4000" dirty="0" smtClean="0">
                <a:solidFill>
                  <a:srgbClr val="00B050"/>
                </a:solidFill>
                <a:latin typeface="+mn-ea"/>
              </a:rPr>
              <a:t>では、普通</a:t>
            </a:r>
            <a:r>
              <a:rPr lang="ja-JP" altLang="en-US" sz="4000" dirty="0" smtClean="0">
                <a:latin typeface="+mn-ea"/>
              </a:rPr>
              <a:t>なのに、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家族</a:t>
            </a:r>
            <a:r>
              <a:rPr lang="ja-JP" altLang="en-US" sz="4000" dirty="0">
                <a:latin typeface="+mn-ea"/>
              </a:rPr>
              <a:t>以外</a:t>
            </a:r>
            <a:r>
              <a:rPr lang="ja-JP" altLang="en-US" sz="4000" dirty="0" smtClean="0">
                <a:latin typeface="+mn-ea"/>
              </a:rPr>
              <a:t>とは</a:t>
            </a:r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会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いたくない</a:t>
            </a:r>
            <a:r>
              <a:rPr lang="ja-JP" altLang="en-US" sz="4000" dirty="0" smtClean="0">
                <a:latin typeface="+mn-ea"/>
              </a:rPr>
              <a:t>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外に</a:t>
            </a:r>
            <a:r>
              <a:rPr lang="ja-JP" altLang="en-US" sz="4000" dirty="0">
                <a:latin typeface="+mn-ea"/>
              </a:rPr>
              <a:t>出</a:t>
            </a:r>
            <a:r>
              <a:rPr lang="ja-JP" altLang="en-US" sz="4000" dirty="0" smtClean="0">
                <a:latin typeface="+mn-ea"/>
              </a:rPr>
              <a:t>ることは、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極力、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避ける</a:t>
            </a:r>
            <a:r>
              <a:rPr lang="ja-JP" altLang="en-US" sz="4000" dirty="0" smtClean="0">
                <a:latin typeface="+mn-ea"/>
              </a:rPr>
              <a:t>など、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ひきこもりが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なかなか</a:t>
            </a:r>
            <a:r>
              <a:rPr lang="ja-JP" altLang="en-US" sz="4000" dirty="0">
                <a:latin typeface="+mn-ea"/>
              </a:rPr>
              <a:t>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改善しないことがあります。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6932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4400" dirty="0" smtClean="0"/>
              <a:t>「ニート」と 「ひきこもり」</a:t>
            </a:r>
            <a:endParaRPr kumimoji="1" lang="ja-JP" altLang="en-US" sz="44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730820"/>
              </p:ext>
            </p:extLst>
          </p:nvPr>
        </p:nvGraphicFramePr>
        <p:xfrm>
          <a:off x="784197" y="1321850"/>
          <a:ext cx="7781982" cy="482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08000"/>
                <a:gridCol w="1193982"/>
                <a:gridCol w="5580000"/>
              </a:tblGrid>
              <a:tr h="288000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bg1"/>
                          </a:solidFill>
                        </a:rPr>
                        <a:t>ひきこもりは</a:t>
                      </a:r>
                      <a:endParaRPr kumimoji="1" lang="ja-JP" alt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648000">
                <a:tc vMerge="1"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＋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 anchor="ctr"/>
                </a:tc>
              </a:tr>
              <a:tr h="648000">
                <a:tc vMerge="1"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3600" b="1" i="0" dirty="0" smtClean="0">
                          <a:solidFill>
                            <a:srgbClr val="FF0000"/>
                          </a:solidFill>
                        </a:rPr>
                        <a:t>自宅にひきこもっている。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3600" dirty="0" smtClean="0"/>
                    </a:p>
                  </a:txBody>
                  <a:tcPr/>
                </a:tc>
              </a:tr>
              <a:tr h="648000">
                <a:tc vMerge="1"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3600" b="1" i="0" kern="1200" dirty="0" smtClean="0">
                          <a:solidFill>
                            <a:srgbClr val="FF0000"/>
                          </a:solidFill>
                          <a:latin typeface="+mj-ea"/>
                          <a:ea typeface="+mn-ea"/>
                          <a:cs typeface="+mn-cs"/>
                        </a:rPr>
                        <a:t>親密な対人関係が無い。</a:t>
                      </a:r>
                      <a:endParaRPr kumimoji="1" lang="ja-JP" altLang="en-US" sz="3600" b="1" i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022181"/>
              </p:ext>
            </p:extLst>
          </p:nvPr>
        </p:nvGraphicFramePr>
        <p:xfrm>
          <a:off x="1895474" y="1432150"/>
          <a:ext cx="6588000" cy="2592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08000"/>
                <a:gridCol w="5580000"/>
              </a:tblGrid>
              <a:tr h="64800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bg1"/>
                          </a:solidFill>
                        </a:rPr>
                        <a:t>ニートは</a:t>
                      </a:r>
                      <a:endParaRPr kumimoji="1" lang="ja-JP" altLang="en-US" sz="4000" dirty="0">
                        <a:solidFill>
                          <a:schemeClr val="bg1"/>
                        </a:solidFill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働いていない。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648000">
                <a:tc vMerge="1"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学校にも通っていない。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296000">
                <a:tc vMerge="1"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職業につくための専門的な訓練も受けていない。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6817360" y="4836160"/>
            <a:ext cx="1940560" cy="1219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 smtClean="0">
                <a:latin typeface="+mj-ea"/>
                <a:ea typeface="+mj-ea"/>
              </a:rPr>
              <a:t>重要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3102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/>
              <a:t>エネルギーが回復したのに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188" y="1347470"/>
            <a:ext cx="776042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対人不安・緊張が高くても、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短時間なら、家族以外の人でも、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ごく普通に接することが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できる人もあります。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しかし、この場合、依然として、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わずかな時間の会話でも、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その</a:t>
            </a:r>
            <a:r>
              <a:rPr lang="ja-JP" altLang="en-US" sz="4000" dirty="0">
                <a:latin typeface="+mn-ea"/>
              </a:rPr>
              <a:t>後</a:t>
            </a:r>
            <a:r>
              <a:rPr lang="ja-JP" altLang="en-US" sz="4000" dirty="0" smtClean="0">
                <a:latin typeface="+mn-ea"/>
              </a:rPr>
              <a:t>に、強い疲労感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　　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「対人疲労」</a:t>
            </a:r>
            <a:r>
              <a:rPr lang="ja-JP" altLang="en-US" sz="4000" dirty="0" smtClean="0">
                <a:latin typeface="+mn-ea"/>
              </a:rPr>
              <a:t>が残ります。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9079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/>
              <a:t>エネルギーが回復したのに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188" y="1347470"/>
            <a:ext cx="776042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このような場合、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ひきこもりがなかなか改善せず、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7030A0"/>
                </a:solidFill>
                <a:latin typeface="+mn-ea"/>
              </a:rPr>
              <a:t>長期化</a:t>
            </a:r>
            <a:r>
              <a:rPr lang="ja-JP" altLang="en-US" sz="4000" dirty="0" smtClean="0">
                <a:latin typeface="+mn-ea"/>
              </a:rPr>
              <a:t>することがあります。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実は、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エネルギ</a:t>
            </a:r>
            <a:r>
              <a:rPr lang="ja-JP" altLang="en-US" sz="4000" dirty="0" smtClean="0">
                <a:latin typeface="+mn-ea"/>
              </a:rPr>
              <a:t>ーが</a:t>
            </a:r>
            <a:r>
              <a:rPr lang="ja-JP" altLang="en-US" sz="4000" dirty="0">
                <a:latin typeface="+mn-ea"/>
              </a:rPr>
              <a:t>回復</a:t>
            </a:r>
            <a:r>
              <a:rPr lang="ja-JP" altLang="en-US" sz="4000" dirty="0" smtClean="0">
                <a:latin typeface="+mn-ea"/>
              </a:rPr>
              <a:t>しても、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対人恐怖、集団恐怖</a:t>
            </a:r>
            <a:r>
              <a:rPr lang="ja-JP" altLang="en-US" sz="4000" dirty="0" smtClean="0">
                <a:latin typeface="+mn-ea"/>
              </a:rPr>
              <a:t>が強く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残っているのです。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対人疲労</a:t>
            </a:r>
            <a:r>
              <a:rPr lang="ja-JP" altLang="en-US" sz="4000" dirty="0" smtClean="0">
                <a:latin typeface="+mn-ea"/>
              </a:rPr>
              <a:t>も顕著です</a:t>
            </a:r>
            <a:r>
              <a:rPr lang="ja-JP" altLang="en-US" sz="4000" dirty="0">
                <a:latin typeface="+mn-ea"/>
              </a:rPr>
              <a:t>。</a:t>
            </a:r>
            <a:endParaRPr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151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02946" y="1217930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つまり、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ひきこもりの背景</a:t>
            </a:r>
            <a:r>
              <a:rPr lang="ja-JP" altLang="en-US" sz="4000" dirty="0" smtClean="0">
                <a:latin typeface="+mn-ea"/>
              </a:rPr>
              <a:t>には、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①　エネルギーの低下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②　対人恐怖、集団恐怖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の、大きな</a:t>
            </a:r>
            <a:r>
              <a:rPr lang="ja-JP" altLang="en-US" sz="4000" dirty="0">
                <a:latin typeface="+mn-ea"/>
              </a:rPr>
              <a:t>２</a:t>
            </a:r>
            <a:r>
              <a:rPr lang="ja-JP" altLang="en-US" sz="4000" dirty="0" smtClean="0">
                <a:latin typeface="+mn-ea"/>
              </a:rPr>
              <a:t>つの要素があるのです。</a:t>
            </a:r>
            <a:endParaRPr lang="en-US" altLang="ja-JP" sz="4000" dirty="0" smtClean="0">
              <a:latin typeface="+mn-ea"/>
            </a:endParaRPr>
          </a:p>
          <a:p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　②が、あまり見られない人は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　エネルギーの</a:t>
            </a:r>
            <a:r>
              <a:rPr lang="ja-JP" altLang="en-US" sz="4000" dirty="0">
                <a:latin typeface="+mn-ea"/>
              </a:rPr>
              <a:t>回復</a:t>
            </a:r>
            <a:r>
              <a:rPr lang="ja-JP" altLang="en-US" sz="4000" dirty="0" smtClean="0">
                <a:latin typeface="+mn-ea"/>
              </a:rPr>
              <a:t>とともに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　ひきこもりも改善します。</a:t>
            </a:r>
            <a:endParaRPr lang="en-US" altLang="ja-JP" sz="4000" dirty="0" smtClean="0">
              <a:latin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ひきこもりの背景には、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78932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28650" y="1143000"/>
            <a:ext cx="80390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強い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対人恐怖</a:t>
            </a:r>
            <a:r>
              <a:rPr lang="ja-JP" altLang="en-US" sz="4000" dirty="0" smtClean="0">
                <a:latin typeface="+mn-ea"/>
              </a:rPr>
              <a:t>、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集団恐怖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が、残っているのは、過去に、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>
                <a:solidFill>
                  <a:srgbClr val="7030A0"/>
                </a:solidFill>
                <a:latin typeface="+mn-ea"/>
              </a:rPr>
              <a:t>強いダメージを受けた場合</a:t>
            </a:r>
            <a:r>
              <a:rPr lang="ja-JP" altLang="en-US" sz="4000" dirty="0">
                <a:latin typeface="+mn-ea"/>
              </a:rPr>
              <a:t>　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が、あります。また、これに加えて、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もともと対人不安が高かった場合</a:t>
            </a:r>
            <a:endParaRPr lang="en-US" altLang="ja-JP" sz="4000" dirty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が、有ります。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その中には、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背景に発達障害</a:t>
            </a:r>
            <a:r>
              <a:rPr lang="ja-JP" altLang="en-US" sz="4000" dirty="0" smtClean="0">
                <a:latin typeface="+mn-ea"/>
              </a:rPr>
              <a:t>が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ある場合が少なくありません。</a:t>
            </a:r>
            <a:endParaRPr lang="en-US" altLang="ja-JP" sz="4000" dirty="0" smtClean="0">
              <a:latin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/>
              <a:t>対人恐怖、集団恐怖の背景。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52774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28650" y="1143000"/>
            <a:ext cx="8039099" cy="5054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4000" dirty="0" smtClean="0">
                <a:latin typeface="+mn-ea"/>
              </a:rPr>
              <a:t>対人恐怖、集団恐怖が強いと、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これらの症状が、</a:t>
            </a:r>
            <a:endParaRPr lang="en-US" altLang="ja-JP" sz="4000" dirty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ある程度、軽減するまで、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ひきこもりが長期化することが、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あります。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まずは、無理をせず、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これらの恐怖症状の軽減に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つとめます。</a:t>
            </a:r>
            <a:endParaRPr lang="en-US" altLang="ja-JP" sz="4000" dirty="0" smtClean="0">
              <a:latin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692390" cy="857839"/>
          </a:xfrm>
        </p:spPr>
        <p:txBody>
          <a:bodyPr>
            <a:noAutofit/>
          </a:bodyPr>
          <a:lstStyle/>
          <a:p>
            <a:r>
              <a:rPr kumimoji="1" lang="ja-JP" altLang="en-US" sz="4400" dirty="0" smtClean="0"/>
              <a:t>対人恐怖、集団恐怖が強いと、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4534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28650" y="1143000"/>
            <a:ext cx="8039099" cy="5054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4000" dirty="0" smtClean="0">
                <a:latin typeface="+mn-ea"/>
              </a:rPr>
              <a:t>対人恐怖、集団恐怖が強い人は、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これまでに、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厳しい不安・恐怖体験</a:t>
            </a:r>
            <a:r>
              <a:rPr lang="ja-JP" altLang="en-US" sz="4000" dirty="0" smtClean="0">
                <a:latin typeface="+mn-ea"/>
              </a:rPr>
              <a:t>を持っています。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まずは、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安全・安心な環境</a:t>
            </a:r>
            <a:r>
              <a:rPr lang="ja-JP" altLang="en-US" sz="4000" dirty="0" smtClean="0">
                <a:latin typeface="+mn-ea"/>
              </a:rPr>
              <a:t>での生活が必要です。</a:t>
            </a:r>
            <a:endParaRPr lang="en-US" altLang="ja-JP" sz="4000" dirty="0" smtClean="0">
              <a:latin typeface="+mn-ea"/>
            </a:endParaRPr>
          </a:p>
          <a:p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背景に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発達障害がある場合</a:t>
            </a:r>
            <a:r>
              <a:rPr lang="ja-JP" altLang="en-US" sz="4000" dirty="0" smtClean="0">
                <a:latin typeface="+mn-ea"/>
              </a:rPr>
              <a:t>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障害特性への理解</a:t>
            </a:r>
            <a:r>
              <a:rPr lang="ja-JP" altLang="en-US" sz="4000" dirty="0" smtClean="0">
                <a:latin typeface="+mn-ea"/>
              </a:rPr>
              <a:t>も重要です。</a:t>
            </a:r>
            <a:endParaRPr lang="en-US" altLang="ja-JP" sz="4000" dirty="0" smtClean="0">
              <a:latin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692390" cy="857839"/>
          </a:xfrm>
        </p:spPr>
        <p:txBody>
          <a:bodyPr>
            <a:noAutofit/>
          </a:bodyPr>
          <a:lstStyle/>
          <a:p>
            <a:r>
              <a:rPr kumimoji="1" lang="ja-JP" altLang="en-US" sz="4400" dirty="0" smtClean="0"/>
              <a:t>恐怖症状の軽減は、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4929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28650" y="1143000"/>
            <a:ext cx="8039099" cy="5054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イライラがある程度おさまり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エネルギーが回復して、</a:t>
            </a:r>
            <a:endParaRPr lang="en-US" altLang="ja-JP" sz="4000" dirty="0" smtClean="0">
              <a:latin typeface="+mn-ea"/>
            </a:endParaRPr>
          </a:p>
          <a:p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家族以外の、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安心できる人との出会い体験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により、少しずつ、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対人不安、対人恐怖は、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軽減していきます。</a:t>
            </a:r>
            <a:endParaRPr lang="en-US" altLang="ja-JP" sz="4000" dirty="0" smtClean="0">
              <a:latin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692390" cy="857839"/>
          </a:xfrm>
        </p:spPr>
        <p:txBody>
          <a:bodyPr>
            <a:noAutofit/>
          </a:bodyPr>
          <a:lstStyle/>
          <a:p>
            <a:r>
              <a:rPr kumimoji="1" lang="ja-JP" altLang="en-US" sz="4400" dirty="0" smtClean="0">
                <a:solidFill>
                  <a:srgbClr val="FF99CC"/>
                </a:solidFill>
              </a:rPr>
              <a:t>恐怖症状の軽減は、２</a:t>
            </a:r>
            <a:endParaRPr kumimoji="1" lang="ja-JP" altLang="en-US" sz="4400" dirty="0">
              <a:solidFill>
                <a:srgbClr val="FF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20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発達障害がある場合は、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85850"/>
            <a:ext cx="77438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発達障害かどうかを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診断することは難しいですが、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発達障害の持つ特性（こだわり、不潔恐怖、知覚過敏など）があれば、診断にこだわらず、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発達障害の人としての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関わりを行っても、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間違いはありません。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7352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発達障害の多くの人は、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85850"/>
            <a:ext cx="73532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一見、</a:t>
            </a:r>
            <a:r>
              <a:rPr lang="ja-JP" altLang="en-US" sz="4000" dirty="0">
                <a:latin typeface="+mn-ea"/>
              </a:rPr>
              <a:t>普通</a:t>
            </a:r>
            <a:r>
              <a:rPr lang="ja-JP" altLang="en-US" sz="4000" dirty="0" smtClean="0">
                <a:latin typeface="+mn-ea"/>
              </a:rPr>
              <a:t>に</a:t>
            </a:r>
            <a:r>
              <a:rPr lang="ja-JP" altLang="en-US" sz="4000" dirty="0">
                <a:latin typeface="+mn-ea"/>
              </a:rPr>
              <a:t>見</a:t>
            </a:r>
            <a:r>
              <a:rPr lang="ja-JP" altLang="en-US" sz="4000" dirty="0" smtClean="0">
                <a:latin typeface="+mn-ea"/>
              </a:rPr>
              <a:t>えていても、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周囲</a:t>
            </a:r>
            <a:r>
              <a:rPr lang="ja-JP" altLang="en-US" sz="4000" dirty="0">
                <a:latin typeface="+mn-ea"/>
              </a:rPr>
              <a:t>に</a:t>
            </a:r>
            <a:r>
              <a:rPr lang="ja-JP" altLang="en-US" sz="4000" dirty="0" smtClean="0">
                <a:latin typeface="+mn-ea"/>
              </a:rPr>
              <a:t>合わせるのに、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多くのエネルギーを使います。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周囲が気づかないうち</a:t>
            </a:r>
            <a:r>
              <a:rPr lang="ja-JP" altLang="en-US" sz="4000" dirty="0" smtClean="0">
                <a:latin typeface="+mn-ea"/>
              </a:rPr>
              <a:t>に、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エネルギーが低下</a:t>
            </a:r>
            <a:r>
              <a:rPr lang="ja-JP" altLang="en-US" sz="4000" dirty="0" smtClean="0">
                <a:latin typeface="+mn-ea"/>
              </a:rPr>
              <a:t>していたり、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疲れ切っていたり、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対人恐怖</a:t>
            </a:r>
            <a:r>
              <a:rPr lang="ja-JP" altLang="en-US" sz="4000" dirty="0" smtClean="0">
                <a:latin typeface="+mn-ea"/>
              </a:rPr>
              <a:t>、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集団恐怖</a:t>
            </a:r>
            <a:r>
              <a:rPr lang="ja-JP" altLang="en-US" sz="4000" dirty="0" smtClean="0">
                <a:latin typeface="+mn-ea"/>
              </a:rPr>
              <a:t>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高まっていることも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珍しくありません。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3447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円/楕円 2"/>
          <p:cNvSpPr/>
          <p:nvPr/>
        </p:nvSpPr>
        <p:spPr>
          <a:xfrm>
            <a:off x="889065" y="1910308"/>
            <a:ext cx="7365870" cy="316820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8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endParaRPr lang="en-US" altLang="ja-JP" sz="2800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2800" dirty="0" smtClean="0">
                <a:solidFill>
                  <a:schemeClr val="bg1"/>
                </a:solidFill>
                <a:latin typeface="+mj-ea"/>
                <a:ea typeface="+mj-ea"/>
              </a:rPr>
              <a:t>周囲</a:t>
            </a:r>
            <a:r>
              <a:rPr lang="ja-JP" altLang="en-US" sz="2800" dirty="0">
                <a:solidFill>
                  <a:schemeClr val="bg1"/>
                </a:solidFill>
                <a:latin typeface="+mj-ea"/>
                <a:ea typeface="+mj-ea"/>
              </a:rPr>
              <a:t>に合わせるのに、人一倍、</a:t>
            </a:r>
            <a:endParaRPr lang="en-US" altLang="ja-JP" sz="2800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2800" dirty="0">
                <a:solidFill>
                  <a:schemeClr val="bg1"/>
                </a:solidFill>
                <a:latin typeface="+mj-ea"/>
                <a:ea typeface="+mj-ea"/>
              </a:rPr>
              <a:t>強いエネルギーを使う</a:t>
            </a:r>
          </a:p>
        </p:txBody>
      </p:sp>
      <p:pic>
        <p:nvPicPr>
          <p:cNvPr id="2" name="図 1" descr="CTE03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2554" y="1300343"/>
            <a:ext cx="718891" cy="2036856"/>
          </a:xfrm>
          <a:prstGeom prst="rect">
            <a:avLst/>
          </a:prstGeom>
        </p:spPr>
      </p:pic>
      <p:pic>
        <p:nvPicPr>
          <p:cNvPr id="4" name="図 3" descr="CCO02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7516" y="1312798"/>
            <a:ext cx="1043212" cy="1674935"/>
          </a:xfrm>
          <a:prstGeom prst="rect">
            <a:avLst/>
          </a:prstGeom>
        </p:spPr>
      </p:pic>
      <p:pic>
        <p:nvPicPr>
          <p:cNvPr id="5" name="図 4" descr="CFA01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5500" y="3520222"/>
            <a:ext cx="1316648" cy="1585464"/>
          </a:xfrm>
          <a:prstGeom prst="rect">
            <a:avLst/>
          </a:prstGeom>
        </p:spPr>
      </p:pic>
      <p:pic>
        <p:nvPicPr>
          <p:cNvPr id="6" name="図 5" descr="POG006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34231" y="3472979"/>
            <a:ext cx="1378448" cy="1659881"/>
          </a:xfrm>
          <a:prstGeom prst="rect">
            <a:avLst/>
          </a:prstGeom>
        </p:spPr>
      </p:pic>
      <p:pic>
        <p:nvPicPr>
          <p:cNvPr id="7" name="図 6" descr="NEG006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1234" y="1312798"/>
            <a:ext cx="1638518" cy="1531167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773578" y="5078511"/>
            <a:ext cx="7596844" cy="1590849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kumimoji="1" lang="ja-JP" altLang="en-US" sz="2000" dirty="0" smtClean="0">
                <a:latin typeface="+mn-ea"/>
              </a:rPr>
              <a:t>・見かけ上は、それ程、気を使っているように見えないことも</a:t>
            </a:r>
            <a:endParaRPr kumimoji="1"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・</a:t>
            </a:r>
            <a:r>
              <a:rPr kumimoji="1" lang="ja-JP" altLang="en-US" sz="2000" dirty="0" smtClean="0">
                <a:latin typeface="+mn-ea"/>
              </a:rPr>
              <a:t>小学校時代からの友だちは、分かっているので大丈夫</a:t>
            </a:r>
            <a:endParaRPr kumimoji="1"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・高校・大学・職場などでの、新しい集団には強いエネルギーがいる</a:t>
            </a:r>
            <a:endParaRPr lang="en-US" altLang="ja-JP" sz="2000" dirty="0" smtClean="0">
              <a:latin typeface="+mn-ea"/>
            </a:endParaRPr>
          </a:p>
          <a:p>
            <a:r>
              <a:rPr kumimoji="1" lang="ja-JP" altLang="en-US" sz="2000" dirty="0" smtClean="0">
                <a:latin typeface="+mn-ea"/>
              </a:rPr>
              <a:t>・自分がリーダーのときは、意外と大丈夫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10" name="タイトル 2"/>
          <p:cNvSpPr txBox="1">
            <a:spLocks/>
          </p:cNvSpPr>
          <p:nvPr/>
        </p:nvSpPr>
        <p:spPr>
          <a:xfrm>
            <a:off x="468313" y="-43632"/>
            <a:ext cx="6788504" cy="98072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latin typeface="+mj-ea"/>
                <a:ea typeface="+mj-ea"/>
                <a:cs typeface="+mj-cs"/>
              </a:rPr>
              <a:t>発達障害のひとは、周囲に</a:t>
            </a:r>
            <a:r>
              <a:rPr lang="ja-JP" altLang="en-US" sz="2800" dirty="0">
                <a:latin typeface="+mj-ea"/>
                <a:ea typeface="+mj-ea"/>
                <a:cs typeface="+mj-cs"/>
              </a:rPr>
              <a:t>合わせるのに</a:t>
            </a:r>
            <a:r>
              <a:rPr lang="ja-JP" altLang="en-US" sz="2800" dirty="0" smtClean="0">
                <a:latin typeface="+mj-ea"/>
                <a:ea typeface="+mj-ea"/>
                <a:cs typeface="+mj-cs"/>
              </a:rPr>
              <a:t>、</a:t>
            </a:r>
            <a:endParaRPr lang="en-US" altLang="ja-JP" sz="2800" dirty="0" smtClean="0">
              <a:latin typeface="+mj-ea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ja-JP" altLang="en-US" sz="2800" dirty="0" smtClean="0">
                <a:latin typeface="+mj-ea"/>
                <a:ea typeface="+mj-ea"/>
                <a:cs typeface="+mj-cs"/>
              </a:rPr>
              <a:t>　　　多く</a:t>
            </a:r>
            <a:r>
              <a:rPr lang="ja-JP" altLang="en-US" sz="2800" dirty="0">
                <a:latin typeface="+mj-ea"/>
                <a:ea typeface="+mj-ea"/>
                <a:cs typeface="+mj-cs"/>
              </a:rPr>
              <a:t>の</a:t>
            </a:r>
            <a:r>
              <a:rPr lang="ja-JP" altLang="en-US" sz="2800" dirty="0" smtClean="0">
                <a:latin typeface="+mj-ea"/>
                <a:ea typeface="+mj-ea"/>
                <a:cs typeface="+mj-cs"/>
              </a:rPr>
              <a:t>エネルギーを使っている。</a:t>
            </a:r>
            <a:endParaRPr lang="ja-JP" altLang="en-US" sz="2800" dirty="0">
              <a:latin typeface="+mj-e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285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943225" y="1152525"/>
            <a:ext cx="3257550" cy="3276600"/>
          </a:xfrm>
          <a:prstGeom prst="ellipse">
            <a:avLst/>
          </a:prstGeom>
          <a:solidFill>
            <a:schemeClr val="accent6">
              <a:lumMod val="60000"/>
              <a:lumOff val="4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85850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ひきこもりの人の多くは、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>
                <a:solidFill>
                  <a:srgbClr val="00B050"/>
                </a:solidFill>
                <a:latin typeface="+mn-ea"/>
              </a:rPr>
              <a:t>統合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失調症等の精神疾患</a:t>
            </a:r>
            <a:r>
              <a:rPr lang="ja-JP" altLang="en-US" sz="4000" dirty="0" smtClean="0">
                <a:latin typeface="+mn-ea"/>
              </a:rPr>
              <a:t>の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人</a:t>
            </a:r>
            <a:r>
              <a:rPr lang="ja-JP" altLang="en-US" sz="4000" dirty="0" smtClean="0">
                <a:latin typeface="+mn-ea"/>
              </a:rPr>
              <a:t>でした。</a:t>
            </a:r>
            <a:endParaRPr lang="en-US" altLang="ja-JP" sz="4000" dirty="0" smtClean="0">
              <a:latin typeface="+mn-ea"/>
            </a:endParaRPr>
          </a:p>
          <a:p>
            <a:endParaRPr lang="en-US" altLang="ja-JP" sz="4000" dirty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この場合、背景に、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幻覚や妄想などがあり、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薬物治療で改善すれば、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ひきこもりの状態も改善しました。</a:t>
            </a:r>
            <a:endParaRPr lang="en-US" altLang="ja-JP" sz="4000" dirty="0" smtClean="0">
              <a:latin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３０年程前、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52782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ひきこもりの中でも、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85850"/>
            <a:ext cx="73532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背景に、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統合失調症等の精神疾患を有するもの（第１群）</a:t>
            </a:r>
            <a:r>
              <a:rPr lang="ja-JP" altLang="en-US" sz="4000" dirty="0" smtClean="0">
                <a:latin typeface="+mn-ea"/>
              </a:rPr>
              <a:t>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医療</a:t>
            </a:r>
            <a:r>
              <a:rPr lang="ja-JP" altLang="en-US" sz="4000" dirty="0">
                <a:latin typeface="+mn-ea"/>
              </a:rPr>
              <a:t>機関</a:t>
            </a:r>
            <a:r>
              <a:rPr lang="ja-JP" altLang="en-US" sz="4000" dirty="0" smtClean="0">
                <a:latin typeface="+mn-ea"/>
              </a:rPr>
              <a:t>との</a:t>
            </a:r>
            <a:r>
              <a:rPr lang="ja-JP" altLang="en-US" sz="4000" dirty="0">
                <a:latin typeface="+mn-ea"/>
              </a:rPr>
              <a:t>連携</a:t>
            </a:r>
            <a:r>
              <a:rPr lang="ja-JP" altLang="en-US" sz="4000" dirty="0" smtClean="0">
                <a:latin typeface="+mn-ea"/>
              </a:rPr>
              <a:t>により、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徐々</a:t>
            </a:r>
            <a:r>
              <a:rPr lang="ja-JP" altLang="en-US" sz="4000" dirty="0" smtClean="0">
                <a:latin typeface="+mn-ea"/>
              </a:rPr>
              <a:t>に社会参加が行われます。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また、</a:t>
            </a:r>
            <a:r>
              <a:rPr lang="ja-JP" altLang="en-US" sz="40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+mn-ea"/>
              </a:rPr>
              <a:t>精神疾患や発達障害等を</a:t>
            </a:r>
            <a:endParaRPr lang="en-US" altLang="ja-JP" sz="4000" b="1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+mn-ea"/>
            </a:endParaRPr>
          </a:p>
          <a:p>
            <a:r>
              <a:rPr lang="ja-JP" altLang="en-US" sz="4000" b="1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+mn-ea"/>
              </a:rPr>
              <a:t>有</a:t>
            </a:r>
            <a:r>
              <a:rPr lang="ja-JP" altLang="en-US" sz="40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+mn-ea"/>
              </a:rPr>
              <a:t>しないもの（第３群）</a:t>
            </a:r>
            <a:r>
              <a:rPr lang="ja-JP" altLang="en-US" sz="4000" dirty="0" smtClean="0">
                <a:latin typeface="+mn-ea"/>
              </a:rPr>
              <a:t>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時間</a:t>
            </a:r>
            <a:r>
              <a:rPr lang="ja-JP" altLang="en-US" sz="4000" dirty="0" smtClean="0">
                <a:latin typeface="+mn-ea"/>
              </a:rPr>
              <a:t>の</a:t>
            </a:r>
            <a:r>
              <a:rPr lang="ja-JP" altLang="en-US" sz="4000" dirty="0">
                <a:latin typeface="+mn-ea"/>
              </a:rPr>
              <a:t>経過</a:t>
            </a:r>
            <a:r>
              <a:rPr lang="ja-JP" altLang="en-US" sz="4000" dirty="0" smtClean="0">
                <a:latin typeface="+mn-ea"/>
              </a:rPr>
              <a:t>で、多くの場合、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ひきこもり状態が回復します。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5612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ひきこもりの中でも、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81051" y="1181100"/>
            <a:ext cx="73532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結果的に、長期化するものには、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背景</a:t>
            </a:r>
            <a:r>
              <a:rPr lang="ja-JP" altLang="en-US" sz="4000" dirty="0" smtClean="0">
                <a:latin typeface="+mn-ea"/>
              </a:rPr>
              <a:t>に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発達障害</a:t>
            </a:r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等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を</a:t>
            </a:r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有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するもの（第２群）</a:t>
            </a:r>
            <a:r>
              <a:rPr lang="ja-JP" altLang="en-US" sz="4000" dirty="0" smtClean="0">
                <a:latin typeface="+mn-ea"/>
              </a:rPr>
              <a:t>が、少なくありません。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このため、</a:t>
            </a:r>
            <a:endParaRPr lang="en-US" altLang="ja-JP" sz="4000" dirty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保健所や市町村</a:t>
            </a:r>
            <a:r>
              <a:rPr lang="ja-JP" altLang="en-US" sz="4000" dirty="0" smtClean="0">
                <a:latin typeface="+mn-ea"/>
              </a:rPr>
              <a:t>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継続</a:t>
            </a:r>
            <a:r>
              <a:rPr lang="ja-JP" altLang="en-US" sz="4000" dirty="0" smtClean="0">
                <a:latin typeface="+mn-ea"/>
              </a:rPr>
              <a:t>して</a:t>
            </a:r>
            <a:r>
              <a:rPr lang="ja-JP" altLang="en-US" sz="4000" dirty="0">
                <a:latin typeface="+mn-ea"/>
              </a:rPr>
              <a:t>支援</a:t>
            </a:r>
            <a:r>
              <a:rPr lang="ja-JP" altLang="en-US" sz="4000" dirty="0" smtClean="0">
                <a:latin typeface="+mn-ea"/>
              </a:rPr>
              <a:t>を行う事例は、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発達</a:t>
            </a:r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障害</a:t>
            </a:r>
            <a:r>
              <a:rPr lang="ja-JP" altLang="en-US" sz="4000" dirty="0" smtClean="0">
                <a:latin typeface="+mn-ea"/>
              </a:rPr>
              <a:t>や２次</a:t>
            </a:r>
            <a:r>
              <a:rPr lang="ja-JP" altLang="en-US" sz="4000" dirty="0">
                <a:latin typeface="+mn-ea"/>
              </a:rPr>
              <a:t>障害</a:t>
            </a:r>
            <a:r>
              <a:rPr lang="ja-JP" altLang="en-US" sz="4000" dirty="0" smtClean="0">
                <a:latin typeface="+mn-ea"/>
              </a:rPr>
              <a:t>を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有するものが多くなってきます。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0776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また、発達障害の人は、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79270" y="1181100"/>
            <a:ext cx="76510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もともと</a:t>
            </a:r>
            <a:r>
              <a:rPr lang="ja-JP" altLang="en-US" sz="4000" dirty="0" smtClean="0">
                <a:latin typeface="+mn-ea"/>
              </a:rPr>
              <a:t>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対人不安</a:t>
            </a:r>
            <a:r>
              <a:rPr lang="ja-JP" altLang="en-US" sz="4000" dirty="0" smtClean="0">
                <a:latin typeface="+mn-ea"/>
              </a:rPr>
              <a:t>、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集団不安</a:t>
            </a:r>
            <a:r>
              <a:rPr lang="ja-JP" altLang="en-US" sz="4000" dirty="0" smtClean="0">
                <a:latin typeface="+mn-ea"/>
              </a:rPr>
              <a:t>を持ち、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コミュニケーションも苦手</a:t>
            </a:r>
            <a:r>
              <a:rPr lang="ja-JP" altLang="en-US" sz="4000" dirty="0" smtClean="0">
                <a:latin typeface="+mn-ea"/>
              </a:rPr>
              <a:t>です。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これらの症状は、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ひきこもりになる以前から有り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ひきこもりの状態が改善しても、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この症状（特性）は続いている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ことを、忘れないようにしましょう。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7232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/>
              <a:t>再</a:t>
            </a:r>
            <a:r>
              <a:rPr lang="ja-JP" altLang="en-US" sz="4400" dirty="0" smtClean="0"/>
              <a:t>び、ひきこもりに・・。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0" y="1271253"/>
            <a:ext cx="76510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ひきこもりが回復しても、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強い対人不安、緊張が高まると、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再度</a:t>
            </a:r>
            <a:r>
              <a:rPr lang="ja-JP" altLang="en-US" sz="4000" dirty="0" smtClean="0">
                <a:latin typeface="+mn-ea"/>
              </a:rPr>
              <a:t>、ひきこもりになることも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あります。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回復</a:t>
            </a:r>
            <a:r>
              <a:rPr lang="ja-JP" altLang="en-US" sz="4000" dirty="0">
                <a:latin typeface="+mn-ea"/>
              </a:rPr>
              <a:t>後</a:t>
            </a:r>
            <a:r>
              <a:rPr lang="ja-JP" altLang="en-US" sz="4000" dirty="0" smtClean="0">
                <a:latin typeface="+mn-ea"/>
              </a:rPr>
              <a:t>も、周囲が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特性を理解</a:t>
            </a:r>
            <a:r>
              <a:rPr lang="ja-JP" altLang="en-US" sz="4000" dirty="0" smtClean="0">
                <a:latin typeface="+mn-ea"/>
              </a:rPr>
              <a:t>し、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本人自身が、早めに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自己の状態を訴えることができる配慮・環境づくり</a:t>
            </a:r>
            <a:r>
              <a:rPr lang="ja-JP" altLang="en-US" sz="4000" dirty="0" smtClean="0">
                <a:latin typeface="+mn-ea"/>
              </a:rPr>
              <a:t>が重要です。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2299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③</a:t>
            </a:r>
            <a:r>
              <a:rPr kumimoji="1" lang="ja-JP" altLang="en-US" dirty="0" smtClean="0"/>
              <a:t>　ひきこもりの長期化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538480"/>
            <a:ext cx="218440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4000" dirty="0" smtClean="0">
                <a:latin typeface="+mj-ea"/>
                <a:ea typeface="+mj-ea"/>
              </a:rPr>
              <a:t>Vol.</a:t>
            </a:r>
            <a:r>
              <a:rPr kumimoji="1" lang="ja-JP" altLang="en-US" sz="4000" dirty="0" smtClean="0">
                <a:latin typeface="+mj-ea"/>
                <a:ea typeface="+mj-ea"/>
              </a:rPr>
              <a:t>１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11188" y="1330960"/>
            <a:ext cx="5576252" cy="8578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mtClean="0"/>
              <a:t>ひきこもりの基礎理解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773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865110" cy="857839"/>
          </a:xfrm>
        </p:spPr>
        <p:txBody>
          <a:bodyPr>
            <a:noAutofit/>
          </a:bodyPr>
          <a:lstStyle/>
          <a:p>
            <a:r>
              <a:rPr lang="ja-JP" altLang="en-US" sz="4400" dirty="0" smtClean="0"/>
              <a:t>ひきこもりの相談のゴールって？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85850"/>
            <a:ext cx="82867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今まで、「精神障害」のモデルは、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統合失調症でした。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保健所</a:t>
            </a:r>
            <a:r>
              <a:rPr lang="ja-JP" altLang="en-US" sz="4000" dirty="0" smtClean="0">
                <a:latin typeface="+mn-ea"/>
              </a:rPr>
              <a:t>や市町村</a:t>
            </a:r>
            <a:r>
              <a:rPr lang="ja-JP" altLang="en-US" sz="4000" dirty="0">
                <a:latin typeface="+mn-ea"/>
              </a:rPr>
              <a:t>相談</a:t>
            </a:r>
            <a:r>
              <a:rPr lang="ja-JP" altLang="en-US" sz="4000" dirty="0" smtClean="0">
                <a:latin typeface="+mn-ea"/>
              </a:rPr>
              <a:t>の介入は、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まずは、精神科医療機関への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受診勧奨、導入です。ところが、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ひきこもり、発達障害の支援は、</a:t>
            </a:r>
            <a:endParaRPr lang="en-US" altLang="ja-JP" sz="4000" dirty="0" smtClean="0">
              <a:latin typeface="+mn-ea"/>
            </a:endParaRPr>
          </a:p>
          <a:p>
            <a:pPr fontAlgn="ctr"/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必ずしも、医療導入が必要とは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pPr fontAlgn="ctr"/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　　限りません</a:t>
            </a:r>
            <a:r>
              <a:rPr lang="ja-JP" altLang="en-US" sz="4000" dirty="0" smtClean="0">
                <a:latin typeface="+mn-ea"/>
              </a:rPr>
              <a:t>。そのため、</a:t>
            </a:r>
            <a:endParaRPr lang="en-US" altLang="ja-JP" sz="4000" dirty="0" smtClean="0">
              <a:latin typeface="+mn-ea"/>
            </a:endParaRPr>
          </a:p>
          <a:p>
            <a:pPr fontAlgn="ctr"/>
            <a:r>
              <a:rPr lang="ja-JP" altLang="en-US" sz="4000" b="1" dirty="0">
                <a:solidFill>
                  <a:srgbClr val="00B050"/>
                </a:solidFill>
                <a:latin typeface="+mn-ea"/>
              </a:rPr>
              <a:t>相談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のゴールが</a:t>
            </a:r>
            <a:r>
              <a:rPr lang="ja-JP" altLang="en-US" sz="4000" b="1" dirty="0">
                <a:solidFill>
                  <a:srgbClr val="00B050"/>
                </a:solidFill>
                <a:latin typeface="+mn-ea"/>
              </a:rPr>
              <a:t>見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えづらいことも。</a:t>
            </a:r>
            <a:endParaRPr lang="en-US" altLang="ja-JP" sz="4000" b="1" dirty="0" smtClean="0">
              <a:solidFill>
                <a:srgbClr val="00B05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7631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865110" cy="857839"/>
          </a:xfrm>
        </p:spPr>
        <p:txBody>
          <a:bodyPr>
            <a:noAutofit/>
          </a:bodyPr>
          <a:lstStyle/>
          <a:p>
            <a:r>
              <a:rPr lang="ja-JP" altLang="en-US" sz="4400" dirty="0" smtClean="0">
                <a:solidFill>
                  <a:srgbClr val="FF99CC"/>
                </a:solidFill>
              </a:rPr>
              <a:t>ひきこもりの相談のゴールって？</a:t>
            </a:r>
            <a:endParaRPr kumimoji="1" lang="ja-JP" altLang="en-US" sz="4400" dirty="0">
              <a:solidFill>
                <a:srgbClr val="FF99CC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28625" y="1008132"/>
            <a:ext cx="82867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特に、支援が長期化することも。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latin typeface="+mn-ea"/>
              </a:rPr>
              <a:t>　行政</a:t>
            </a:r>
            <a:r>
              <a:rPr lang="ja-JP" altLang="en-US" sz="4000" b="1" dirty="0">
                <a:latin typeface="+mn-ea"/>
              </a:rPr>
              <a:t>機関</a:t>
            </a:r>
            <a:r>
              <a:rPr lang="ja-JP" altLang="en-US" sz="4000" b="1" dirty="0" smtClean="0">
                <a:latin typeface="+mn-ea"/>
              </a:rPr>
              <a:t>では、</a:t>
            </a:r>
            <a:endParaRPr lang="en-US" altLang="ja-JP" sz="4000" b="1" dirty="0" smtClean="0">
              <a:latin typeface="+mn-ea"/>
            </a:endParaRPr>
          </a:p>
          <a:p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　数年単位で、担当が替わる。</a:t>
            </a:r>
            <a:endParaRPr lang="en-US" altLang="ja-JP" sz="4000" b="1" dirty="0" smtClean="0">
              <a:latin typeface="+mn-ea"/>
            </a:endParaRPr>
          </a:p>
          <a:p>
            <a:r>
              <a:rPr lang="ja-JP" altLang="en-US" sz="4000" b="1" dirty="0" smtClean="0">
                <a:latin typeface="+mn-ea"/>
              </a:rPr>
              <a:t>　引継ぎの</a:t>
            </a:r>
            <a:r>
              <a:rPr lang="ja-JP" altLang="en-US" sz="4000" b="1" dirty="0">
                <a:latin typeface="+mn-ea"/>
              </a:rPr>
              <a:t>時</a:t>
            </a:r>
            <a:r>
              <a:rPr lang="ja-JP" altLang="en-US" sz="4000" b="1" dirty="0" smtClean="0">
                <a:latin typeface="+mn-ea"/>
              </a:rPr>
              <a:t>に、関係が</a:t>
            </a:r>
            <a:r>
              <a:rPr lang="ja-JP" altLang="en-US" sz="4000" b="1" dirty="0">
                <a:latin typeface="+mn-ea"/>
              </a:rPr>
              <a:t>切</a:t>
            </a:r>
            <a:r>
              <a:rPr lang="ja-JP" altLang="en-US" sz="4000" b="1" dirty="0" smtClean="0">
                <a:latin typeface="+mn-ea"/>
              </a:rPr>
              <a:t>れる。</a:t>
            </a:r>
            <a:endParaRPr lang="en-US" altLang="ja-JP" sz="4000" b="1" dirty="0" smtClean="0">
              <a:latin typeface="+mn-ea"/>
            </a:endParaRPr>
          </a:p>
          <a:p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　ゴールが、分からない。</a:t>
            </a:r>
            <a:endParaRPr lang="en-US" altLang="ja-JP" sz="4000" b="1" dirty="0" smtClean="0">
              <a:latin typeface="+mn-ea"/>
            </a:endParaRPr>
          </a:p>
          <a:p>
            <a:r>
              <a:rPr lang="ja-JP" altLang="en-US" sz="4000" dirty="0" smtClean="0">
                <a:solidFill>
                  <a:srgbClr val="FF0000"/>
                </a:solidFill>
                <a:latin typeface="+mn-ea"/>
              </a:rPr>
              <a:t>問題は、医療・福祉につながらない。</a:t>
            </a:r>
            <a:endParaRPr lang="en-US" altLang="ja-JP" sz="4000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統合失調症も、長期支援だが、</a:t>
            </a:r>
            <a:endParaRPr lang="en-US" altLang="ja-JP" sz="4000" b="1" dirty="0" smtClean="0">
              <a:latin typeface="+mn-ea"/>
            </a:endParaRPr>
          </a:p>
          <a:p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それは、医療や福祉が担ってくれる。</a:t>
            </a:r>
            <a:endParaRPr lang="en-US" altLang="ja-JP" sz="4000" b="1" dirty="0" smtClean="0">
              <a:latin typeface="+mn-ea"/>
            </a:endParaRPr>
          </a:p>
          <a:p>
            <a:r>
              <a:rPr lang="ja-JP" altLang="en-US" sz="4000" b="1" dirty="0">
                <a:latin typeface="+mn-ea"/>
              </a:rPr>
              <a:t>行政</a:t>
            </a:r>
            <a:r>
              <a:rPr lang="ja-JP" altLang="en-US" sz="4000" b="1" dirty="0" smtClean="0">
                <a:latin typeface="+mn-ea"/>
              </a:rPr>
              <a:t>としての長期化対応は</a:t>
            </a:r>
            <a:r>
              <a:rPr lang="ja-JP" altLang="en-US" sz="4000" b="1" dirty="0">
                <a:latin typeface="+mn-ea"/>
              </a:rPr>
              <a:t>？</a:t>
            </a:r>
            <a:endParaRPr lang="en-US" altLang="ja-JP" sz="40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1793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8391526" cy="857839"/>
          </a:xfrm>
        </p:spPr>
        <p:txBody>
          <a:bodyPr>
            <a:noAutofit/>
          </a:bodyPr>
          <a:lstStyle/>
          <a:p>
            <a:r>
              <a:rPr lang="ja-JP" altLang="en-US" sz="4400" dirty="0" smtClean="0"/>
              <a:t>では、ひきこもり相談のゴールは？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79426" y="1081157"/>
            <a:ext cx="82867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+mn-ea"/>
              </a:rPr>
              <a:t>どこにあるのでしょう？</a:t>
            </a:r>
            <a:endParaRPr lang="en-US" altLang="ja-JP" sz="3200" dirty="0" smtClean="0">
              <a:latin typeface="+mn-ea"/>
            </a:endParaRPr>
          </a:p>
          <a:p>
            <a:pPr fontAlgn="ctr"/>
            <a:r>
              <a:rPr lang="ja-JP" altLang="en-US" sz="3200" dirty="0" smtClean="0">
                <a:latin typeface="+mn-ea"/>
              </a:rPr>
              <a:t>①　就労などして、ひとまず</a:t>
            </a:r>
            <a:r>
              <a:rPr lang="ja-JP" altLang="en-US" sz="3200" b="1" dirty="0" smtClean="0">
                <a:solidFill>
                  <a:srgbClr val="FF0000"/>
                </a:solidFill>
                <a:latin typeface="+mn-ea"/>
              </a:rPr>
              <a:t>終了</a:t>
            </a:r>
            <a:r>
              <a:rPr lang="ja-JP" altLang="en-US" sz="3200" dirty="0" smtClean="0">
                <a:latin typeface="+mn-ea"/>
              </a:rPr>
              <a:t>。</a:t>
            </a:r>
            <a:endParaRPr lang="en-US" altLang="ja-JP" sz="3200" dirty="0" smtClean="0">
              <a:latin typeface="+mn-ea"/>
            </a:endParaRPr>
          </a:p>
          <a:p>
            <a:pPr fontAlgn="ctr"/>
            <a:r>
              <a:rPr lang="ja-JP" altLang="en-US" sz="3200" dirty="0" smtClean="0">
                <a:latin typeface="+mn-ea"/>
              </a:rPr>
              <a:t>②　</a:t>
            </a:r>
            <a:r>
              <a:rPr lang="ja-JP" altLang="en-US" sz="3200" b="1" dirty="0" smtClean="0">
                <a:solidFill>
                  <a:srgbClr val="00B050"/>
                </a:solidFill>
                <a:latin typeface="+mn-ea"/>
              </a:rPr>
              <a:t>医療機関</a:t>
            </a:r>
            <a:r>
              <a:rPr lang="ja-JP" altLang="en-US" sz="3200" dirty="0" smtClean="0">
                <a:latin typeface="+mn-ea"/>
              </a:rPr>
              <a:t>に結び付いて、そちらが主体。</a:t>
            </a:r>
            <a:endParaRPr lang="en-US" altLang="ja-JP" sz="3200" dirty="0" smtClean="0">
              <a:latin typeface="+mn-ea"/>
            </a:endParaRPr>
          </a:p>
          <a:p>
            <a:pPr fontAlgn="ctr"/>
            <a:r>
              <a:rPr lang="ja-JP" altLang="en-US" sz="3200" dirty="0" smtClean="0">
                <a:latin typeface="+mn-ea"/>
              </a:rPr>
              <a:t>③　</a:t>
            </a:r>
            <a:r>
              <a:rPr lang="ja-JP" altLang="en-US" sz="3200" b="1" dirty="0" smtClean="0">
                <a:solidFill>
                  <a:srgbClr val="00B050"/>
                </a:solidFill>
                <a:latin typeface="+mn-ea"/>
              </a:rPr>
              <a:t>福祉サービス</a:t>
            </a:r>
            <a:r>
              <a:rPr lang="ja-JP" altLang="en-US" sz="3200" dirty="0" smtClean="0">
                <a:latin typeface="+mn-ea"/>
              </a:rPr>
              <a:t>に結び付いて、</a:t>
            </a:r>
            <a:endParaRPr lang="en-US" altLang="ja-JP" sz="3200" dirty="0" smtClean="0">
              <a:latin typeface="+mn-ea"/>
            </a:endParaRPr>
          </a:p>
          <a:p>
            <a:pPr fontAlgn="ctr"/>
            <a:r>
              <a:rPr lang="ja-JP" altLang="en-US" sz="3200" dirty="0">
                <a:latin typeface="+mn-ea"/>
              </a:rPr>
              <a:t>　</a:t>
            </a:r>
            <a:r>
              <a:rPr lang="ja-JP" altLang="en-US" sz="3200" dirty="0" smtClean="0">
                <a:latin typeface="+mn-ea"/>
              </a:rPr>
              <a:t>　　　　そちらが主体に。</a:t>
            </a:r>
            <a:endParaRPr lang="en-US" altLang="ja-JP" sz="3200" dirty="0" smtClean="0">
              <a:latin typeface="+mn-ea"/>
            </a:endParaRPr>
          </a:p>
          <a:p>
            <a:pPr fontAlgn="ctr"/>
            <a:r>
              <a:rPr lang="ja-JP" altLang="en-US" sz="3200" dirty="0" smtClean="0">
                <a:latin typeface="+mn-ea"/>
              </a:rPr>
              <a:t>④　回復はしていないけど、少し安定、</a:t>
            </a:r>
            <a:endParaRPr lang="en-US" altLang="ja-JP" sz="3200" dirty="0" smtClean="0">
              <a:latin typeface="+mn-ea"/>
            </a:endParaRPr>
          </a:p>
          <a:p>
            <a:pPr fontAlgn="ctr"/>
            <a:r>
              <a:rPr lang="ja-JP" altLang="en-US" sz="3200" dirty="0">
                <a:latin typeface="+mn-ea"/>
              </a:rPr>
              <a:t>　</a:t>
            </a:r>
            <a:r>
              <a:rPr lang="ja-JP" altLang="en-US" sz="3200" dirty="0" smtClean="0">
                <a:latin typeface="+mn-ea"/>
              </a:rPr>
              <a:t>　　　　ひとまず終了、</a:t>
            </a:r>
            <a:r>
              <a:rPr lang="ja-JP" altLang="en-US" sz="3200" b="1" dirty="0" smtClean="0">
                <a:solidFill>
                  <a:srgbClr val="FF0000"/>
                </a:solidFill>
                <a:latin typeface="+mn-ea"/>
              </a:rPr>
              <a:t>中断</a:t>
            </a:r>
            <a:r>
              <a:rPr lang="ja-JP" altLang="en-US" sz="3200" dirty="0" smtClean="0">
                <a:latin typeface="+mn-ea"/>
              </a:rPr>
              <a:t>。</a:t>
            </a:r>
            <a:endParaRPr lang="en-US" altLang="ja-JP" sz="3200" dirty="0" smtClean="0">
              <a:latin typeface="+mn-ea"/>
            </a:endParaRPr>
          </a:p>
          <a:p>
            <a:pPr fontAlgn="ctr"/>
            <a:r>
              <a:rPr lang="ja-JP" altLang="en-US" sz="3200" dirty="0" smtClean="0">
                <a:latin typeface="+mn-ea"/>
              </a:rPr>
              <a:t>⑤　あまり変化のないまま、</a:t>
            </a:r>
            <a:r>
              <a:rPr lang="ja-JP" altLang="en-US" sz="3200" b="1" dirty="0" smtClean="0">
                <a:solidFill>
                  <a:srgbClr val="FF0000"/>
                </a:solidFill>
                <a:latin typeface="+mn-ea"/>
              </a:rPr>
              <a:t>継続？？</a:t>
            </a:r>
            <a:endParaRPr lang="en-US" altLang="ja-JP" sz="3200" b="1" dirty="0" smtClean="0">
              <a:solidFill>
                <a:srgbClr val="FF0000"/>
              </a:solidFill>
              <a:latin typeface="+mn-ea"/>
            </a:endParaRPr>
          </a:p>
          <a:p>
            <a:pPr fontAlgn="ctr"/>
            <a:r>
              <a:rPr lang="ja-JP" altLang="en-US" sz="3200" b="1" dirty="0" smtClean="0">
                <a:solidFill>
                  <a:srgbClr val="FF0000"/>
                </a:solidFill>
                <a:latin typeface="+mn-ea"/>
              </a:rPr>
              <a:t>⑥　しかし、就労、福祉サービスが、中断し、⑤に戻ることも少なくない。</a:t>
            </a:r>
            <a:endParaRPr lang="en-US" altLang="ja-JP" sz="3200" b="1" dirty="0" smtClean="0">
              <a:solidFill>
                <a:srgbClr val="FF0000"/>
              </a:solidFill>
              <a:latin typeface="+mn-ea"/>
            </a:endParaRPr>
          </a:p>
          <a:p>
            <a:pPr fontAlgn="ctr"/>
            <a:r>
              <a:rPr lang="ja-JP" altLang="en-US" sz="3200" b="1" dirty="0" smtClean="0">
                <a:solidFill>
                  <a:srgbClr val="00B050"/>
                </a:solidFill>
                <a:latin typeface="+mn-ea"/>
              </a:rPr>
              <a:t>結果</a:t>
            </a:r>
            <a:r>
              <a:rPr lang="ja-JP" altLang="en-US" sz="3200" b="1" dirty="0">
                <a:solidFill>
                  <a:srgbClr val="00B050"/>
                </a:solidFill>
                <a:latin typeface="+mn-ea"/>
              </a:rPr>
              <a:t>、</a:t>
            </a:r>
            <a:r>
              <a:rPr lang="ja-JP" altLang="en-US" sz="3200" b="1" dirty="0" smtClean="0">
                <a:solidFill>
                  <a:srgbClr val="00B050"/>
                </a:solidFill>
                <a:latin typeface="+mn-ea"/>
              </a:rPr>
              <a:t>⑤が、徐々に、増えてくることも。</a:t>
            </a:r>
            <a:endParaRPr lang="en-US" altLang="ja-JP" sz="3200" b="1" dirty="0" smtClean="0">
              <a:solidFill>
                <a:srgbClr val="00B05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1905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円/楕円 13"/>
          <p:cNvSpPr/>
          <p:nvPr/>
        </p:nvSpPr>
        <p:spPr>
          <a:xfrm rot="20380677">
            <a:off x="1587893" y="2105614"/>
            <a:ext cx="5781675" cy="344487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400" dirty="0" smtClean="0"/>
              <a:t>統合失調症の場合は・・・</a:t>
            </a:r>
            <a:endParaRPr kumimoji="1" lang="ja-JP" altLang="en-US" sz="4400" dirty="0"/>
          </a:p>
        </p:txBody>
      </p:sp>
      <p:sp>
        <p:nvSpPr>
          <p:cNvPr id="3" name="正方形/長方形 2"/>
          <p:cNvSpPr/>
          <p:nvPr/>
        </p:nvSpPr>
        <p:spPr>
          <a:xfrm>
            <a:off x="1476375" y="1812926"/>
            <a:ext cx="933450" cy="27051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保健所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405913" y="1391739"/>
            <a:ext cx="2600325" cy="17319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3200" dirty="0" smtClean="0">
                <a:solidFill>
                  <a:schemeClr val="tx1"/>
                </a:solidFill>
              </a:rPr>
              <a:t>医療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精神科</a:t>
            </a:r>
            <a:endParaRPr kumimoji="1" lang="en-US" altLang="ja-JP" sz="3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3200" dirty="0" smtClean="0">
                <a:solidFill>
                  <a:schemeClr val="tx1"/>
                </a:solidFill>
              </a:rPr>
              <a:t>医療機関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405913" y="3258639"/>
            <a:ext cx="2600325" cy="17319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</a:rPr>
              <a:t>【</a:t>
            </a:r>
            <a:r>
              <a:rPr lang="ja-JP" altLang="en-US" sz="3200" dirty="0" smtClean="0">
                <a:solidFill>
                  <a:schemeClr val="tx1"/>
                </a:solidFill>
              </a:rPr>
              <a:t>福祉</a:t>
            </a:r>
            <a:r>
              <a:rPr lang="en-US" altLang="ja-JP" sz="3200" dirty="0" smtClean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lang="ja-JP" altLang="en-US" sz="3200" dirty="0" smtClean="0">
                <a:solidFill>
                  <a:schemeClr val="tx1"/>
                </a:solidFill>
              </a:rPr>
              <a:t>障害者相談支援事業所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2676536" y="1751862"/>
            <a:ext cx="2432601" cy="102870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76375" y="5324476"/>
            <a:ext cx="2697833" cy="809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市町村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2924957" y="2984501"/>
            <a:ext cx="1876425" cy="1905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  <a:latin typeface="+mn-ea"/>
              </a:rPr>
              <a:t>本人</a:t>
            </a:r>
            <a:endParaRPr kumimoji="1" lang="en-US" altLang="ja-JP" sz="2800" dirty="0" smtClean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2800" dirty="0">
                <a:solidFill>
                  <a:schemeClr val="bg1"/>
                </a:solidFill>
                <a:latin typeface="+mn-ea"/>
              </a:rPr>
              <a:t>家族</a:t>
            </a:r>
            <a:endParaRPr kumimoji="1" lang="ja-JP" altLang="en-US" sz="2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57774" y="1450892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受診勧奨</a:t>
            </a:r>
            <a:endParaRPr kumimoji="1" lang="ja-JP" altLang="en-US" sz="2800" dirty="0"/>
          </a:p>
        </p:txBody>
      </p:sp>
      <p:sp>
        <p:nvSpPr>
          <p:cNvPr id="10" name="右矢印 9"/>
          <p:cNvSpPr/>
          <p:nvPr/>
        </p:nvSpPr>
        <p:spPr>
          <a:xfrm>
            <a:off x="2242104" y="3828051"/>
            <a:ext cx="857250" cy="607013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右矢印 10"/>
          <p:cNvSpPr/>
          <p:nvPr/>
        </p:nvSpPr>
        <p:spPr>
          <a:xfrm rot="18690168">
            <a:off x="2785563" y="4627475"/>
            <a:ext cx="857250" cy="607013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 rot="9427470">
            <a:off x="4373768" y="2838119"/>
            <a:ext cx="1262892" cy="607013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右矢印 12"/>
          <p:cNvSpPr/>
          <p:nvPr/>
        </p:nvSpPr>
        <p:spPr>
          <a:xfrm rot="11699916">
            <a:off x="4594861" y="4082746"/>
            <a:ext cx="857250" cy="607013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4801382" y="5332944"/>
            <a:ext cx="2697833" cy="809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rgbClr val="FF0000"/>
                </a:solidFill>
              </a:rPr>
              <a:t>連　携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99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400" dirty="0" smtClean="0"/>
              <a:t>ひきこもりの場合は・・・</a:t>
            </a:r>
            <a:endParaRPr kumimoji="1" lang="ja-JP" altLang="en-US" sz="4400" dirty="0"/>
          </a:p>
        </p:txBody>
      </p:sp>
      <p:sp>
        <p:nvSpPr>
          <p:cNvPr id="3" name="正方形/長方形 2"/>
          <p:cNvSpPr/>
          <p:nvPr/>
        </p:nvSpPr>
        <p:spPr>
          <a:xfrm>
            <a:off x="430884" y="1279908"/>
            <a:ext cx="1279894" cy="52542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+mn-ea"/>
              </a:rPr>
              <a:t>自治体（保健所・市町村等）</a:t>
            </a:r>
            <a:endParaRPr kumimoji="1" lang="en-US" altLang="ja-JP" sz="28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ひきこもり地域支援センター</a:t>
            </a:r>
            <a:endParaRPr kumimoji="1" lang="ja-JP" altLang="en-US" sz="2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409127" y="2209870"/>
            <a:ext cx="3359046" cy="8219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医療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精神科</a:t>
            </a:r>
            <a:r>
              <a:rPr lang="ja-JP" altLang="en-US" sz="2000" dirty="0" smtClean="0">
                <a:solidFill>
                  <a:schemeClr val="tx1"/>
                </a:solidFill>
              </a:rPr>
              <a:t>医療機関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455167" y="4181204"/>
            <a:ext cx="3313006" cy="8234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【</a:t>
            </a:r>
            <a:r>
              <a:rPr lang="ja-JP" altLang="en-US" sz="2000" dirty="0" smtClean="0">
                <a:solidFill>
                  <a:schemeClr val="tx1"/>
                </a:solidFill>
              </a:rPr>
              <a:t>福祉</a:t>
            </a:r>
            <a:r>
              <a:rPr lang="en-US" altLang="ja-JP" sz="2000" dirty="0" smtClean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障害者相談支援事業所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2529743" y="2276204"/>
            <a:ext cx="2107125" cy="1905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  <a:latin typeface="+mn-ea"/>
              </a:rPr>
              <a:t>本人</a:t>
            </a:r>
            <a:endParaRPr kumimoji="1" lang="en-US" altLang="ja-JP" sz="2800" dirty="0" smtClean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2800" dirty="0">
                <a:solidFill>
                  <a:schemeClr val="bg1"/>
                </a:solidFill>
                <a:latin typeface="+mn-ea"/>
              </a:rPr>
              <a:t>家族</a:t>
            </a:r>
            <a:endParaRPr kumimoji="1" lang="ja-JP" altLang="en-US" sz="2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右矢印 9"/>
          <p:cNvSpPr/>
          <p:nvPr/>
        </p:nvSpPr>
        <p:spPr>
          <a:xfrm rot="656913">
            <a:off x="4202246" y="3112164"/>
            <a:ext cx="857250" cy="607013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11" name="右矢印 10"/>
          <p:cNvSpPr/>
          <p:nvPr/>
        </p:nvSpPr>
        <p:spPr>
          <a:xfrm rot="19853594">
            <a:off x="3956398" y="2071977"/>
            <a:ext cx="1288694" cy="607013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12" name="右矢印 11"/>
          <p:cNvSpPr/>
          <p:nvPr/>
        </p:nvSpPr>
        <p:spPr>
          <a:xfrm rot="1900746">
            <a:off x="3983044" y="3810556"/>
            <a:ext cx="1262892" cy="607013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13" name="右矢印 12"/>
          <p:cNvSpPr/>
          <p:nvPr/>
        </p:nvSpPr>
        <p:spPr>
          <a:xfrm rot="5172724">
            <a:off x="3035845" y="4330131"/>
            <a:ext cx="1060544" cy="607013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16" name="正方形/長方形 15"/>
          <p:cNvSpPr/>
          <p:nvPr/>
        </p:nvSpPr>
        <p:spPr>
          <a:xfrm>
            <a:off x="5434667" y="3188019"/>
            <a:ext cx="3359047" cy="8219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一般就労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サポステ・ハローワーク等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114331" y="5251453"/>
            <a:ext cx="6458839" cy="13931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医療・就労・福祉では、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本人</a:t>
            </a:r>
            <a:r>
              <a:rPr lang="ja-JP" altLang="en-US" sz="2800" dirty="0" smtClean="0">
                <a:solidFill>
                  <a:schemeClr val="tx1"/>
                </a:solidFill>
              </a:rPr>
              <a:t>の</a:t>
            </a:r>
            <a:r>
              <a:rPr lang="ja-JP" altLang="en-US" sz="2800" dirty="0">
                <a:solidFill>
                  <a:schemeClr val="tx1"/>
                </a:solidFill>
              </a:rPr>
              <a:t>支援</a:t>
            </a:r>
            <a:r>
              <a:rPr lang="ja-JP" altLang="en-US" sz="2800" dirty="0" smtClean="0">
                <a:solidFill>
                  <a:schemeClr val="tx1"/>
                </a:solidFill>
              </a:rPr>
              <a:t>が難しい</a:t>
            </a:r>
            <a:r>
              <a:rPr lang="ja-JP" altLang="en-US" sz="2800" dirty="0">
                <a:solidFill>
                  <a:schemeClr val="tx1"/>
                </a:solidFill>
              </a:rPr>
              <a:t>場合</a:t>
            </a:r>
            <a:r>
              <a:rPr lang="ja-JP" altLang="en-US" sz="2800" dirty="0" smtClean="0">
                <a:solidFill>
                  <a:schemeClr val="tx1"/>
                </a:solidFill>
              </a:rPr>
              <a:t>は？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b="1" dirty="0" smtClean="0">
                <a:solidFill>
                  <a:srgbClr val="FF0000"/>
                </a:solidFill>
              </a:rPr>
              <a:t>この課題が一番大きい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1579746" y="2730476"/>
            <a:ext cx="877768" cy="1028700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409127" y="1170990"/>
            <a:ext cx="3359046" cy="8219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教育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】</a:t>
            </a: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進学・復学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9" name="右矢印 18"/>
          <p:cNvSpPr/>
          <p:nvPr/>
        </p:nvSpPr>
        <p:spPr>
          <a:xfrm rot="20830475">
            <a:off x="4209081" y="2582826"/>
            <a:ext cx="857250" cy="607013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20" name="正方形/長方形 19"/>
          <p:cNvSpPr/>
          <p:nvPr/>
        </p:nvSpPr>
        <p:spPr>
          <a:xfrm>
            <a:off x="2029350" y="1068259"/>
            <a:ext cx="3093660" cy="82192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</a:rPr>
              <a:t>まずは、安定した</a:t>
            </a:r>
            <a:endParaRPr kumimoji="1" lang="en-US" altLang="ja-JP" sz="28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bg1"/>
                </a:solidFill>
              </a:rPr>
              <a:t>日常</a:t>
            </a:r>
            <a:r>
              <a:rPr lang="ja-JP" altLang="en-US" sz="2800" dirty="0">
                <a:solidFill>
                  <a:schemeClr val="bg1"/>
                </a:solidFill>
              </a:rPr>
              <a:t>生活</a:t>
            </a:r>
            <a:r>
              <a:rPr lang="ja-JP" altLang="en-US" sz="2800" dirty="0" smtClean="0">
                <a:solidFill>
                  <a:schemeClr val="bg1"/>
                </a:solidFill>
              </a:rPr>
              <a:t>が重要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38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943225" y="1152525"/>
            <a:ext cx="3257550" cy="3276600"/>
          </a:xfrm>
          <a:prstGeom prst="ellipse">
            <a:avLst/>
          </a:prstGeom>
          <a:solidFill>
            <a:schemeClr val="accent6">
              <a:lumMod val="60000"/>
              <a:lumOff val="4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4400" dirty="0" smtClean="0"/>
              <a:t>ところが、２</a:t>
            </a:r>
            <a:r>
              <a:rPr kumimoji="1" lang="ja-JP" altLang="en-US" sz="4400" dirty="0" smtClean="0"/>
              <a:t>０年程前から、</a:t>
            </a:r>
            <a:endParaRPr kumimoji="1" lang="ja-JP" altLang="en-US" sz="4400" dirty="0"/>
          </a:p>
        </p:txBody>
      </p:sp>
      <p:sp>
        <p:nvSpPr>
          <p:cNvPr id="5" name="円/楕円 4"/>
          <p:cNvSpPr/>
          <p:nvPr/>
        </p:nvSpPr>
        <p:spPr>
          <a:xfrm>
            <a:off x="2943225" y="3152775"/>
            <a:ext cx="3257550" cy="3276600"/>
          </a:xfrm>
          <a:prstGeom prst="ellipse">
            <a:avLst/>
          </a:prstGeom>
          <a:solidFill>
            <a:schemeClr val="accent1">
              <a:lumMod val="60000"/>
              <a:lumOff val="4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90563" y="1152525"/>
            <a:ext cx="776287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統合失調症等の精神疾患でない、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ひきこもりの</a:t>
            </a:r>
            <a:r>
              <a:rPr lang="ja-JP" altLang="en-US" sz="4000" dirty="0">
                <a:latin typeface="+mn-ea"/>
              </a:rPr>
              <a:t>人</a:t>
            </a:r>
            <a:r>
              <a:rPr lang="ja-JP" altLang="en-US" sz="4000" dirty="0" smtClean="0">
                <a:latin typeface="+mn-ea"/>
              </a:rPr>
              <a:t>が増えてきました。</a:t>
            </a:r>
            <a:endParaRPr lang="en-US" altLang="ja-JP" sz="4000" dirty="0" smtClean="0">
              <a:latin typeface="+mn-ea"/>
            </a:endParaRPr>
          </a:p>
          <a:p>
            <a:endParaRPr lang="en-US" altLang="ja-JP" sz="4000" dirty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　　当時、精神</a:t>
            </a:r>
            <a:r>
              <a:rPr lang="ja-JP" altLang="en-US" sz="4000" dirty="0">
                <a:latin typeface="+mn-ea"/>
              </a:rPr>
              <a:t>疾患</a:t>
            </a:r>
            <a:r>
              <a:rPr lang="ja-JP" altLang="en-US" sz="4000" dirty="0" smtClean="0">
                <a:latin typeface="+mn-ea"/>
              </a:rPr>
              <a:t>でない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　　　ひきこもりの人を、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「社会的ひきこもり」</a:t>
            </a:r>
            <a:r>
              <a:rPr lang="ja-JP" altLang="en-US" sz="4000" dirty="0" smtClean="0">
                <a:latin typeface="+mn-ea"/>
              </a:rPr>
              <a:t>と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　　　よんでいました。</a:t>
            </a:r>
            <a:endParaRPr lang="en-US" altLang="ja-JP" sz="4000" dirty="0" smtClean="0">
              <a:latin typeface="+mn-ea"/>
            </a:endParaRPr>
          </a:p>
          <a:p>
            <a:endParaRPr lang="en-US" altLang="ja-JP" sz="2400" dirty="0" smtClean="0">
              <a:latin typeface="+mn-ea"/>
            </a:endParaRPr>
          </a:p>
          <a:p>
            <a:r>
              <a:rPr lang="en-US" altLang="ja-JP" sz="2400" dirty="0">
                <a:latin typeface="+mn-ea"/>
              </a:rPr>
              <a:t>※</a:t>
            </a:r>
            <a:r>
              <a:rPr lang="ja-JP" altLang="en-US" sz="2400" dirty="0" smtClean="0">
                <a:latin typeface="+mn-ea"/>
              </a:rPr>
              <a:t>一般に、「ひきこもり」といえば、多くの場合、この「社会的ひきこもり」のことを指します。</a:t>
            </a:r>
            <a:endParaRPr lang="en-US" altLang="ja-JP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5689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8391526" cy="857839"/>
          </a:xfrm>
        </p:spPr>
        <p:txBody>
          <a:bodyPr>
            <a:noAutofit/>
          </a:bodyPr>
          <a:lstStyle/>
          <a:p>
            <a:r>
              <a:rPr lang="ja-JP" altLang="en-US" sz="4400" dirty="0" smtClean="0"/>
              <a:t>継続支援は、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2640" y="1136650"/>
            <a:ext cx="75996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ときには、あまり変化のないまま、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家族・本人支援が続きます。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それぞれの相談機関によって、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継続支援を行うのか、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行えるのか、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どこかの機関と連携するのか、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どのような立場で支援を行うのか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考える必要があります。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8581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4400" dirty="0" smtClean="0"/>
              <a:t>ひきこもりの長期化の症状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85850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ひきこもりが長期に続くとき、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そ</a:t>
            </a:r>
            <a:r>
              <a:rPr lang="ja-JP" altLang="en-US" sz="4000" dirty="0" smtClean="0">
                <a:latin typeface="+mn-ea"/>
              </a:rPr>
              <a:t>の背景に、次のような精神症状が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見られることがあります。</a:t>
            </a:r>
            <a:endParaRPr lang="en-US" altLang="ja-JP" sz="4000" dirty="0" smtClean="0">
              <a:latin typeface="+mn-ea"/>
            </a:endParaRPr>
          </a:p>
          <a:p>
            <a:pPr fontAlgn="ctr"/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①　</a:t>
            </a:r>
            <a:r>
              <a:rPr lang="ja-JP" altLang="ja-JP" sz="4000" b="1" dirty="0">
                <a:solidFill>
                  <a:srgbClr val="FF0000"/>
                </a:solidFill>
                <a:latin typeface="+mn-ea"/>
              </a:rPr>
              <a:t>著しい対人恐怖</a:t>
            </a:r>
          </a:p>
          <a:p>
            <a:pPr fontAlgn="ctr"/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②　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イライラ</a:t>
            </a:r>
            <a:r>
              <a:rPr lang="ja-JP" altLang="ja-JP" sz="4000" b="1" dirty="0">
                <a:solidFill>
                  <a:srgbClr val="00B050"/>
                </a:solidFill>
                <a:latin typeface="+mn-ea"/>
              </a:rPr>
              <a:t>、易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刺激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、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被害感情</a:t>
            </a:r>
            <a:endParaRPr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pPr fontAlgn="ctr"/>
            <a:r>
              <a:rPr lang="ja-JP" altLang="en-US" sz="4000" b="1" dirty="0" smtClean="0">
                <a:solidFill>
                  <a:srgbClr val="7030A0"/>
                </a:solidFill>
                <a:latin typeface="+mn-ea"/>
              </a:rPr>
              <a:t>③　</a:t>
            </a:r>
            <a:r>
              <a:rPr lang="ja-JP" altLang="ja-JP" sz="4000" b="1" dirty="0" smtClean="0">
                <a:solidFill>
                  <a:srgbClr val="7030A0"/>
                </a:solidFill>
                <a:latin typeface="+mn-ea"/>
              </a:rPr>
              <a:t>強迫症状</a:t>
            </a:r>
            <a:r>
              <a:rPr lang="ja-JP" altLang="en-US" sz="4000" b="1" dirty="0" smtClean="0">
                <a:solidFill>
                  <a:srgbClr val="7030A0"/>
                </a:solidFill>
                <a:latin typeface="+mn-ea"/>
              </a:rPr>
              <a:t>、</a:t>
            </a:r>
            <a:r>
              <a:rPr lang="ja-JP" altLang="ja-JP" sz="4000" b="1" dirty="0" smtClean="0">
                <a:solidFill>
                  <a:srgbClr val="7030A0"/>
                </a:solidFill>
                <a:latin typeface="+mn-ea"/>
              </a:rPr>
              <a:t>強いこだわり</a:t>
            </a:r>
            <a:endParaRPr lang="en-US" altLang="ja-JP" sz="4000" b="1" dirty="0" smtClean="0">
              <a:solidFill>
                <a:srgbClr val="7030A0"/>
              </a:solidFill>
              <a:latin typeface="+mn-ea"/>
            </a:endParaRPr>
          </a:p>
          <a:p>
            <a:pPr fontAlgn="ctr"/>
            <a:r>
              <a:rPr lang="ja-JP" altLang="en-US" sz="4000" dirty="0" smtClean="0">
                <a:latin typeface="+mn-ea"/>
              </a:rPr>
              <a:t>　この３つの症状は、日常生活に</a:t>
            </a:r>
            <a:endParaRPr lang="en-US" altLang="ja-JP" sz="4000" dirty="0" smtClean="0">
              <a:latin typeface="+mn-ea"/>
            </a:endParaRPr>
          </a:p>
          <a:p>
            <a:pPr fontAlgn="ctr"/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さまざまな影響を作ります。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0663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49" y="0"/>
            <a:ext cx="7926071" cy="857839"/>
          </a:xfrm>
        </p:spPr>
        <p:txBody>
          <a:bodyPr>
            <a:noAutofit/>
          </a:bodyPr>
          <a:lstStyle/>
          <a:p>
            <a:r>
              <a:rPr lang="ja-JP" altLang="en-US" sz="4400" dirty="0" smtClean="0"/>
              <a:t>長期ひきこもりの３症状の影響</a:t>
            </a:r>
            <a:endParaRPr kumimoji="1" lang="ja-JP" altLang="en-US" sz="4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t="16034" r="26103" b="18777"/>
          <a:stretch/>
        </p:blipFill>
        <p:spPr>
          <a:xfrm>
            <a:off x="6608765" y="4494716"/>
            <a:ext cx="2556508" cy="236328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67822" y="1071892"/>
            <a:ext cx="8730275" cy="56323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fontAlgn="ctr"/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①</a:t>
            </a:r>
            <a:r>
              <a:rPr lang="ja-JP" altLang="ja-JP" sz="4000" b="1" dirty="0" smtClean="0">
                <a:solidFill>
                  <a:srgbClr val="FF0000"/>
                </a:solidFill>
                <a:latin typeface="+mn-ea"/>
              </a:rPr>
              <a:t>著しい</a:t>
            </a:r>
            <a:r>
              <a:rPr lang="ja-JP" altLang="ja-JP" sz="4000" b="1" dirty="0">
                <a:solidFill>
                  <a:srgbClr val="FF0000"/>
                </a:solidFill>
                <a:latin typeface="+mn-ea"/>
              </a:rPr>
              <a:t>対人恐怖</a:t>
            </a:r>
            <a:endParaRPr lang="en-US" altLang="ja-JP" sz="4000" b="1" dirty="0">
              <a:solidFill>
                <a:srgbClr val="FF0000"/>
              </a:solidFill>
              <a:latin typeface="+mn-ea"/>
            </a:endParaRPr>
          </a:p>
          <a:p>
            <a:pPr fontAlgn="ctr"/>
            <a:r>
              <a:rPr lang="ja-JP" altLang="en-US" sz="4000" dirty="0" smtClean="0">
                <a:latin typeface="+mn-ea"/>
              </a:rPr>
              <a:t>（人</a:t>
            </a:r>
            <a:r>
              <a:rPr lang="ja-JP" altLang="en-US" sz="4000" dirty="0">
                <a:latin typeface="+mn-ea"/>
              </a:rPr>
              <a:t>と会うこと、外出が</a:t>
            </a:r>
            <a:r>
              <a:rPr lang="ja-JP" altLang="en-US" sz="4000" dirty="0" smtClean="0">
                <a:latin typeface="+mn-ea"/>
              </a:rPr>
              <a:t>できない）</a:t>
            </a:r>
            <a:endParaRPr lang="en-US" altLang="ja-JP" sz="4000" dirty="0" smtClean="0">
              <a:latin typeface="+mn-ea"/>
            </a:endParaRPr>
          </a:p>
          <a:p>
            <a:pPr fontAlgn="ctr"/>
            <a:r>
              <a:rPr lang="ja-JP" altLang="en-US" sz="40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+mn-ea"/>
              </a:rPr>
              <a:t>②</a:t>
            </a:r>
            <a:r>
              <a:rPr lang="ja-JP" altLang="ja-JP" sz="40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+mn-ea"/>
              </a:rPr>
              <a:t>イライラ、易刺激</a:t>
            </a:r>
            <a:r>
              <a:rPr lang="ja-JP" altLang="en-US" sz="40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+mn-ea"/>
              </a:rPr>
              <a:t>、</a:t>
            </a:r>
            <a:r>
              <a:rPr lang="ja-JP" altLang="ja-JP" sz="40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+mn-ea"/>
              </a:rPr>
              <a:t>被害感情</a:t>
            </a:r>
            <a:r>
              <a:rPr lang="ja-JP" altLang="en-US" sz="40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+mn-ea"/>
              </a:rPr>
              <a:t>（攻撃性）</a:t>
            </a:r>
            <a:endParaRPr lang="en-US" altLang="ja-JP" sz="4000" b="1" dirty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+mn-ea"/>
            </a:endParaRPr>
          </a:p>
          <a:p>
            <a:pPr fontAlgn="ctr"/>
            <a:r>
              <a:rPr lang="ja-JP" altLang="en-US" sz="4000" b="1" dirty="0">
                <a:ln>
                  <a:solidFill>
                    <a:schemeClr val="bg1"/>
                  </a:solidFill>
                </a:ln>
                <a:latin typeface="+mn-ea"/>
              </a:rPr>
              <a:t>（</a:t>
            </a:r>
            <a:r>
              <a:rPr lang="ja-JP" altLang="ja-JP" sz="4000" b="1" dirty="0">
                <a:ln>
                  <a:solidFill>
                    <a:schemeClr val="bg1"/>
                  </a:solidFill>
                </a:ln>
                <a:latin typeface="+mn-ea"/>
              </a:rPr>
              <a:t>安定した人間関係の構築が困難</a:t>
            </a:r>
            <a:endParaRPr lang="en-US" altLang="ja-JP" sz="4000" b="1" dirty="0">
              <a:ln>
                <a:solidFill>
                  <a:schemeClr val="bg1"/>
                </a:solidFill>
              </a:ln>
              <a:latin typeface="+mn-ea"/>
            </a:endParaRPr>
          </a:p>
          <a:p>
            <a:pPr fontAlgn="ctr"/>
            <a:r>
              <a:rPr lang="ja-JP" altLang="en-US" sz="4000" b="1" dirty="0">
                <a:ln>
                  <a:solidFill>
                    <a:schemeClr val="bg1"/>
                  </a:solidFill>
                </a:ln>
                <a:latin typeface="+mn-ea"/>
              </a:rPr>
              <a:t>　ときに、</a:t>
            </a:r>
            <a:r>
              <a:rPr lang="ja-JP" altLang="en-US" sz="40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+mn-ea"/>
              </a:rPr>
              <a:t>家庭内暴力</a:t>
            </a:r>
            <a:r>
              <a:rPr lang="ja-JP" altLang="en-US" sz="4000" dirty="0">
                <a:ln>
                  <a:solidFill>
                    <a:schemeClr val="bg1"/>
                  </a:solidFill>
                </a:ln>
                <a:latin typeface="+mn-ea"/>
              </a:rPr>
              <a:t>、</a:t>
            </a:r>
            <a:r>
              <a:rPr lang="ja-JP" altLang="en-US" sz="40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+mn-ea"/>
              </a:rPr>
              <a:t>近隣トラブル</a:t>
            </a:r>
            <a:r>
              <a:rPr lang="ja-JP" altLang="en-US" sz="4000" b="1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+mn-ea"/>
              </a:rPr>
              <a:t>）</a:t>
            </a:r>
            <a:endParaRPr lang="en-US" altLang="ja-JP" sz="4000" b="1" dirty="0" smtClean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+mn-ea"/>
            </a:endParaRPr>
          </a:p>
          <a:p>
            <a:pPr fontAlgn="ctr"/>
            <a:r>
              <a:rPr lang="ja-JP" altLang="en-US" sz="4000" b="1" dirty="0">
                <a:solidFill>
                  <a:srgbClr val="7030A0"/>
                </a:solidFill>
                <a:latin typeface="+mn-ea"/>
              </a:rPr>
              <a:t>③</a:t>
            </a:r>
            <a:r>
              <a:rPr lang="ja-JP" altLang="ja-JP" sz="4000" b="1" dirty="0">
                <a:solidFill>
                  <a:srgbClr val="7030A0"/>
                </a:solidFill>
                <a:latin typeface="+mn-ea"/>
              </a:rPr>
              <a:t>強迫症状</a:t>
            </a:r>
            <a:r>
              <a:rPr lang="ja-JP" altLang="en-US" sz="4000" b="1" dirty="0">
                <a:solidFill>
                  <a:srgbClr val="7030A0"/>
                </a:solidFill>
                <a:latin typeface="+mn-ea"/>
              </a:rPr>
              <a:t>、</a:t>
            </a:r>
            <a:r>
              <a:rPr lang="ja-JP" altLang="ja-JP" sz="4000" b="1" dirty="0">
                <a:solidFill>
                  <a:srgbClr val="7030A0"/>
                </a:solidFill>
                <a:latin typeface="+mn-ea"/>
              </a:rPr>
              <a:t>強いこだわり</a:t>
            </a:r>
            <a:endParaRPr lang="en-US" altLang="ja-JP" sz="4000" b="1" dirty="0">
              <a:solidFill>
                <a:srgbClr val="7030A0"/>
              </a:solidFill>
              <a:latin typeface="+mn-ea"/>
            </a:endParaRPr>
          </a:p>
          <a:p>
            <a:pPr fontAlgn="ctr"/>
            <a:r>
              <a:rPr lang="ja-JP" altLang="en-US" sz="4000" dirty="0" smtClean="0">
                <a:latin typeface="+mn-ea"/>
              </a:rPr>
              <a:t>（</a:t>
            </a:r>
            <a:r>
              <a:rPr lang="ja-JP" altLang="ja-JP" sz="4000" dirty="0">
                <a:latin typeface="+mn-ea"/>
              </a:rPr>
              <a:t>安定した日常生活</a:t>
            </a:r>
            <a:r>
              <a:rPr lang="ja-JP" altLang="ja-JP" sz="4000" dirty="0" smtClean="0">
                <a:latin typeface="+mn-ea"/>
              </a:rPr>
              <a:t>が困難</a:t>
            </a:r>
            <a:r>
              <a:rPr lang="ja-JP" altLang="en-US" sz="4000" dirty="0" smtClean="0">
                <a:latin typeface="+mn-ea"/>
              </a:rPr>
              <a:t>）</a:t>
            </a:r>
            <a:endParaRPr lang="en-US" altLang="ja-JP" sz="4000" dirty="0" smtClean="0">
              <a:latin typeface="+mn-ea"/>
            </a:endParaRPr>
          </a:p>
          <a:p>
            <a:pPr fontAlgn="ctr"/>
            <a:r>
              <a:rPr lang="ja-JP" altLang="en-US" sz="2000" i="1" dirty="0" smtClean="0">
                <a:latin typeface="+mn-ea"/>
              </a:rPr>
              <a:t>　　</a:t>
            </a:r>
            <a:endParaRPr lang="en-US" altLang="ja-JP" sz="2000" i="1" dirty="0" smtClean="0">
              <a:latin typeface="+mn-ea"/>
            </a:endParaRPr>
          </a:p>
          <a:p>
            <a:pPr fontAlgn="ctr"/>
            <a:r>
              <a:rPr lang="en-US" altLang="ja-JP" sz="3200" i="1" dirty="0" smtClean="0">
                <a:latin typeface="+mn-ea"/>
              </a:rPr>
              <a:t>※</a:t>
            </a:r>
            <a:r>
              <a:rPr lang="ja-JP" altLang="en-US" sz="3200" i="1" dirty="0">
                <a:latin typeface="+mn-ea"/>
              </a:rPr>
              <a:t>これら</a:t>
            </a:r>
            <a:r>
              <a:rPr lang="ja-JP" altLang="en-US" sz="3200" i="1" dirty="0" smtClean="0">
                <a:latin typeface="+mn-ea"/>
              </a:rPr>
              <a:t>の３</a:t>
            </a:r>
            <a:r>
              <a:rPr lang="ja-JP" altLang="en-US" sz="3200" i="1" dirty="0">
                <a:latin typeface="+mn-ea"/>
              </a:rPr>
              <a:t>症状は、発達障害に</a:t>
            </a:r>
          </a:p>
          <a:p>
            <a:pPr fontAlgn="ctr"/>
            <a:r>
              <a:rPr lang="ja-JP" altLang="en-US" sz="3200" i="1" dirty="0">
                <a:latin typeface="+mn-ea"/>
              </a:rPr>
              <a:t>　おいても、よく見られる症状です</a:t>
            </a:r>
            <a:r>
              <a:rPr lang="ja-JP" altLang="en-US" sz="3200" i="1" dirty="0" smtClean="0">
                <a:latin typeface="+mn-ea"/>
              </a:rPr>
              <a:t>。</a:t>
            </a:r>
            <a:endParaRPr lang="ja-JP" altLang="en-US" sz="4000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447152" y="4280663"/>
            <a:ext cx="697627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solidFill>
                  <a:srgbClr val="FF0000"/>
                </a:solidFill>
              </a:rPr>
              <a:t>●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400672" y="6150114"/>
            <a:ext cx="697627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solidFill>
                  <a:srgbClr val="00B050"/>
                </a:solidFill>
              </a:rPr>
              <a:t>●</a:t>
            </a:r>
            <a:endParaRPr kumimoji="1" lang="ja-JP" altLang="en-US" sz="4000" dirty="0">
              <a:solidFill>
                <a:srgbClr val="00B05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446373" y="6150114"/>
            <a:ext cx="697627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solidFill>
                  <a:srgbClr val="7030A0"/>
                </a:solidFill>
              </a:rPr>
              <a:t>●</a:t>
            </a:r>
            <a:endParaRPr kumimoji="1" lang="ja-JP" altLang="en-US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90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これらの３症状があると、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0" y="1114425"/>
            <a:ext cx="80009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4000" dirty="0" smtClean="0"/>
              <a:t>ひきこもり</a:t>
            </a:r>
            <a:r>
              <a:rPr lang="ja-JP" altLang="en-US" sz="4000" dirty="0"/>
              <a:t>へ</a:t>
            </a:r>
            <a:r>
              <a:rPr lang="ja-JP" altLang="en-US" sz="4000" dirty="0" smtClean="0"/>
              <a:t>の関わりは、</a:t>
            </a:r>
            <a:endParaRPr lang="en-US" altLang="ja-JP" sz="4000" dirty="0" smtClean="0"/>
          </a:p>
          <a:p>
            <a:pPr fontAlgn="ctr"/>
            <a:r>
              <a:rPr lang="ja-JP" altLang="en-US" sz="4000" dirty="0" smtClean="0"/>
              <a:t>「</a:t>
            </a:r>
            <a:r>
              <a:rPr lang="ja-JP" altLang="en-US" sz="4000" dirty="0"/>
              <a:t>外に出る」こと</a:t>
            </a:r>
            <a:r>
              <a:rPr lang="ja-JP" altLang="en-US" sz="4000" dirty="0" smtClean="0"/>
              <a:t>を</a:t>
            </a:r>
            <a:endParaRPr lang="en-US" altLang="ja-JP" sz="4000" dirty="0" smtClean="0"/>
          </a:p>
          <a:p>
            <a:pPr fontAlgn="ctr"/>
            <a:r>
              <a:rPr lang="ja-JP" altLang="en-US" sz="4000" dirty="0"/>
              <a:t>　</a:t>
            </a:r>
            <a:r>
              <a:rPr lang="ja-JP" altLang="en-US" sz="4000" dirty="0" smtClean="0"/>
              <a:t>主</a:t>
            </a:r>
            <a:r>
              <a:rPr lang="ja-JP" altLang="en-US" sz="4000" dirty="0"/>
              <a:t>な目標に置くのではなく</a:t>
            </a:r>
            <a:r>
              <a:rPr lang="ja-JP" altLang="en-US" sz="4000" dirty="0" smtClean="0"/>
              <a:t>、</a:t>
            </a:r>
            <a:endParaRPr lang="en-US" altLang="ja-JP" sz="4000" dirty="0"/>
          </a:p>
          <a:p>
            <a:pPr fontAlgn="ctr"/>
            <a:r>
              <a:rPr lang="ja-JP" altLang="en-US" sz="4000" dirty="0" smtClean="0"/>
              <a:t>「</a:t>
            </a:r>
            <a:r>
              <a:rPr lang="ja-JP" altLang="en-US" sz="4000" dirty="0"/>
              <a:t>外に出られない」原因となっているこれらの</a:t>
            </a:r>
            <a:r>
              <a:rPr lang="ja-JP" altLang="en-US" sz="4000" b="1" dirty="0">
                <a:solidFill>
                  <a:srgbClr val="FF0000"/>
                </a:solidFill>
              </a:rPr>
              <a:t>３症状の軽減</a:t>
            </a:r>
            <a:r>
              <a:rPr lang="ja-JP" altLang="en-US" sz="4000" dirty="0"/>
              <a:t>に</a:t>
            </a:r>
            <a:r>
              <a:rPr lang="ja-JP" altLang="en-US" sz="4000" dirty="0" smtClean="0"/>
              <a:t>努めます。</a:t>
            </a:r>
            <a:endParaRPr lang="en-US" altLang="ja-JP" sz="4000" dirty="0" smtClean="0"/>
          </a:p>
          <a:p>
            <a:pPr fontAlgn="ctr"/>
            <a:endParaRPr lang="en-US" altLang="ja-JP" sz="4000" dirty="0" smtClean="0"/>
          </a:p>
          <a:p>
            <a:pPr fontAlgn="ctr"/>
            <a:r>
              <a:rPr lang="ja-JP" altLang="en-US" sz="4000" dirty="0" smtClean="0"/>
              <a:t>とくに、</a:t>
            </a:r>
            <a:r>
              <a:rPr lang="ja-JP" altLang="en-US" sz="4000" b="1" dirty="0" smtClean="0">
                <a:solidFill>
                  <a:srgbClr val="00B050"/>
                </a:solidFill>
              </a:rPr>
              <a:t>著しい対人恐怖</a:t>
            </a:r>
            <a:r>
              <a:rPr lang="ja-JP" altLang="en-US" sz="4000" dirty="0" smtClean="0"/>
              <a:t>があると、</a:t>
            </a:r>
            <a:endParaRPr lang="en-US" altLang="ja-JP" sz="4000" dirty="0" smtClean="0"/>
          </a:p>
          <a:p>
            <a:pPr fontAlgn="ctr"/>
            <a:r>
              <a:rPr lang="ja-JP" altLang="en-US" sz="4000" dirty="0"/>
              <a:t>　</a:t>
            </a:r>
            <a:r>
              <a:rPr lang="ja-JP" altLang="en-US" sz="4000" b="1" dirty="0" smtClean="0">
                <a:solidFill>
                  <a:srgbClr val="00B050"/>
                </a:solidFill>
              </a:rPr>
              <a:t>外出することが困難</a:t>
            </a:r>
            <a:r>
              <a:rPr lang="ja-JP" altLang="en-US" sz="4000" dirty="0" smtClean="0"/>
              <a:t>になります。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0146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0505" y="1345882"/>
            <a:ext cx="4145280" cy="255143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825" y="3903820"/>
            <a:ext cx="4124960" cy="2523807"/>
          </a:xfrm>
          <a:prstGeom prst="rect">
            <a:avLst/>
          </a:prstGeom>
        </p:spPr>
      </p:pic>
      <p:sp>
        <p:nvSpPr>
          <p:cNvPr id="8" name="タイトル 1"/>
          <p:cNvSpPr txBox="1">
            <a:spLocks/>
          </p:cNvSpPr>
          <p:nvPr/>
        </p:nvSpPr>
        <p:spPr>
          <a:xfrm>
            <a:off x="628650" y="0"/>
            <a:ext cx="7167317" cy="857839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ひきこもりの状態はさまざま１</a:t>
            </a: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2000" y="1345882"/>
            <a:ext cx="4346062" cy="206210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kumimoji="1" lang="ja-JP" altLang="en-US" sz="3200" dirty="0" smtClean="0"/>
              <a:t>ひきこもっているが、</a:t>
            </a:r>
            <a:endParaRPr kumimoji="1" lang="en-US" altLang="ja-JP" sz="3200" dirty="0" smtClean="0"/>
          </a:p>
          <a:p>
            <a:r>
              <a:rPr lang="ja-JP" altLang="en-US" sz="3200" dirty="0"/>
              <a:t>家</a:t>
            </a:r>
            <a:r>
              <a:rPr lang="ja-JP" altLang="en-US" sz="3200" dirty="0" smtClean="0"/>
              <a:t>の</a:t>
            </a:r>
            <a:r>
              <a:rPr lang="ja-JP" altLang="en-US" sz="3200" dirty="0"/>
              <a:t>中</a:t>
            </a:r>
            <a:r>
              <a:rPr lang="ja-JP" altLang="en-US" sz="3200" dirty="0" smtClean="0"/>
              <a:t>では</a:t>
            </a:r>
            <a:r>
              <a:rPr lang="ja-JP" altLang="en-US" sz="3200" dirty="0"/>
              <a:t>安定</a:t>
            </a:r>
            <a:r>
              <a:rPr lang="ja-JP" altLang="en-US" sz="3200" dirty="0" smtClean="0"/>
              <a:t>し、</a:t>
            </a:r>
            <a:endParaRPr lang="en-US" altLang="ja-JP" sz="3200" dirty="0" smtClean="0"/>
          </a:p>
          <a:p>
            <a:r>
              <a:rPr kumimoji="1" lang="ja-JP" altLang="en-US" sz="3200" dirty="0"/>
              <a:t>家族</a:t>
            </a:r>
            <a:r>
              <a:rPr kumimoji="1" lang="ja-JP" altLang="en-US" sz="3200" dirty="0" smtClean="0"/>
              <a:t>と落ち着いて会話、</a:t>
            </a:r>
            <a:endParaRPr kumimoji="1" lang="en-US" altLang="ja-JP" sz="3200" dirty="0" smtClean="0"/>
          </a:p>
          <a:p>
            <a:r>
              <a:rPr lang="ja-JP" altLang="en-US" sz="3200" b="1" dirty="0">
                <a:solidFill>
                  <a:srgbClr val="FF0000"/>
                </a:solidFill>
              </a:rPr>
              <a:t>将来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への</a:t>
            </a:r>
            <a:r>
              <a:rPr lang="ja-JP" altLang="en-US" sz="3200" b="1" dirty="0">
                <a:solidFill>
                  <a:srgbClr val="FF0000"/>
                </a:solidFill>
              </a:rPr>
              <a:t>不安</a:t>
            </a:r>
            <a:r>
              <a:rPr lang="ja-JP" altLang="en-US" sz="3200" dirty="0" smtClean="0"/>
              <a:t>がある。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0" y="4241482"/>
            <a:ext cx="4346062" cy="2062103"/>
          </a:xfrm>
          <a:prstGeom prst="rect">
            <a:avLst/>
          </a:prstGeom>
          <a:noFill/>
          <a:ln>
            <a:solidFill>
              <a:srgbClr val="00B05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kumimoji="1" lang="ja-JP" altLang="en-US" sz="3200" dirty="0" smtClean="0"/>
              <a:t>怒りっぽく、イライラ、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緊張感があり、ときに、</a:t>
            </a:r>
            <a:endParaRPr kumimoji="1" lang="en-US" altLang="ja-JP" sz="3200" dirty="0" smtClean="0"/>
          </a:p>
          <a:p>
            <a:r>
              <a:rPr lang="ja-JP" altLang="en-US" sz="3200" dirty="0">
                <a:solidFill>
                  <a:srgbClr val="00B050"/>
                </a:solidFill>
              </a:rPr>
              <a:t>家</a:t>
            </a:r>
            <a:r>
              <a:rPr lang="ja-JP" altLang="en-US" sz="3200" dirty="0" smtClean="0">
                <a:solidFill>
                  <a:srgbClr val="00B050"/>
                </a:solidFill>
              </a:rPr>
              <a:t>庭内</a:t>
            </a:r>
            <a:r>
              <a:rPr lang="ja-JP" altLang="en-US" sz="3200" dirty="0">
                <a:solidFill>
                  <a:srgbClr val="00B050"/>
                </a:solidFill>
              </a:rPr>
              <a:t>暴力</a:t>
            </a:r>
            <a:r>
              <a:rPr lang="ja-JP" altLang="en-US" sz="3200" dirty="0" smtClean="0">
                <a:solidFill>
                  <a:srgbClr val="00B050"/>
                </a:solidFill>
              </a:rPr>
              <a:t>、暴言</a:t>
            </a:r>
            <a:r>
              <a:rPr lang="ja-JP" altLang="en-US" sz="3200" dirty="0" smtClean="0"/>
              <a:t>。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まずは精神の安定から。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2363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0985" y="1373506"/>
            <a:ext cx="4135120" cy="252380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825" y="3897313"/>
            <a:ext cx="4145280" cy="2523807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572000" y="1345882"/>
            <a:ext cx="4346062" cy="2062103"/>
          </a:xfrm>
          <a:prstGeom prst="rect">
            <a:avLst/>
          </a:prstGeom>
          <a:noFill/>
          <a:ln>
            <a:solidFill>
              <a:srgbClr val="7030A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kumimoji="1" lang="ja-JP" altLang="en-US" sz="3200" dirty="0" smtClean="0">
                <a:solidFill>
                  <a:srgbClr val="7030A0"/>
                </a:solidFill>
              </a:rPr>
              <a:t>こだわり</a:t>
            </a:r>
            <a:r>
              <a:rPr kumimoji="1" lang="ja-JP" altLang="en-US" sz="3200" dirty="0" smtClean="0"/>
              <a:t>が強く、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日常</a:t>
            </a:r>
            <a:r>
              <a:rPr lang="ja-JP" altLang="en-US" sz="3200" dirty="0"/>
              <a:t>生活</a:t>
            </a:r>
            <a:r>
              <a:rPr lang="ja-JP" altLang="en-US" sz="3200" dirty="0" smtClean="0"/>
              <a:t>に</a:t>
            </a:r>
            <a:r>
              <a:rPr lang="ja-JP" altLang="en-US" sz="3200" dirty="0"/>
              <a:t>支障</a:t>
            </a:r>
            <a:r>
              <a:rPr lang="ja-JP" altLang="en-US" sz="3200" dirty="0" smtClean="0"/>
              <a:t>。</a:t>
            </a:r>
            <a:endParaRPr lang="en-US" altLang="ja-JP" sz="3200" dirty="0" smtClean="0"/>
          </a:p>
          <a:p>
            <a:r>
              <a:rPr kumimoji="1" lang="ja-JP" altLang="en-US" sz="3200" dirty="0"/>
              <a:t>家族</a:t>
            </a:r>
            <a:r>
              <a:rPr kumimoji="1" lang="ja-JP" altLang="en-US" sz="3200" dirty="0" smtClean="0"/>
              <a:t>も巻き込まれる。</a:t>
            </a:r>
            <a:endParaRPr kumimoji="1" lang="en-US" altLang="ja-JP" sz="3200" dirty="0" smtClean="0"/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強迫</a:t>
            </a:r>
            <a:r>
              <a:rPr lang="ja-JP" altLang="en-US" sz="3200" dirty="0">
                <a:solidFill>
                  <a:srgbClr val="7030A0"/>
                </a:solidFill>
              </a:rPr>
              <a:t>症状</a:t>
            </a:r>
            <a:r>
              <a:rPr lang="ja-JP" altLang="en-US" sz="3200" dirty="0" smtClean="0"/>
              <a:t>の</a:t>
            </a:r>
            <a:r>
              <a:rPr lang="ja-JP" altLang="en-US" sz="3200" dirty="0"/>
              <a:t>軽減</a:t>
            </a:r>
            <a:r>
              <a:rPr lang="ja-JP" altLang="en-US" sz="3200" dirty="0" smtClean="0"/>
              <a:t>を。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0" y="4128164"/>
            <a:ext cx="4346062" cy="2062103"/>
          </a:xfrm>
          <a:prstGeom prst="rect">
            <a:avLst/>
          </a:prstGeom>
          <a:noFill/>
          <a:ln>
            <a:solidFill>
              <a:srgbClr val="00B05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kumimoji="1" lang="ja-JP" altLang="en-US" sz="3200" dirty="0" smtClean="0"/>
              <a:t>少し、外出できるが、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対人トラブルなどが</a:t>
            </a:r>
            <a:endParaRPr lang="en-US" altLang="ja-JP" sz="3200" dirty="0" smtClean="0"/>
          </a:p>
          <a:p>
            <a:r>
              <a:rPr kumimoji="1" lang="ja-JP" altLang="en-US" sz="3200" dirty="0"/>
              <a:t>起</a:t>
            </a:r>
            <a:r>
              <a:rPr kumimoji="1" lang="ja-JP" altLang="en-US" sz="3200" dirty="0" smtClean="0"/>
              <a:t>きやすい。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焦らずに。</a:t>
            </a:r>
            <a:endParaRPr kumimoji="1" lang="ja-JP" altLang="en-US" sz="32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628650" y="0"/>
            <a:ext cx="7167317" cy="857839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ひきこもりの状態はさまざま２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687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ときに、薬物療法も、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0" y="1114425"/>
            <a:ext cx="800099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3200" dirty="0" smtClean="0">
                <a:latin typeface="+mn-ea"/>
              </a:rPr>
              <a:t>ときに、</a:t>
            </a:r>
            <a:r>
              <a:rPr lang="ja-JP" altLang="en-US" sz="3200" b="1" dirty="0" smtClean="0">
                <a:solidFill>
                  <a:srgbClr val="FF0000"/>
                </a:solidFill>
                <a:latin typeface="+mn-ea"/>
              </a:rPr>
              <a:t>薬物が効果的なこともあります</a:t>
            </a:r>
            <a:r>
              <a:rPr lang="ja-JP" altLang="en-US" sz="3200" dirty="0" smtClean="0">
                <a:latin typeface="+mn-ea"/>
              </a:rPr>
              <a:t>が、あくまでも補助的であり、</a:t>
            </a:r>
            <a:r>
              <a:rPr lang="ja-JP" altLang="en-US" sz="3200" b="1" dirty="0" smtClean="0">
                <a:solidFill>
                  <a:srgbClr val="00B050"/>
                </a:solidFill>
                <a:latin typeface="+mn-ea"/>
              </a:rPr>
              <a:t>環境調整（安心／安全な生活、理解してくれる人の存在）</a:t>
            </a:r>
            <a:r>
              <a:rPr lang="ja-JP" altLang="en-US" sz="3200" dirty="0" smtClean="0">
                <a:latin typeface="+mn-ea"/>
              </a:rPr>
              <a:t>は重要です。</a:t>
            </a:r>
            <a:endParaRPr lang="en-US" altLang="ja-JP" sz="3200" dirty="0" smtClean="0">
              <a:latin typeface="+mn-ea"/>
            </a:endParaRPr>
          </a:p>
          <a:p>
            <a:pPr fontAlgn="ctr"/>
            <a:r>
              <a:rPr lang="ja-JP" altLang="en-US" sz="3200" dirty="0" smtClean="0">
                <a:latin typeface="+mn-ea"/>
              </a:rPr>
              <a:t>　①　</a:t>
            </a:r>
            <a:r>
              <a:rPr lang="ja-JP" altLang="ja-JP" sz="3200" dirty="0">
                <a:solidFill>
                  <a:srgbClr val="000000"/>
                </a:solidFill>
                <a:latin typeface="+mn-ea"/>
              </a:rPr>
              <a:t>著しい対人</a:t>
            </a:r>
            <a:r>
              <a:rPr lang="ja-JP" altLang="ja-JP" sz="3200" dirty="0" smtClean="0">
                <a:solidFill>
                  <a:srgbClr val="000000"/>
                </a:solidFill>
                <a:latin typeface="+mn-ea"/>
              </a:rPr>
              <a:t>恐怖</a:t>
            </a:r>
            <a:endParaRPr lang="en-US" altLang="ja-JP" sz="3200" dirty="0" smtClean="0">
              <a:solidFill>
                <a:srgbClr val="000000"/>
              </a:solidFill>
              <a:latin typeface="+mn-ea"/>
            </a:endParaRPr>
          </a:p>
          <a:p>
            <a:pPr fontAlgn="ctr"/>
            <a:r>
              <a:rPr lang="ja-JP" altLang="en-US" sz="3200" dirty="0" smtClean="0">
                <a:latin typeface="+mn-ea"/>
              </a:rPr>
              <a:t>　　　→抗不安薬など</a:t>
            </a:r>
            <a:endParaRPr lang="ja-JP" altLang="en-US" sz="3200" dirty="0">
              <a:latin typeface="+mn-ea"/>
            </a:endParaRPr>
          </a:p>
          <a:p>
            <a:pPr fontAlgn="ctr"/>
            <a:r>
              <a:rPr lang="ja-JP" altLang="en-US" sz="3200" dirty="0" smtClean="0">
                <a:solidFill>
                  <a:srgbClr val="000000"/>
                </a:solidFill>
                <a:latin typeface="+mn-ea"/>
              </a:rPr>
              <a:t>　②　</a:t>
            </a:r>
            <a:r>
              <a:rPr lang="ja-JP" altLang="ja-JP" sz="3200" dirty="0" smtClean="0">
                <a:solidFill>
                  <a:srgbClr val="000000"/>
                </a:solidFill>
                <a:latin typeface="+mn-ea"/>
              </a:rPr>
              <a:t>イライラ</a:t>
            </a:r>
            <a:r>
              <a:rPr lang="ja-JP" altLang="ja-JP" sz="3200" dirty="0">
                <a:solidFill>
                  <a:srgbClr val="000000"/>
                </a:solidFill>
                <a:latin typeface="+mn-ea"/>
              </a:rPr>
              <a:t>、易</a:t>
            </a:r>
            <a:r>
              <a:rPr lang="ja-JP" altLang="ja-JP" sz="3200" dirty="0" smtClean="0">
                <a:solidFill>
                  <a:srgbClr val="000000"/>
                </a:solidFill>
                <a:latin typeface="+mn-ea"/>
              </a:rPr>
              <a:t>刺激</a:t>
            </a:r>
            <a:r>
              <a:rPr lang="ja-JP" altLang="en-US" sz="3200" dirty="0" smtClean="0">
                <a:solidFill>
                  <a:srgbClr val="000000"/>
                </a:solidFill>
                <a:latin typeface="+mn-ea"/>
              </a:rPr>
              <a:t>、</a:t>
            </a:r>
            <a:r>
              <a:rPr lang="ja-JP" altLang="ja-JP" sz="3200" dirty="0" smtClean="0">
                <a:solidFill>
                  <a:srgbClr val="000000"/>
                </a:solidFill>
                <a:latin typeface="+mn-ea"/>
              </a:rPr>
              <a:t>被害感情</a:t>
            </a:r>
            <a:r>
              <a:rPr lang="ja-JP" altLang="en-US" sz="3200" dirty="0" smtClean="0">
                <a:solidFill>
                  <a:srgbClr val="000000"/>
                </a:solidFill>
                <a:latin typeface="+mn-ea"/>
              </a:rPr>
              <a:t>（攻撃性）</a:t>
            </a:r>
            <a:endParaRPr lang="en-US" altLang="ja-JP" sz="3200" dirty="0" smtClean="0">
              <a:solidFill>
                <a:srgbClr val="000000"/>
              </a:solidFill>
              <a:latin typeface="+mn-ea"/>
            </a:endParaRPr>
          </a:p>
          <a:p>
            <a:pPr fontAlgn="ctr"/>
            <a:r>
              <a:rPr lang="ja-JP" altLang="en-US" sz="3200" dirty="0" smtClean="0">
                <a:latin typeface="+mn-ea"/>
              </a:rPr>
              <a:t>　　　→抗精神病薬など</a:t>
            </a:r>
            <a:endParaRPr lang="ja-JP" altLang="ja-JP" sz="3200" dirty="0" smtClean="0">
              <a:latin typeface="+mn-ea"/>
            </a:endParaRPr>
          </a:p>
          <a:p>
            <a:pPr fontAlgn="ctr"/>
            <a:r>
              <a:rPr lang="ja-JP" altLang="en-US" sz="3200" dirty="0" smtClean="0">
                <a:solidFill>
                  <a:srgbClr val="000000"/>
                </a:solidFill>
                <a:latin typeface="+mn-ea"/>
              </a:rPr>
              <a:t>　③　</a:t>
            </a:r>
            <a:r>
              <a:rPr lang="ja-JP" altLang="ja-JP" sz="3200" dirty="0" smtClean="0">
                <a:solidFill>
                  <a:srgbClr val="000000"/>
                </a:solidFill>
                <a:latin typeface="+mn-ea"/>
              </a:rPr>
              <a:t>強迫症状</a:t>
            </a:r>
            <a:r>
              <a:rPr lang="ja-JP" altLang="en-US" sz="3200" dirty="0" smtClean="0">
                <a:solidFill>
                  <a:srgbClr val="000000"/>
                </a:solidFill>
                <a:latin typeface="+mn-ea"/>
              </a:rPr>
              <a:t>、</a:t>
            </a:r>
            <a:r>
              <a:rPr lang="ja-JP" altLang="ja-JP" sz="3200" dirty="0" smtClean="0">
                <a:solidFill>
                  <a:srgbClr val="000000"/>
                </a:solidFill>
                <a:latin typeface="+mn-ea"/>
              </a:rPr>
              <a:t>強いこだわり</a:t>
            </a:r>
            <a:endParaRPr lang="en-US" altLang="ja-JP" sz="3200" dirty="0" smtClean="0">
              <a:solidFill>
                <a:srgbClr val="000000"/>
              </a:solidFill>
              <a:latin typeface="+mn-ea"/>
            </a:endParaRPr>
          </a:p>
          <a:p>
            <a:pPr fontAlgn="ctr"/>
            <a:r>
              <a:rPr lang="ja-JP" altLang="en-US" sz="3200" dirty="0" smtClean="0">
                <a:latin typeface="+mn-ea"/>
              </a:rPr>
              <a:t>　　　→抗うつ薬、</a:t>
            </a:r>
            <a:r>
              <a:rPr lang="en-US" altLang="ja-JP" sz="3200" dirty="0" smtClean="0">
                <a:latin typeface="+mn-ea"/>
              </a:rPr>
              <a:t>SSRI</a:t>
            </a:r>
            <a:r>
              <a:rPr lang="ja-JP" altLang="en-US" sz="3200" dirty="0" smtClean="0">
                <a:latin typeface="+mn-ea"/>
              </a:rPr>
              <a:t>など</a:t>
            </a:r>
            <a:endParaRPr lang="en-US" altLang="ja-JP" sz="3200" dirty="0" smtClean="0">
              <a:latin typeface="+mn-ea"/>
            </a:endParaRPr>
          </a:p>
          <a:p>
            <a:pPr fontAlgn="ctr"/>
            <a:r>
              <a:rPr lang="ja-JP" altLang="en-US" sz="3200" dirty="0" smtClean="0">
                <a:latin typeface="+mn-ea"/>
              </a:rPr>
              <a:t>　</a:t>
            </a:r>
            <a:r>
              <a:rPr lang="ja-JP" altLang="en-US" sz="3200" b="1" dirty="0" smtClean="0">
                <a:solidFill>
                  <a:srgbClr val="FF0000"/>
                </a:solidFill>
                <a:latin typeface="+mn-ea"/>
              </a:rPr>
              <a:t>本人の意思を大切</a:t>
            </a:r>
            <a:r>
              <a:rPr lang="ja-JP" altLang="en-US" sz="3200" dirty="0" smtClean="0">
                <a:latin typeface="+mn-ea"/>
              </a:rPr>
              <a:t>にし、</a:t>
            </a:r>
            <a:r>
              <a:rPr lang="ja-JP" altLang="en-US" sz="3200" b="1" dirty="0" smtClean="0">
                <a:solidFill>
                  <a:srgbClr val="FF0000"/>
                </a:solidFill>
                <a:latin typeface="+mn-ea"/>
              </a:rPr>
              <a:t>服薬だけに頼りすぎない</a:t>
            </a:r>
            <a:r>
              <a:rPr lang="ja-JP" altLang="en-US" sz="3200" dirty="0" smtClean="0">
                <a:latin typeface="+mn-ea"/>
              </a:rPr>
              <a:t>ようにすることは言うまでもありません。</a:t>
            </a:r>
            <a:endParaRPr lang="ja-JP" altLang="ja-JP" sz="3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814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274379" cy="857839"/>
          </a:xfrm>
        </p:spPr>
        <p:txBody>
          <a:bodyPr>
            <a:normAutofit fontScale="90000"/>
          </a:bodyPr>
          <a:lstStyle/>
          <a:p>
            <a:r>
              <a:rPr lang="ja-JP" altLang="en-US" sz="4400" dirty="0" smtClean="0"/>
              <a:t>発達障害の人への関わりとして、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3426" y="1085850"/>
            <a:ext cx="82867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発達障害を有する人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発達障害</a:t>
            </a:r>
            <a:r>
              <a:rPr lang="ja-JP" altLang="en-US" sz="4000" dirty="0" smtClean="0">
                <a:latin typeface="+mn-ea"/>
              </a:rPr>
              <a:t>の</a:t>
            </a:r>
            <a:r>
              <a:rPr lang="ja-JP" altLang="en-US" sz="4000" dirty="0">
                <a:latin typeface="+mn-ea"/>
              </a:rPr>
              <a:t>傾向</a:t>
            </a:r>
            <a:r>
              <a:rPr lang="ja-JP" altLang="en-US" sz="4000" dirty="0" smtClean="0">
                <a:latin typeface="+mn-ea"/>
              </a:rPr>
              <a:t>のある</a:t>
            </a:r>
            <a:r>
              <a:rPr lang="ja-JP" altLang="en-US" sz="4000" dirty="0">
                <a:latin typeface="+mn-ea"/>
              </a:rPr>
              <a:t>人</a:t>
            </a:r>
            <a:r>
              <a:rPr lang="ja-JP" altLang="en-US" sz="4000" dirty="0" smtClean="0">
                <a:latin typeface="+mn-ea"/>
              </a:rPr>
              <a:t>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対人不安、対人緊張が高く、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自分</a:t>
            </a:r>
            <a:r>
              <a:rPr lang="ja-JP" altLang="en-US" sz="4000" dirty="0" smtClean="0">
                <a:latin typeface="+mn-ea"/>
              </a:rPr>
              <a:t>の</a:t>
            </a:r>
            <a:r>
              <a:rPr lang="ja-JP" altLang="en-US" sz="4000" dirty="0">
                <a:latin typeface="+mn-ea"/>
              </a:rPr>
              <a:t>家</a:t>
            </a:r>
            <a:r>
              <a:rPr lang="ja-JP" altLang="en-US" sz="4000" dirty="0" smtClean="0">
                <a:latin typeface="+mn-ea"/>
              </a:rPr>
              <a:t>や</a:t>
            </a:r>
            <a:r>
              <a:rPr lang="ja-JP" altLang="en-US" sz="4000" dirty="0">
                <a:latin typeface="+mn-ea"/>
              </a:rPr>
              <a:t>部屋に</a:t>
            </a:r>
            <a:r>
              <a:rPr lang="ja-JP" altLang="en-US" sz="4000" dirty="0" smtClean="0">
                <a:latin typeface="+mn-ea"/>
              </a:rPr>
              <a:t>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第</a:t>
            </a:r>
            <a:r>
              <a:rPr lang="ja-JP" altLang="en-US" sz="4000" dirty="0">
                <a:latin typeface="+mn-ea"/>
              </a:rPr>
              <a:t>３</a:t>
            </a:r>
            <a:r>
              <a:rPr lang="ja-JP" altLang="en-US" sz="4000" dirty="0" smtClean="0">
                <a:latin typeface="+mn-ea"/>
              </a:rPr>
              <a:t>者（時に家族）が入ることに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強い</a:t>
            </a:r>
            <a:r>
              <a:rPr lang="ja-JP" altLang="en-US" sz="4000" dirty="0">
                <a:latin typeface="+mn-ea"/>
              </a:rPr>
              <a:t>不安</a:t>
            </a:r>
            <a:r>
              <a:rPr lang="ja-JP" altLang="en-US" sz="4000" dirty="0" smtClean="0">
                <a:latin typeface="+mn-ea"/>
              </a:rPr>
              <a:t>や</a:t>
            </a:r>
            <a:r>
              <a:rPr lang="ja-JP" altLang="en-US" sz="4000" dirty="0">
                <a:latin typeface="+mn-ea"/>
              </a:rPr>
              <a:t>拒否</a:t>
            </a:r>
            <a:r>
              <a:rPr lang="ja-JP" altLang="en-US" sz="4000" dirty="0" smtClean="0">
                <a:latin typeface="+mn-ea"/>
              </a:rPr>
              <a:t>を感じます。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逆効果になることがあるので、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注意が必要です。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080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274379" cy="857839"/>
          </a:xfrm>
        </p:spPr>
        <p:txBody>
          <a:bodyPr>
            <a:normAutofit/>
          </a:bodyPr>
          <a:lstStyle/>
          <a:p>
            <a:r>
              <a:rPr lang="ja-JP" altLang="en-US" sz="4400" dirty="0" smtClean="0"/>
              <a:t>ひきこもりの状態の軽減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45344" y="1009650"/>
            <a:ext cx="752633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対人恐怖が軽減してくると、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少</a:t>
            </a:r>
            <a:r>
              <a:rPr lang="ja-JP" altLang="en-US" sz="4000" dirty="0" smtClean="0">
                <a:latin typeface="+mn-ea"/>
              </a:rPr>
              <a:t>しずつ、ひきこもりの状態が、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軽減してきますが、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これらの症状が、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治まったわけではありません。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日常生活を送るにあたっても、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本人</a:t>
            </a:r>
            <a:r>
              <a:rPr lang="ja-JP" altLang="en-US" sz="4000" dirty="0">
                <a:latin typeface="+mn-ea"/>
              </a:rPr>
              <a:t>の意見を尊重した</a:t>
            </a:r>
            <a:endParaRPr lang="en-US" altLang="ja-JP" sz="4000" dirty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本人</a:t>
            </a:r>
            <a:r>
              <a:rPr lang="ja-JP" altLang="en-US" sz="4000" dirty="0">
                <a:latin typeface="+mn-ea"/>
              </a:rPr>
              <a:t>の症状に配慮</a:t>
            </a:r>
            <a:r>
              <a:rPr lang="ja-JP" altLang="en-US" sz="4000" dirty="0" smtClean="0">
                <a:latin typeface="+mn-ea"/>
              </a:rPr>
              <a:t>した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支援が必要です。</a:t>
            </a:r>
            <a:endParaRPr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779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 smtClean="0"/>
              <a:t>ひきこもりの回復には、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0" y="1361990"/>
            <a:ext cx="828675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それぞれ、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ひきこもりに至った状況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生活</a:t>
            </a:r>
            <a:r>
              <a:rPr lang="ja-JP" altLang="en-US" sz="4000" dirty="0" smtClean="0">
                <a:latin typeface="+mn-ea"/>
              </a:rPr>
              <a:t>の</a:t>
            </a:r>
            <a:r>
              <a:rPr lang="ja-JP" altLang="en-US" sz="4000" dirty="0">
                <a:latin typeface="+mn-ea"/>
              </a:rPr>
              <a:t>背景</a:t>
            </a:r>
            <a:r>
              <a:rPr lang="ja-JP" altLang="en-US" sz="4000" dirty="0" smtClean="0">
                <a:latin typeface="+mn-ea"/>
              </a:rPr>
              <a:t>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さまざまです。</a:t>
            </a:r>
            <a:endParaRPr lang="en-US" altLang="ja-JP" sz="4000" dirty="0" smtClean="0">
              <a:latin typeface="+mn-ea"/>
            </a:endParaRPr>
          </a:p>
          <a:p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まずは、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相談</a:t>
            </a:r>
            <a:r>
              <a:rPr lang="ja-JP" altLang="en-US" sz="4000" dirty="0" smtClean="0">
                <a:latin typeface="+mn-ea"/>
              </a:rPr>
              <a:t>から、始めていきましょう。</a:t>
            </a:r>
            <a:endParaRPr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6212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943225" y="1152525"/>
            <a:ext cx="3257550" cy="3276600"/>
          </a:xfrm>
          <a:prstGeom prst="ellipse">
            <a:avLst/>
          </a:prstGeom>
          <a:solidFill>
            <a:schemeClr val="accent6">
              <a:lumMod val="60000"/>
              <a:lumOff val="4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4400" dirty="0" smtClean="0"/>
              <a:t>そして、１</a:t>
            </a:r>
            <a:r>
              <a:rPr kumimoji="1" lang="ja-JP" altLang="en-US" sz="4400" dirty="0" smtClean="0"/>
              <a:t>０年程前から、</a:t>
            </a:r>
            <a:endParaRPr kumimoji="1" lang="ja-JP" altLang="en-US" sz="4400" dirty="0"/>
          </a:p>
        </p:txBody>
      </p:sp>
      <p:sp>
        <p:nvSpPr>
          <p:cNvPr id="5" name="円/楕円 4"/>
          <p:cNvSpPr/>
          <p:nvPr/>
        </p:nvSpPr>
        <p:spPr>
          <a:xfrm>
            <a:off x="1619251" y="3196680"/>
            <a:ext cx="3257550" cy="3276600"/>
          </a:xfrm>
          <a:prstGeom prst="ellipse">
            <a:avLst/>
          </a:prstGeom>
          <a:solidFill>
            <a:srgbClr val="FFFF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4352926" y="3159125"/>
            <a:ext cx="3257550" cy="3276600"/>
          </a:xfrm>
          <a:prstGeom prst="ellipse">
            <a:avLst/>
          </a:pr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0" y="2171700"/>
            <a:ext cx="76104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+mn-ea"/>
              </a:rPr>
              <a:t>社会的ひきこもりの人の中にも、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もともと、対人不安が高く、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コミュニケーション障害を持つ、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　発達</a:t>
            </a:r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障害</a:t>
            </a:r>
            <a:r>
              <a:rPr lang="ja-JP" altLang="en-US" sz="4000" dirty="0" smtClean="0">
                <a:latin typeface="+mn-ea"/>
              </a:rPr>
              <a:t>を有する</a:t>
            </a:r>
            <a:r>
              <a:rPr lang="ja-JP" altLang="en-US" sz="4000" dirty="0">
                <a:latin typeface="+mn-ea"/>
              </a:rPr>
              <a:t>人</a:t>
            </a:r>
            <a:r>
              <a:rPr lang="ja-JP" altLang="en-US" sz="4000" dirty="0" smtClean="0">
                <a:latin typeface="+mn-ea"/>
              </a:rPr>
              <a:t>と、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そうでない</a:t>
            </a:r>
            <a:r>
              <a:rPr lang="ja-JP" altLang="en-US" sz="4000" dirty="0">
                <a:latin typeface="+mn-ea"/>
              </a:rPr>
              <a:t>人</a:t>
            </a:r>
            <a:r>
              <a:rPr lang="ja-JP" altLang="en-US" sz="4000" dirty="0" smtClean="0">
                <a:latin typeface="+mn-ea"/>
              </a:rPr>
              <a:t>がいると、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考えられるようになりました。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8940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38400" y="3718560"/>
            <a:ext cx="6705600" cy="1254079"/>
          </a:xfrm>
        </p:spPr>
        <p:txBody>
          <a:bodyPr/>
          <a:lstStyle/>
          <a:p>
            <a:r>
              <a:rPr lang="ja-JP" altLang="en-US" dirty="0"/>
              <a:t>保健所におけるひきこもり</a:t>
            </a:r>
            <a:r>
              <a:rPr lang="ja-JP" altLang="en-US" dirty="0" smtClean="0"/>
              <a:t>相談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err="1" smtClean="0"/>
              <a:t>へ</a:t>
            </a:r>
            <a:r>
              <a:rPr lang="ja-JP" altLang="en-US" dirty="0" err="1"/>
              <a:t>の</a:t>
            </a:r>
            <a:r>
              <a:rPr lang="ja-JP" altLang="en-US" dirty="0"/>
              <a:t>対応と</a:t>
            </a:r>
            <a:r>
              <a:rPr lang="ja-JP" altLang="en-US" dirty="0" smtClean="0"/>
              <a:t>支援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538480"/>
            <a:ext cx="218440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4000" dirty="0" smtClean="0">
                <a:latin typeface="+mj-ea"/>
                <a:ea typeface="+mj-ea"/>
              </a:rPr>
              <a:t>Vol.</a:t>
            </a:r>
            <a:r>
              <a:rPr lang="ja-JP" altLang="en-US" sz="4000" dirty="0">
                <a:latin typeface="+mj-ea"/>
                <a:ea typeface="+mj-ea"/>
              </a:rPr>
              <a:t>２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804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ひきこもりの相談は、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5070" y="1290870"/>
            <a:ext cx="828675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保健所</a:t>
            </a:r>
            <a:r>
              <a:rPr lang="ja-JP" altLang="en-US" sz="4000" dirty="0" smtClean="0">
                <a:latin typeface="+mn-ea"/>
              </a:rPr>
              <a:t>だけではなく、</a:t>
            </a:r>
            <a:endParaRPr lang="en-US" altLang="ja-JP" sz="4000" dirty="0" smtClean="0">
              <a:latin typeface="+mn-ea"/>
            </a:endParaRPr>
          </a:p>
          <a:p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精神保健福祉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センター</a:t>
            </a:r>
            <a:r>
              <a:rPr lang="ja-JP" altLang="en-US" sz="4000" dirty="0" smtClean="0">
                <a:latin typeface="+mn-ea"/>
              </a:rPr>
              <a:t>や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市町村</a:t>
            </a:r>
            <a:r>
              <a:rPr lang="ja-JP" altLang="en-US" sz="4000" dirty="0" smtClean="0">
                <a:latin typeface="+mn-ea"/>
              </a:rPr>
              <a:t>や、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ひきこもり地域支援センター</a:t>
            </a:r>
            <a:r>
              <a:rPr lang="ja-JP" altLang="en-US" sz="4000" dirty="0" smtClean="0">
                <a:latin typeface="+mn-ea"/>
              </a:rPr>
              <a:t>や、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パーソナルサポートセンターなど、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多</a:t>
            </a:r>
            <a:r>
              <a:rPr lang="ja-JP" altLang="en-US" sz="4000" dirty="0" smtClean="0">
                <a:latin typeface="+mn-ea"/>
              </a:rPr>
              <a:t>くの</a:t>
            </a:r>
            <a:r>
              <a:rPr lang="ja-JP" altLang="en-US" sz="4000" dirty="0">
                <a:latin typeface="+mn-ea"/>
              </a:rPr>
              <a:t>機関</a:t>
            </a:r>
            <a:r>
              <a:rPr lang="ja-JP" altLang="en-US" sz="4000" dirty="0" smtClean="0">
                <a:latin typeface="+mn-ea"/>
              </a:rPr>
              <a:t>が</a:t>
            </a:r>
            <a:r>
              <a:rPr lang="ja-JP" altLang="en-US" sz="4000" dirty="0">
                <a:latin typeface="+mn-ea"/>
              </a:rPr>
              <a:t>関</a:t>
            </a:r>
            <a:r>
              <a:rPr lang="ja-JP" altLang="en-US" sz="4000" dirty="0" smtClean="0">
                <a:latin typeface="+mn-ea"/>
              </a:rPr>
              <a:t>わっています。</a:t>
            </a:r>
            <a:endParaRPr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183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一般就労の相談であれば、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5070" y="1331510"/>
            <a:ext cx="8286750" cy="48660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4400" dirty="0" smtClean="0">
                <a:latin typeface="+mn-ea"/>
              </a:rPr>
              <a:t>若者サポートステーションや、</a:t>
            </a:r>
            <a:endParaRPr lang="en-US" altLang="ja-JP" sz="4400" dirty="0" smtClean="0">
              <a:latin typeface="+mn-ea"/>
            </a:endParaRPr>
          </a:p>
          <a:p>
            <a:r>
              <a:rPr lang="ja-JP" altLang="en-US" sz="4400" dirty="0" smtClean="0">
                <a:latin typeface="+mn-ea"/>
              </a:rPr>
              <a:t>ヤングハローワーク、</a:t>
            </a:r>
            <a:endParaRPr lang="en-US" altLang="ja-JP" sz="4400" dirty="0" smtClean="0">
              <a:latin typeface="+mn-ea"/>
            </a:endParaRPr>
          </a:p>
          <a:p>
            <a:r>
              <a:rPr lang="ja-JP" altLang="en-US" sz="4400" dirty="0" smtClean="0">
                <a:latin typeface="+mn-ea"/>
              </a:rPr>
              <a:t>ハローワークなどもあります。</a:t>
            </a:r>
            <a:endParaRPr lang="en-US" altLang="ja-JP" sz="4400" dirty="0" smtClean="0">
              <a:latin typeface="+mn-ea"/>
            </a:endParaRPr>
          </a:p>
          <a:p>
            <a:endParaRPr lang="en-US" altLang="ja-JP" sz="4400" dirty="0">
              <a:latin typeface="+mn-ea"/>
            </a:endParaRPr>
          </a:p>
          <a:p>
            <a:r>
              <a:rPr lang="ja-JP" altLang="en-US" sz="4400" dirty="0" smtClean="0">
                <a:latin typeface="+mn-ea"/>
              </a:rPr>
              <a:t>この他にも、</a:t>
            </a:r>
            <a:r>
              <a:rPr lang="ja-JP" altLang="en-US" sz="4400" dirty="0">
                <a:latin typeface="+mn-ea"/>
              </a:rPr>
              <a:t>地域</a:t>
            </a:r>
            <a:r>
              <a:rPr lang="ja-JP" altLang="en-US" sz="4400" dirty="0" smtClean="0">
                <a:latin typeface="+mn-ea"/>
              </a:rPr>
              <a:t>には、</a:t>
            </a:r>
            <a:endParaRPr lang="en-US" altLang="ja-JP" sz="4400" dirty="0" smtClean="0">
              <a:latin typeface="+mn-ea"/>
            </a:endParaRPr>
          </a:p>
          <a:p>
            <a:r>
              <a:rPr lang="ja-JP" altLang="en-US" sz="4400" dirty="0">
                <a:latin typeface="+mn-ea"/>
              </a:rPr>
              <a:t>　就労</a:t>
            </a:r>
            <a:r>
              <a:rPr lang="ja-JP" altLang="en-US" sz="4400" dirty="0" smtClean="0">
                <a:latin typeface="+mn-ea"/>
              </a:rPr>
              <a:t>を</a:t>
            </a:r>
            <a:r>
              <a:rPr lang="ja-JP" altLang="en-US" sz="4400" dirty="0">
                <a:latin typeface="+mn-ea"/>
              </a:rPr>
              <a:t>支援</a:t>
            </a:r>
            <a:r>
              <a:rPr lang="ja-JP" altLang="en-US" sz="4400" dirty="0" smtClean="0">
                <a:latin typeface="+mn-ea"/>
              </a:rPr>
              <a:t>するための</a:t>
            </a:r>
            <a:endParaRPr lang="en-US" altLang="ja-JP" sz="4400" dirty="0" smtClean="0">
              <a:latin typeface="+mn-ea"/>
            </a:endParaRPr>
          </a:p>
          <a:p>
            <a:r>
              <a:rPr lang="ja-JP" altLang="en-US" sz="4400" dirty="0">
                <a:latin typeface="+mn-ea"/>
              </a:rPr>
              <a:t>　</a:t>
            </a:r>
            <a:r>
              <a:rPr lang="ja-JP" altLang="en-US" sz="4400" dirty="0" smtClean="0">
                <a:latin typeface="+mn-ea"/>
              </a:rPr>
              <a:t>様々な制度や機関があります。</a:t>
            </a:r>
            <a:endParaRPr lang="en-US" altLang="ja-JP" sz="4400" dirty="0" smtClean="0">
              <a:latin typeface="+mn-ea"/>
            </a:endParaRPr>
          </a:p>
          <a:p>
            <a:endParaRPr lang="en-US" altLang="ja-JP" sz="4400" dirty="0">
              <a:latin typeface="+mn-ea"/>
            </a:endParaRPr>
          </a:p>
          <a:p>
            <a:endParaRPr lang="en-US" altLang="ja-JP" sz="4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520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この他にも、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5070" y="1290870"/>
            <a:ext cx="8286750" cy="48660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4000" dirty="0" smtClean="0">
                <a:latin typeface="+mn-ea"/>
              </a:rPr>
              <a:t>また、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福祉制度（障害者制度）</a:t>
            </a:r>
            <a:endParaRPr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の</a:t>
            </a:r>
            <a:r>
              <a:rPr lang="ja-JP" altLang="en-US" sz="4000" dirty="0">
                <a:latin typeface="+mn-ea"/>
              </a:rPr>
              <a:t>利用</a:t>
            </a:r>
            <a:r>
              <a:rPr lang="ja-JP" altLang="en-US" sz="4000" dirty="0" smtClean="0">
                <a:latin typeface="+mn-ea"/>
              </a:rPr>
              <a:t>を検討して、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福祉サービス事業所の利用や、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ホームペルパーの利用を、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している人もいます。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ただ、この</a:t>
            </a:r>
            <a:r>
              <a:rPr lang="ja-JP" altLang="en-US" sz="4000" dirty="0">
                <a:latin typeface="+mn-ea"/>
              </a:rPr>
              <a:t>場合</a:t>
            </a:r>
            <a:r>
              <a:rPr lang="ja-JP" altLang="en-US" sz="4000" dirty="0" smtClean="0">
                <a:latin typeface="+mn-ea"/>
              </a:rPr>
              <a:t>は、本人の意思を、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きちんと確認することが必要です。</a:t>
            </a:r>
            <a:endParaRPr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275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400" dirty="0" smtClean="0"/>
              <a:t>この他にも、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68535" y="1290870"/>
            <a:ext cx="8006930" cy="50794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4000" dirty="0" smtClean="0">
                <a:latin typeface="+mn-ea"/>
              </a:rPr>
              <a:t>地域の中に、どのような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社会資源</a:t>
            </a:r>
            <a:endParaRPr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があるのかを知っておきましょう。</a:t>
            </a:r>
            <a:endParaRPr lang="en-US" altLang="ja-JP" sz="4000" dirty="0" smtClean="0">
              <a:latin typeface="+mn-ea"/>
            </a:endParaRPr>
          </a:p>
          <a:p>
            <a:endParaRPr lang="en-US" altLang="ja-JP" sz="4000" dirty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当事者</a:t>
            </a:r>
            <a:r>
              <a:rPr lang="ja-JP" altLang="en-US" sz="4000" dirty="0" smtClean="0">
                <a:latin typeface="+mn-ea"/>
              </a:rPr>
              <a:t>の集まり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ひきこもりの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家族</a:t>
            </a:r>
            <a:r>
              <a:rPr lang="ja-JP" altLang="en-US" sz="4000" dirty="0" smtClean="0">
                <a:latin typeface="+mn-ea"/>
              </a:rPr>
              <a:t>の会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ひきこもり当事者や家族を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支援</a:t>
            </a:r>
            <a:r>
              <a:rPr lang="ja-JP" altLang="en-US" sz="4000" dirty="0" smtClean="0">
                <a:latin typeface="+mn-ea"/>
              </a:rPr>
              <a:t>する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ＮＰＯなどの団体。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ボランティア団体</a:t>
            </a:r>
            <a:r>
              <a:rPr lang="ja-JP" altLang="en-US" sz="4000" dirty="0" smtClean="0">
                <a:latin typeface="+mn-ea"/>
              </a:rPr>
              <a:t>など。</a:t>
            </a:r>
            <a:endParaRPr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5360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400" dirty="0" smtClean="0"/>
              <a:t>保健所の相談には、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5070" y="1290870"/>
            <a:ext cx="8286750" cy="51670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4000" dirty="0" smtClean="0">
                <a:latin typeface="+mn-ea"/>
              </a:rPr>
              <a:t>これらの相談の中でも、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保健所に来る相談は、より困難な、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医療</a:t>
            </a:r>
            <a:r>
              <a:rPr lang="ja-JP" altLang="en-US" sz="4000" dirty="0" smtClean="0">
                <a:latin typeface="+mn-ea"/>
              </a:rPr>
              <a:t>的な要素の強いもの、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診断が分からないもの、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発達障害等</a:t>
            </a:r>
            <a:r>
              <a:rPr lang="ja-JP" altLang="en-US" sz="4000" dirty="0" smtClean="0">
                <a:latin typeface="+mn-ea"/>
              </a:rPr>
              <a:t>が背景にあるもの、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事例性</a:t>
            </a:r>
            <a:r>
              <a:rPr lang="ja-JP" altLang="en-US" sz="4000" dirty="0" smtClean="0">
                <a:latin typeface="+mn-ea"/>
              </a:rPr>
              <a:t>の要素の強いもの、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（暴力や近隣トラブルなど）</a:t>
            </a:r>
            <a:endParaRPr lang="en-US" altLang="ja-JP" sz="4000" dirty="0" smtClean="0">
              <a:latin typeface="+mn-ea"/>
            </a:endParaRPr>
          </a:p>
          <a:p>
            <a:r>
              <a:rPr lang="ja-JP" altLang="en-US" sz="4000" dirty="0" smtClean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長期化</a:t>
            </a:r>
            <a:r>
              <a:rPr lang="ja-JP" altLang="en-US" sz="4000" dirty="0" smtClean="0">
                <a:latin typeface="+mn-ea"/>
              </a:rPr>
              <a:t>したものがあります。</a:t>
            </a:r>
            <a:endParaRPr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888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7" name="タイトル 15"/>
          <p:cNvSpPr>
            <a:spLocks noGrp="1"/>
          </p:cNvSpPr>
          <p:nvPr>
            <p:ph type="title" idx="4294967295"/>
          </p:nvPr>
        </p:nvSpPr>
        <p:spPr>
          <a:xfrm>
            <a:off x="611188" y="0"/>
            <a:ext cx="7304087" cy="908050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</a:rPr>
              <a:t>さて、相談にこられましたが・・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88310" y="1285056"/>
            <a:ext cx="7657866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b="1" dirty="0" smtClean="0">
                <a:solidFill>
                  <a:srgbClr val="00B0F0"/>
                </a:solidFill>
                <a:latin typeface="+mn-ea"/>
              </a:rPr>
              <a:t>まずは、インテークをします。</a:t>
            </a:r>
            <a:endParaRPr lang="en-US" altLang="ja-JP" sz="4000" b="1" dirty="0" smtClean="0">
              <a:solidFill>
                <a:srgbClr val="00B0F0"/>
              </a:solidFill>
              <a:latin typeface="+mn-ea"/>
            </a:endParaRPr>
          </a:p>
          <a:p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相談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の</a:t>
            </a:r>
            <a:r>
              <a:rPr lang="ja-JP" altLang="ja-JP" sz="4000" b="1" dirty="0">
                <a:solidFill>
                  <a:srgbClr val="00B050"/>
                </a:solidFill>
                <a:latin typeface="+mn-ea"/>
              </a:rPr>
              <a:t>目的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は何？</a:t>
            </a:r>
            <a:endParaRPr lang="ja-JP" altLang="ja-JP" sz="4000" dirty="0">
              <a:latin typeface="+mn-ea"/>
            </a:endParaRPr>
          </a:p>
          <a:p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来談者と本人の</a:t>
            </a:r>
            <a:r>
              <a:rPr lang="ja-JP" altLang="ja-JP" sz="4000" b="1" dirty="0">
                <a:solidFill>
                  <a:srgbClr val="00B050"/>
                </a:solidFill>
                <a:latin typeface="+mn-ea"/>
              </a:rPr>
              <a:t>関係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は？</a:t>
            </a:r>
            <a:endParaRPr lang="ja-JP" altLang="ja-JP" sz="4000" dirty="0">
              <a:latin typeface="+mn-ea"/>
            </a:endParaRPr>
          </a:p>
          <a:p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来談者が、今、</a:t>
            </a:r>
            <a:r>
              <a:rPr lang="ja-JP" altLang="ja-JP" sz="4000" b="1" dirty="0">
                <a:solidFill>
                  <a:srgbClr val="00B050"/>
                </a:solidFill>
                <a:latin typeface="+mn-ea"/>
              </a:rPr>
              <a:t>望んでいること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は？</a:t>
            </a:r>
            <a:endParaRPr lang="ja-JP" altLang="ja-JP" sz="4000" dirty="0">
              <a:latin typeface="+mn-ea"/>
            </a:endParaRPr>
          </a:p>
          <a:p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それを望んでいるのは、</a:t>
            </a:r>
            <a:r>
              <a:rPr lang="ja-JP" altLang="ja-JP" sz="4000" b="1" dirty="0">
                <a:solidFill>
                  <a:srgbClr val="00B050"/>
                </a:solidFill>
                <a:latin typeface="+mn-ea"/>
              </a:rPr>
              <a:t>誰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？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　本人？家族？支援者？</a:t>
            </a:r>
            <a:endParaRPr lang="ja-JP" altLang="ja-JP" sz="4000" dirty="0">
              <a:latin typeface="+mn-ea"/>
            </a:endParaRPr>
          </a:p>
          <a:p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本人、家族、支援者で、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sz="4000" dirty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望みが違うこともあります。</a:t>
            </a:r>
            <a:endParaRPr lang="ja-JP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001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7" name="タイトル 15"/>
          <p:cNvSpPr>
            <a:spLocks noGrp="1"/>
          </p:cNvSpPr>
          <p:nvPr>
            <p:ph type="title" idx="4294967295"/>
          </p:nvPr>
        </p:nvSpPr>
        <p:spPr>
          <a:xfrm>
            <a:off x="611188" y="0"/>
            <a:ext cx="7088187" cy="908050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</a:rPr>
              <a:t>相談の多くは、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8470" y="1132655"/>
            <a:ext cx="8155960" cy="494562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最初から、本人が来ることは珍しく、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sz="4000" dirty="0">
                <a:solidFill>
                  <a:srgbClr val="000000"/>
                </a:solidFill>
                <a:latin typeface="+mn-ea"/>
              </a:rPr>
              <a:t>多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くの</a:t>
            </a:r>
            <a:r>
              <a:rPr lang="ja-JP" altLang="en-US" sz="4000" dirty="0">
                <a:solidFill>
                  <a:srgbClr val="000000"/>
                </a:solidFill>
                <a:latin typeface="+mn-ea"/>
              </a:rPr>
              <a:t>場合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は、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sz="4000" dirty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家族（とくに、母親）の相談から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sz="4000" dirty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始まることも少なくありません。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まずは、じっくりと、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sz="4000" dirty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話を聞かせてもらいましょう。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endParaRPr lang="ja-JP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0315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7" name="タイトル 15"/>
          <p:cNvSpPr>
            <a:spLocks noGrp="1"/>
          </p:cNvSpPr>
          <p:nvPr>
            <p:ph type="title" idx="4294967295"/>
          </p:nvPr>
        </p:nvSpPr>
        <p:spPr>
          <a:xfrm>
            <a:off x="611188" y="0"/>
            <a:ext cx="7088187" cy="908050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+mj-ea"/>
              </a:rPr>
              <a:t>相談の多くは、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188" y="1254575"/>
            <a:ext cx="8155960" cy="494562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多くの家族は、いつかは、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sz="4000" dirty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外に出て欲しい、</a:t>
            </a:r>
            <a:endParaRPr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r>
              <a:rPr lang="ja-JP" altLang="en-US" sz="4000" b="1" dirty="0">
                <a:solidFill>
                  <a:srgbClr val="00B050"/>
                </a:solidFill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仕事をして欲しい、</a:t>
            </a:r>
            <a:endParaRPr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r>
              <a:rPr lang="ja-JP" altLang="en-US" sz="4000" b="1" dirty="0">
                <a:solidFill>
                  <a:srgbClr val="00B050"/>
                </a:solidFill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自立して欲しい。</a:t>
            </a:r>
            <a:endParaRPr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と、思っていますが、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sz="4000" dirty="0">
                <a:solidFill>
                  <a:srgbClr val="000000"/>
                </a:solidFill>
                <a:latin typeface="+mn-ea"/>
              </a:rPr>
              <a:t>当面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の相談の目的は、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r>
              <a:rPr lang="ja-JP" altLang="en-US" sz="4000" dirty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必ずしも、そうとは限りません。</a:t>
            </a:r>
            <a:endParaRPr lang="ja-JP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8503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5"/>
          <p:cNvSpPr txBox="1">
            <a:spLocks/>
          </p:cNvSpPr>
          <p:nvPr/>
        </p:nvSpPr>
        <p:spPr>
          <a:xfrm>
            <a:off x="611188" y="-12064"/>
            <a:ext cx="8207692" cy="908050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家族</a:t>
            </a:r>
            <a:r>
              <a:rPr lang="ja-JP" altLang="en-US" sz="4400" dirty="0">
                <a:latin typeface="+mj-ea"/>
                <a:ea typeface="+mj-ea"/>
                <a:cs typeface="+mj-cs"/>
              </a:rPr>
              <a:t>の</a:t>
            </a:r>
            <a:r>
              <a:rPr lang="ja-JP" altLang="en-US" sz="4400" dirty="0" smtClean="0">
                <a:latin typeface="+mj-ea"/>
                <a:ea typeface="+mj-ea"/>
                <a:cs typeface="+mj-cs"/>
              </a:rPr>
              <a:t>思いを聞きましょう　１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188" y="1204131"/>
            <a:ext cx="8016938" cy="50783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fontAlgn="ctr"/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本人には、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外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に出て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欲しい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、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pPr fontAlgn="ctr"/>
            <a:r>
              <a:rPr lang="ja-JP" altLang="en-US" sz="4000" b="1" dirty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行き</a:t>
            </a:r>
            <a:r>
              <a:rPr lang="ja-JP" altLang="ja-JP" sz="4000" b="1" dirty="0">
                <a:solidFill>
                  <a:srgbClr val="00B050"/>
                </a:solidFill>
                <a:latin typeface="+mn-ea"/>
              </a:rPr>
              <a:t>場所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は無い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か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。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pPr fontAlgn="ctr"/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仕事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をして欲しい。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pPr fontAlgn="ctr"/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本人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が、</a:t>
            </a:r>
            <a:r>
              <a:rPr lang="ja-JP" altLang="ja-JP" sz="4000" dirty="0" smtClean="0">
                <a:solidFill>
                  <a:srgbClr val="00B050"/>
                </a:solidFill>
                <a:latin typeface="+mn-ea"/>
              </a:rPr>
              <a:t>病気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でない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か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、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精神科に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pPr fontAlgn="ctr"/>
            <a:r>
              <a:rPr lang="ja-JP" altLang="en-US" sz="4000" dirty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急いで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連れて行った方がよい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か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。</a:t>
            </a:r>
            <a:endParaRPr lang="ja-JP" altLang="ja-JP" sz="4000" dirty="0">
              <a:latin typeface="+mn-ea"/>
            </a:endParaRPr>
          </a:p>
          <a:p>
            <a:pPr fontAlgn="ctr"/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夜中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に</a:t>
            </a:r>
            <a:r>
              <a:rPr lang="ja-JP" altLang="ja-JP" sz="4000" b="1" dirty="0">
                <a:solidFill>
                  <a:srgbClr val="00B050"/>
                </a:solidFill>
                <a:latin typeface="+mn-ea"/>
              </a:rPr>
              <a:t>大きな声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を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出す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、</a:t>
            </a:r>
            <a:r>
              <a:rPr lang="ja-JP" altLang="en-US" sz="4000" dirty="0" smtClean="0">
                <a:solidFill>
                  <a:srgbClr val="00B050"/>
                </a:solidFill>
                <a:latin typeface="+mn-ea"/>
              </a:rPr>
              <a:t>独語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がある。</a:t>
            </a:r>
            <a:endParaRPr lang="ja-JP" altLang="ja-JP" sz="4000" dirty="0">
              <a:latin typeface="+mn-ea"/>
            </a:endParaRPr>
          </a:p>
          <a:p>
            <a:pPr fontAlgn="ctr"/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家族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に暴力や</a:t>
            </a:r>
            <a:r>
              <a:rPr lang="ja-JP" altLang="ja-JP" sz="4000" b="1" dirty="0">
                <a:solidFill>
                  <a:srgbClr val="00B050"/>
                </a:solidFill>
                <a:latin typeface="+mn-ea"/>
              </a:rPr>
              <a:t>暴言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が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ある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、</a:t>
            </a:r>
            <a:endParaRPr lang="ja-JP" altLang="ja-JP" sz="4000" dirty="0">
              <a:latin typeface="+mn-ea"/>
            </a:endParaRPr>
          </a:p>
          <a:p>
            <a:pPr fontAlgn="ctr"/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こだわり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が強くて、家族を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巻き込む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。</a:t>
            </a:r>
            <a:endParaRPr lang="ja-JP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1595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943225" y="1152525"/>
            <a:ext cx="3257550" cy="3276600"/>
          </a:xfrm>
          <a:prstGeom prst="ellipse">
            <a:avLst/>
          </a:prstGeom>
          <a:solidFill>
            <a:schemeClr val="accent6">
              <a:lumMod val="60000"/>
              <a:lumOff val="4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772400" cy="857839"/>
          </a:xfrm>
        </p:spPr>
        <p:txBody>
          <a:bodyPr>
            <a:normAutofit fontScale="90000"/>
          </a:bodyPr>
          <a:lstStyle/>
          <a:p>
            <a:r>
              <a:rPr kumimoji="1" lang="ja-JP" altLang="en-US" sz="4400" dirty="0" smtClean="0"/>
              <a:t>ひきこもりは３つに分類されますが、</a:t>
            </a:r>
            <a:endParaRPr kumimoji="1" lang="ja-JP" altLang="en-US" sz="4400" dirty="0"/>
          </a:p>
        </p:txBody>
      </p:sp>
      <p:sp>
        <p:nvSpPr>
          <p:cNvPr id="5" name="円/楕円 4"/>
          <p:cNvSpPr/>
          <p:nvPr/>
        </p:nvSpPr>
        <p:spPr>
          <a:xfrm>
            <a:off x="1690688" y="2684369"/>
            <a:ext cx="3257550" cy="3276600"/>
          </a:xfrm>
          <a:prstGeom prst="ellipse">
            <a:avLst/>
          </a:pr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4424363" y="2646814"/>
            <a:ext cx="3257550" cy="3276600"/>
          </a:xfrm>
          <a:prstGeom prst="ellipse">
            <a:avLst/>
          </a:prstGeom>
          <a:solidFill>
            <a:srgbClr val="FFFF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04950" y="1090607"/>
            <a:ext cx="613410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4000" b="1" dirty="0" smtClean="0">
                <a:latin typeface="+mn-ea"/>
              </a:rPr>
              <a:t>第１群</a:t>
            </a:r>
            <a:endParaRPr lang="en-US" altLang="ja-JP" sz="4000" b="1" dirty="0" smtClean="0">
              <a:latin typeface="+mn-ea"/>
            </a:endParaRPr>
          </a:p>
          <a:p>
            <a:pPr algn="ctr"/>
            <a:r>
              <a:rPr lang="ja-JP" altLang="en-US" sz="4000" b="1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+mn-ea"/>
              </a:rPr>
              <a:t>統合失調症等精神疾患</a:t>
            </a:r>
            <a:endParaRPr lang="en-US" altLang="ja-JP" sz="4000" b="1" dirty="0" smtClean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8162" y="4409976"/>
            <a:ext cx="342900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4000" b="1" dirty="0" smtClean="0">
                <a:solidFill>
                  <a:sysClr val="windowText" lastClr="000000"/>
                </a:solidFill>
                <a:latin typeface="+mn-ea"/>
              </a:rPr>
              <a:t>第２群</a:t>
            </a:r>
            <a:endParaRPr lang="en-US" altLang="ja-JP" sz="4000" b="1" dirty="0" smtClean="0">
              <a:solidFill>
                <a:sysClr val="windowText" lastClr="000000"/>
              </a:solidFill>
              <a:latin typeface="+mn-ea"/>
            </a:endParaRPr>
          </a:p>
          <a:p>
            <a:pPr algn="ctr"/>
            <a:r>
              <a:rPr lang="ja-JP" altLang="en-US" sz="4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+mn-ea"/>
              </a:rPr>
              <a:t>発達障害等</a:t>
            </a:r>
            <a:endParaRPr lang="en-US" altLang="ja-JP" sz="4000" b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19536" y="4389021"/>
            <a:ext cx="4705351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4000" b="1" dirty="0" smtClean="0">
                <a:latin typeface="+mn-ea"/>
              </a:rPr>
              <a:t>第３群</a:t>
            </a:r>
            <a:endParaRPr lang="en-US" altLang="ja-JP" sz="4000" b="1" dirty="0" smtClean="0">
              <a:latin typeface="+mn-ea"/>
            </a:endParaRPr>
          </a:p>
          <a:p>
            <a:pPr algn="ctr"/>
            <a:r>
              <a:rPr lang="ja-JP" altLang="en-US" sz="4000" b="1" dirty="0" smtClean="0">
                <a:ln>
                  <a:solidFill>
                    <a:schemeClr val="bg1"/>
                  </a:solidFill>
                </a:ln>
                <a:latin typeface="+mn-ea"/>
              </a:rPr>
              <a:t>その他（神経症等）</a:t>
            </a:r>
            <a:endParaRPr lang="en-US" altLang="ja-JP" sz="4000" b="1" dirty="0" smtClean="0">
              <a:ln>
                <a:solidFill>
                  <a:schemeClr val="bg1"/>
                </a:solidFill>
              </a:ln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9112" y="2573874"/>
            <a:ext cx="8105775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4000" dirty="0" smtClean="0">
                <a:solidFill>
                  <a:srgbClr val="7030A0"/>
                </a:solidFill>
                <a:latin typeface="+mn-ea"/>
              </a:rPr>
              <a:t>必ずしも、明確には鑑別できません。</a:t>
            </a:r>
            <a:endParaRPr lang="en-US" altLang="ja-JP" sz="4000" dirty="0" smtClean="0">
              <a:solidFill>
                <a:srgbClr val="7030A0"/>
              </a:solidFill>
              <a:latin typeface="+mn-ea"/>
            </a:endParaRPr>
          </a:p>
          <a:p>
            <a:pPr algn="ctr"/>
            <a:r>
              <a:rPr lang="ja-JP" altLang="en-US" sz="4000" dirty="0" smtClean="0">
                <a:solidFill>
                  <a:srgbClr val="7030A0"/>
                </a:solidFill>
                <a:latin typeface="+mn-ea"/>
              </a:rPr>
              <a:t>見立ても重要となります。</a:t>
            </a:r>
            <a:endParaRPr lang="en-US" altLang="ja-JP" sz="4000" dirty="0" smtClean="0">
              <a:solidFill>
                <a:srgbClr val="7030A0"/>
              </a:solidFill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81251" y="6089378"/>
            <a:ext cx="6515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この分類は、</a:t>
            </a:r>
            <a:r>
              <a:rPr lang="ja-JP" altLang="en-US" sz="1600" dirty="0"/>
              <a:t>「</a:t>
            </a:r>
            <a:r>
              <a:rPr kumimoji="1" lang="ja-JP" altLang="en-US" sz="1600" dirty="0" smtClean="0"/>
              <a:t>ひきこもりの評価・支援に関するガイドライン（２０１０）」をもとにして作られていますが、一部</a:t>
            </a:r>
            <a:r>
              <a:rPr lang="ja-JP" altLang="en-US" sz="1600" dirty="0" smtClean="0"/>
              <a:t>、ガイドラインとの内容が異なります。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4449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1188" y="1118123"/>
            <a:ext cx="7916124" cy="51607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fontAlgn="ctr"/>
            <a:r>
              <a:rPr lang="ja-JP" altLang="en-US" sz="4000" dirty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経済的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に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苦しい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、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将来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が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心配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。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pPr fontAlgn="t"/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他</a:t>
            </a:r>
            <a:r>
              <a:rPr lang="ja-JP" altLang="ja-JP" sz="4000" b="1" dirty="0">
                <a:solidFill>
                  <a:srgbClr val="00B050"/>
                </a:solidFill>
                <a:latin typeface="+mn-ea"/>
              </a:rPr>
              <a:t>の兄弟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と仲が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悪い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。</a:t>
            </a:r>
            <a:endParaRPr lang="ja-JP" altLang="ja-JP" sz="4000" dirty="0">
              <a:latin typeface="+mn-ea"/>
            </a:endParaRPr>
          </a:p>
          <a:p>
            <a:pPr fontAlgn="t"/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夫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（妻）が協力して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くれない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。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pPr fontAlgn="t"/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家族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として、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話を聞いて欲しい。</a:t>
            </a:r>
            <a:endParaRPr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pPr fontAlgn="t"/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今のままでよいの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に、</a:t>
            </a:r>
            <a:endParaRPr lang="ja-JP" altLang="ja-JP" sz="4000" dirty="0">
              <a:latin typeface="+mn-ea"/>
            </a:endParaRPr>
          </a:p>
          <a:p>
            <a:pPr fontAlgn="t"/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　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周囲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が納得してくれない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。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pPr fontAlgn="t"/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穏やか</a:t>
            </a:r>
            <a:r>
              <a:rPr lang="ja-JP" altLang="ja-JP" sz="4000" b="1" dirty="0">
                <a:solidFill>
                  <a:srgbClr val="00B050"/>
                </a:solidFill>
                <a:latin typeface="+mn-ea"/>
              </a:rPr>
              <a:t>に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暮らしたい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。</a:t>
            </a:r>
            <a:endParaRPr lang="ja-JP" altLang="ja-JP" sz="4000" dirty="0">
              <a:latin typeface="+mn-ea"/>
            </a:endParaRPr>
          </a:p>
          <a:p>
            <a:pPr fontAlgn="t"/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ja-JP" sz="4000" b="1" dirty="0" smtClean="0">
                <a:solidFill>
                  <a:srgbClr val="FF0000"/>
                </a:solidFill>
                <a:latin typeface="+mn-ea"/>
              </a:rPr>
              <a:t>どうして</a:t>
            </a:r>
            <a:r>
              <a:rPr lang="ja-JP" altLang="ja-JP" sz="4000" b="1" dirty="0">
                <a:solidFill>
                  <a:srgbClr val="FF0000"/>
                </a:solidFill>
                <a:latin typeface="+mn-ea"/>
              </a:rPr>
              <a:t>良いのか</a:t>
            </a:r>
            <a:r>
              <a:rPr lang="ja-JP" altLang="ja-JP" sz="4000" b="1" dirty="0" smtClean="0">
                <a:solidFill>
                  <a:srgbClr val="FF0000"/>
                </a:solidFill>
                <a:latin typeface="+mn-ea"/>
              </a:rPr>
              <a:t>分からない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。</a:t>
            </a:r>
            <a:endParaRPr lang="ja-JP" altLang="ja-JP" sz="4000" dirty="0">
              <a:latin typeface="+mn-ea"/>
            </a:endParaRPr>
          </a:p>
        </p:txBody>
      </p:sp>
      <p:sp>
        <p:nvSpPr>
          <p:cNvPr id="10" name="タイトル 15"/>
          <p:cNvSpPr txBox="1">
            <a:spLocks/>
          </p:cNvSpPr>
          <p:nvPr/>
        </p:nvSpPr>
        <p:spPr>
          <a:xfrm>
            <a:off x="611188" y="-12064"/>
            <a:ext cx="8207692" cy="908050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家族</a:t>
            </a:r>
            <a:r>
              <a:rPr lang="ja-JP" altLang="en-US" sz="4400" dirty="0">
                <a:latin typeface="+mj-ea"/>
                <a:ea typeface="+mj-ea"/>
                <a:cs typeface="+mj-cs"/>
              </a:rPr>
              <a:t>の</a:t>
            </a:r>
            <a:r>
              <a:rPr lang="ja-JP" altLang="en-US" sz="4400" dirty="0" smtClean="0">
                <a:latin typeface="+mj-ea"/>
                <a:ea typeface="+mj-ea"/>
                <a:cs typeface="+mj-cs"/>
              </a:rPr>
              <a:t>思いを聞きましょう　２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129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400" dirty="0" smtClean="0"/>
              <a:t>家族を悩ませる言葉</a:t>
            </a:r>
            <a:endParaRPr kumimoji="1" lang="ja-JP" altLang="en-US" sz="4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0" y="1429555"/>
            <a:ext cx="7905750" cy="48784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4000" b="1" dirty="0" smtClean="0">
                <a:solidFill>
                  <a:srgbClr val="00B050"/>
                </a:solidFill>
                <a:latin typeface="+mn-ea"/>
              </a:rPr>
              <a:t>「何の行動もしない」</a:t>
            </a:r>
            <a:endParaRPr kumimoji="1"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「（本人から）逃げている」</a:t>
            </a:r>
            <a:endParaRPr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r>
              <a:rPr kumimoji="1" lang="ja-JP" altLang="en-US" sz="4000" b="1" dirty="0" smtClean="0">
                <a:solidFill>
                  <a:srgbClr val="00B050"/>
                </a:solidFill>
                <a:latin typeface="+mn-ea"/>
              </a:rPr>
              <a:t>「（本人と）向き合っていない」</a:t>
            </a:r>
            <a:endParaRPr kumimoji="1"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r>
              <a:rPr kumimoji="1" lang="ja-JP" altLang="en-US" sz="2400" dirty="0" smtClean="0">
                <a:solidFill>
                  <a:srgbClr val="FF0000"/>
                </a:solidFill>
                <a:latin typeface="+mn-ea"/>
              </a:rPr>
              <a:t>（今まで、どれだけ大変な思いをしてきたか、</a:t>
            </a:r>
            <a:endParaRPr kumimoji="1" lang="en-US" altLang="ja-JP" sz="2400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latin typeface="+mn-ea"/>
              </a:rPr>
              <a:t>いろいろなことがあって、今、一歩引いた方が良いことに気づいて、それで安定してきていることが分からない？）</a:t>
            </a:r>
            <a:endParaRPr lang="en-US" altLang="ja-JP" sz="2400" dirty="0">
              <a:solidFill>
                <a:srgbClr val="FF0000"/>
              </a:solidFill>
              <a:latin typeface="+mn-ea"/>
            </a:endParaRPr>
          </a:p>
          <a:p>
            <a:endParaRPr lang="en-US" altLang="ja-JP" sz="2800" dirty="0">
              <a:latin typeface="+mn-ea"/>
            </a:endParaRPr>
          </a:p>
          <a:p>
            <a:r>
              <a:rPr kumimoji="1" lang="ja-JP" altLang="en-US" sz="4000" b="1" dirty="0" smtClean="0">
                <a:solidFill>
                  <a:srgbClr val="00B050"/>
                </a:solidFill>
                <a:latin typeface="+mn-ea"/>
              </a:rPr>
              <a:t>「一番苦しんでいるのは、本人よ」</a:t>
            </a:r>
            <a:endParaRPr kumimoji="1" lang="en-US" altLang="ja-JP" sz="4000" b="1" dirty="0" smtClean="0">
              <a:solidFill>
                <a:srgbClr val="00B050"/>
              </a:solidFill>
              <a:latin typeface="+mn-ea"/>
            </a:endParaRPr>
          </a:p>
          <a:p>
            <a:r>
              <a:rPr kumimoji="1" lang="ja-JP" altLang="en-US" sz="2400" dirty="0" smtClean="0">
                <a:solidFill>
                  <a:srgbClr val="FF0000"/>
                </a:solidFill>
                <a:latin typeface="+mn-ea"/>
              </a:rPr>
              <a:t>　（それくらい分かっている。でも、家族の苦労は誰が理解してくれる？）</a:t>
            </a:r>
            <a:endParaRPr kumimoji="1" lang="ja-JP" altLang="en-US" sz="240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8694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>
            <a:off x="3714750" y="1311569"/>
            <a:ext cx="5010150" cy="363855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4800" b="1" dirty="0" smtClean="0">
                <a:solidFill>
                  <a:srgbClr val="00B0F0"/>
                </a:solidFill>
              </a:rPr>
              <a:t>親戚</a:t>
            </a:r>
            <a:endParaRPr kumimoji="1" lang="ja-JP" altLang="en-US" sz="4800" b="1" dirty="0">
              <a:solidFill>
                <a:srgbClr val="00B0F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400" dirty="0" smtClean="0"/>
              <a:t>家族も孤立している</a:t>
            </a:r>
            <a:endParaRPr kumimoji="1" lang="ja-JP" altLang="en-US" sz="4400" dirty="0"/>
          </a:p>
        </p:txBody>
      </p:sp>
      <p:sp>
        <p:nvSpPr>
          <p:cNvPr id="6" name="円/楕円 5"/>
          <p:cNvSpPr/>
          <p:nvPr/>
        </p:nvSpPr>
        <p:spPr>
          <a:xfrm>
            <a:off x="381000" y="1311569"/>
            <a:ext cx="5010150" cy="3638550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4800" b="1" dirty="0" smtClean="0">
                <a:solidFill>
                  <a:srgbClr val="00B050"/>
                </a:solidFill>
              </a:rPr>
              <a:t>地域</a:t>
            </a:r>
            <a:endParaRPr kumimoji="1" lang="ja-JP" altLang="en-US" sz="4800" b="1" dirty="0">
              <a:solidFill>
                <a:srgbClr val="00B050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762250" y="3130844"/>
            <a:ext cx="3457575" cy="97155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/>
              <a:t>本人・家族</a:t>
            </a:r>
            <a:endParaRPr kumimoji="1" lang="ja-JP" altLang="en-US" sz="4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8650" y="5429250"/>
            <a:ext cx="79688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本人だけではなく、家族も孤立を感じていることも。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この孤立した不安感を少しでも軽減すること</a:t>
            </a:r>
            <a:r>
              <a:rPr lang="ja-JP" altLang="en-US" sz="2800" dirty="0" smtClean="0"/>
              <a:t>も大切</a:t>
            </a:r>
            <a:r>
              <a:rPr kumimoji="1" lang="ja-JP" altLang="en-US" sz="2800" dirty="0" smtClean="0"/>
              <a:t>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9144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5"/>
          <p:cNvSpPr txBox="1">
            <a:spLocks/>
          </p:cNvSpPr>
          <p:nvPr/>
        </p:nvSpPr>
        <p:spPr>
          <a:xfrm>
            <a:off x="611188" y="-12064"/>
            <a:ext cx="8207692" cy="908050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solidFill>
                  <a:srgbClr val="FF99CC"/>
                </a:solidFill>
                <a:latin typeface="+mj-ea"/>
                <a:ea typeface="+mj-ea"/>
                <a:cs typeface="+mj-cs"/>
              </a:rPr>
              <a:t>家族は常に不安を抱いている</a:t>
            </a:r>
            <a:endParaRPr lang="ja-JP" altLang="en-US" sz="4400" dirty="0">
              <a:solidFill>
                <a:srgbClr val="FF99CC"/>
              </a:solidFill>
              <a:latin typeface="+mj-ea"/>
              <a:ea typeface="+mj-ea"/>
              <a:cs typeface="+mj-cs"/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611188" y="1815921"/>
            <a:ext cx="3278232" cy="3271234"/>
          </a:xfrm>
          <a:prstGeom prst="ellipse">
            <a:avLst/>
          </a:prstGeom>
          <a:solidFill>
            <a:srgbClr val="FF0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将来が不安</a:t>
            </a:r>
            <a:endParaRPr kumimoji="1" lang="en-US" altLang="ja-JP" sz="3200" dirty="0" smtClean="0"/>
          </a:p>
          <a:p>
            <a:pPr algn="ctr"/>
            <a:r>
              <a:rPr kumimoji="1" lang="ja-JP" altLang="en-US" sz="3200" dirty="0" smtClean="0"/>
              <a:t>もっと、</a:t>
            </a:r>
            <a:endParaRPr kumimoji="1" lang="en-US" altLang="ja-JP" sz="3200" dirty="0" smtClean="0"/>
          </a:p>
          <a:p>
            <a:pPr algn="ctr"/>
            <a:r>
              <a:rPr lang="ja-JP" altLang="en-US" sz="3200" dirty="0"/>
              <a:t>厳</a:t>
            </a:r>
            <a:r>
              <a:rPr lang="ja-JP" altLang="en-US" sz="3200" dirty="0" smtClean="0"/>
              <a:t>しくすべき</a:t>
            </a:r>
            <a:endParaRPr lang="en-US" altLang="ja-JP" sz="3200" dirty="0" smtClean="0"/>
          </a:p>
          <a:p>
            <a:pPr algn="ctr"/>
            <a:r>
              <a:rPr kumimoji="1" lang="ja-JP" altLang="en-US" sz="3200" dirty="0" smtClean="0"/>
              <a:t>では</a:t>
            </a:r>
            <a:r>
              <a:rPr kumimoji="1" lang="ja-JP" altLang="en-US" sz="3200" dirty="0"/>
              <a:t>？</a:t>
            </a:r>
          </a:p>
        </p:txBody>
      </p:sp>
      <p:sp>
        <p:nvSpPr>
          <p:cNvPr id="4" name="円/楕円 3"/>
          <p:cNvSpPr/>
          <p:nvPr/>
        </p:nvSpPr>
        <p:spPr>
          <a:xfrm>
            <a:off x="5245436" y="1815921"/>
            <a:ext cx="3278232" cy="3271234"/>
          </a:xfrm>
          <a:prstGeom prst="ellipse">
            <a:avLst/>
          </a:prstGeom>
          <a:solidFill>
            <a:srgbClr val="00B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今は、</a:t>
            </a:r>
            <a:endParaRPr kumimoji="1" lang="en-US" altLang="ja-JP" sz="3200" dirty="0" smtClean="0"/>
          </a:p>
          <a:p>
            <a:pPr algn="ctr"/>
            <a:r>
              <a:rPr lang="ja-JP" altLang="en-US" sz="3200" dirty="0" smtClean="0"/>
              <a:t>ゆっくりと</a:t>
            </a:r>
            <a:endParaRPr lang="en-US" altLang="ja-JP" sz="3200" dirty="0" smtClean="0"/>
          </a:p>
          <a:p>
            <a:pPr algn="ctr"/>
            <a:r>
              <a:rPr kumimoji="1" lang="ja-JP" altLang="en-US" sz="3200" dirty="0" smtClean="0"/>
              <a:t>やすませて</a:t>
            </a:r>
            <a:endParaRPr kumimoji="1" lang="en-US" altLang="ja-JP" sz="3200" dirty="0" smtClean="0"/>
          </a:p>
          <a:p>
            <a:pPr algn="ctr"/>
            <a:r>
              <a:rPr lang="ja-JP" altLang="en-US" sz="3200" dirty="0" smtClean="0"/>
              <a:t>あげたい！</a:t>
            </a:r>
            <a:endParaRPr kumimoji="1" lang="ja-JP" altLang="en-US" sz="3200" dirty="0"/>
          </a:p>
        </p:txBody>
      </p:sp>
      <p:sp>
        <p:nvSpPr>
          <p:cNvPr id="2" name="正方形/長方形 1"/>
          <p:cNvSpPr/>
          <p:nvPr/>
        </p:nvSpPr>
        <p:spPr>
          <a:xfrm>
            <a:off x="524535" y="4900411"/>
            <a:ext cx="8094930" cy="373487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二等辺三角形 4"/>
          <p:cNvSpPr/>
          <p:nvPr/>
        </p:nvSpPr>
        <p:spPr>
          <a:xfrm>
            <a:off x="4151569" y="5273898"/>
            <a:ext cx="840861" cy="464793"/>
          </a:xfrm>
          <a:prstGeom prst="triangl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8764" b="57776"/>
          <a:stretch/>
        </p:blipFill>
        <p:spPr>
          <a:xfrm>
            <a:off x="174582" y="1479558"/>
            <a:ext cx="1757250" cy="1765917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8764" b="57776"/>
          <a:stretch/>
        </p:blipFill>
        <p:spPr>
          <a:xfrm flipH="1">
            <a:off x="7223773" y="1479558"/>
            <a:ext cx="1757250" cy="1765917"/>
          </a:xfrm>
          <a:prstGeom prst="rect">
            <a:avLst/>
          </a:prstGeom>
        </p:spPr>
      </p:pic>
      <p:sp>
        <p:nvSpPr>
          <p:cNvPr id="12" name="下矢印 11"/>
          <p:cNvSpPr/>
          <p:nvPr/>
        </p:nvSpPr>
        <p:spPr>
          <a:xfrm rot="2845605">
            <a:off x="3299496" y="1825327"/>
            <a:ext cx="557526" cy="733338"/>
          </a:xfrm>
          <a:prstGeom prst="downArrow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05655" y="1084541"/>
            <a:ext cx="15648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時に、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周囲から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いろいろな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圧力が。</a:t>
            </a:r>
            <a:endParaRPr kumimoji="1" lang="ja-JP" altLang="en-US" sz="2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5834487" y="4896593"/>
            <a:ext cx="2009104" cy="928286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54574" y="5818535"/>
            <a:ext cx="7564891" cy="70788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家族支援・・不安な気持ちを支える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90177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6653212" cy="908720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一方、本人</a:t>
            </a:r>
            <a:r>
              <a:rPr lang="ja-JP" altLang="en-US" sz="4400" dirty="0">
                <a:latin typeface="+mj-ea"/>
                <a:ea typeface="+mj-ea"/>
                <a:cs typeface="+mj-cs"/>
              </a:rPr>
              <a:t>の思いは　？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188" y="1219200"/>
            <a:ext cx="7587932" cy="49479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「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将来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が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不安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」　「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働きたい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」</a:t>
            </a:r>
            <a:endParaRPr lang="ja-JP" altLang="ja-JP" sz="4000" dirty="0">
              <a:latin typeface="+mn-ea"/>
            </a:endParaRPr>
          </a:p>
          <a:p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「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話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を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したい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」　「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友だちが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欲しい」</a:t>
            </a:r>
            <a:endParaRPr lang="ja-JP" altLang="ja-JP" sz="4000" dirty="0">
              <a:latin typeface="+mn-ea"/>
            </a:endParaRPr>
          </a:p>
          <a:p>
            <a:pPr fontAlgn="ctr"/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「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どう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でも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いい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」　「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放っておいて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」</a:t>
            </a:r>
            <a:endParaRPr lang="ja-JP" altLang="ja-JP" sz="4000" dirty="0">
              <a:latin typeface="+mn-ea"/>
            </a:endParaRPr>
          </a:p>
          <a:p>
            <a:pPr fontAlgn="ctr"/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「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周囲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を何とか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して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」　「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別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に・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・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」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pPr fontAlgn="ctr"/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「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分からん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」　「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そっと</a:t>
            </a:r>
            <a:r>
              <a:rPr lang="ja-JP" altLang="ja-JP" sz="4000" b="1" dirty="0">
                <a:solidFill>
                  <a:srgbClr val="00B050"/>
                </a:solidFill>
                <a:latin typeface="+mn-ea"/>
              </a:rPr>
              <a:t>して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おいて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」</a:t>
            </a:r>
            <a:endParaRPr lang="ja-JP" altLang="ja-JP" sz="4000" dirty="0">
              <a:latin typeface="+mn-ea"/>
            </a:endParaRPr>
          </a:p>
          <a:p>
            <a:pPr fontAlgn="ctr"/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　「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今</a:t>
            </a:r>
            <a:r>
              <a:rPr lang="ja-JP" altLang="ja-JP" sz="4000" b="1" dirty="0">
                <a:solidFill>
                  <a:srgbClr val="00B050"/>
                </a:solidFill>
                <a:latin typeface="+mn-ea"/>
              </a:rPr>
              <a:t>が幸せ</a:t>
            </a:r>
            <a:r>
              <a:rPr lang="ja-JP" altLang="ja-JP" sz="4000" dirty="0">
                <a:solidFill>
                  <a:srgbClr val="000000"/>
                </a:solidFill>
                <a:latin typeface="+mn-ea"/>
              </a:rPr>
              <a:t>（本音</a:t>
            </a:r>
            <a:r>
              <a:rPr lang="ja-JP" altLang="ja-JP" sz="4000" dirty="0" smtClean="0">
                <a:solidFill>
                  <a:srgbClr val="000000"/>
                </a:solidFill>
                <a:latin typeface="+mn-ea"/>
              </a:rPr>
              <a:t>）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」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pPr fontAlgn="ctr"/>
            <a:r>
              <a:rPr lang="ja-JP" altLang="en-US" sz="4000" b="0" i="0" u="none" strike="noStrike" dirty="0">
                <a:solidFill>
                  <a:srgbClr val="000000"/>
                </a:solidFill>
                <a:effectLst/>
                <a:latin typeface="+mn-ea"/>
              </a:rPr>
              <a:t>必</a:t>
            </a:r>
            <a:r>
              <a:rPr lang="ja-JP" altLang="en-US" sz="4000" b="0" i="0" u="none" strike="noStrike" dirty="0" smtClean="0">
                <a:solidFill>
                  <a:srgbClr val="000000"/>
                </a:solidFill>
                <a:effectLst/>
                <a:latin typeface="+mn-ea"/>
              </a:rPr>
              <a:t>ずしも、家族や支援者</a:t>
            </a:r>
            <a:r>
              <a:rPr lang="ja-JP" altLang="en-US" sz="4000" dirty="0" smtClean="0">
                <a:solidFill>
                  <a:srgbClr val="000000"/>
                </a:solidFill>
                <a:latin typeface="+mn-ea"/>
              </a:rPr>
              <a:t>の</a:t>
            </a:r>
            <a:endParaRPr lang="en-US" altLang="ja-JP" sz="4000" dirty="0" smtClean="0">
              <a:solidFill>
                <a:srgbClr val="000000"/>
              </a:solidFill>
              <a:latin typeface="+mn-ea"/>
            </a:endParaRPr>
          </a:p>
          <a:p>
            <a:pPr fontAlgn="ctr"/>
            <a:r>
              <a:rPr lang="ja-JP" altLang="en-US" sz="4000" b="0" i="0" u="none" strike="noStrike" dirty="0">
                <a:solidFill>
                  <a:srgbClr val="000000"/>
                </a:solidFill>
                <a:effectLst/>
                <a:latin typeface="+mn-ea"/>
              </a:rPr>
              <a:t>　</a:t>
            </a:r>
            <a:r>
              <a:rPr lang="ja-JP" altLang="en-US" sz="4000" b="0" i="0" u="none" strike="noStrike" dirty="0" smtClean="0">
                <a:solidFill>
                  <a:srgbClr val="000000"/>
                </a:solidFill>
                <a:effectLst/>
                <a:latin typeface="+mn-ea"/>
              </a:rPr>
              <a:t>　思いとは、一致しません。</a:t>
            </a:r>
            <a:endParaRPr lang="ja-JP" altLang="ja-JP" sz="4000" b="0" i="0" u="none" strike="noStrike" dirty="0"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3755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5473700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>
                <a:latin typeface="+mj-ea"/>
                <a:ea typeface="+mj-ea"/>
                <a:cs typeface="+mj-cs"/>
              </a:rPr>
              <a:t>でも、大切なことは、</a:t>
            </a: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611188" y="1341438"/>
            <a:ext cx="82178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ja-JP" altLang="en-US" sz="4000" dirty="0" smtClean="0"/>
              <a:t>来られた本人や家族と、</a:t>
            </a:r>
            <a:endParaRPr lang="en-US" altLang="ja-JP" sz="4000" dirty="0" smtClean="0"/>
          </a:p>
          <a:p>
            <a:r>
              <a:rPr lang="ja-JP" altLang="en-US" sz="4000" dirty="0" smtClean="0"/>
              <a:t>　　</a:t>
            </a:r>
            <a:r>
              <a:rPr lang="ja-JP" altLang="en-US" sz="4000" b="1" dirty="0" smtClean="0">
                <a:solidFill>
                  <a:srgbClr val="00B050"/>
                </a:solidFill>
              </a:rPr>
              <a:t>良い</a:t>
            </a:r>
            <a:r>
              <a:rPr lang="ja-JP" altLang="en-US" sz="4000" b="1" dirty="0">
                <a:solidFill>
                  <a:srgbClr val="00B050"/>
                </a:solidFill>
              </a:rPr>
              <a:t>関係</a:t>
            </a:r>
            <a:r>
              <a:rPr lang="ja-JP" altLang="en-US" sz="4000" dirty="0"/>
              <a:t>を結ぶこと。</a:t>
            </a:r>
            <a:endParaRPr lang="en-US" altLang="ja-JP" sz="4000" dirty="0"/>
          </a:p>
          <a:p>
            <a:r>
              <a:rPr lang="ja-JP" altLang="en-US" sz="4000" dirty="0" smtClean="0"/>
              <a:t>　　</a:t>
            </a:r>
            <a:r>
              <a:rPr lang="ja-JP" altLang="en-US" sz="4000" b="1" dirty="0" smtClean="0">
                <a:solidFill>
                  <a:srgbClr val="00B050"/>
                </a:solidFill>
              </a:rPr>
              <a:t>次回</a:t>
            </a:r>
            <a:r>
              <a:rPr lang="ja-JP" altLang="en-US" sz="4000" dirty="0"/>
              <a:t>も続けて、来てもらうこと。</a:t>
            </a:r>
            <a:endParaRPr lang="en-US" altLang="ja-JP" sz="4000" dirty="0"/>
          </a:p>
          <a:p>
            <a:r>
              <a:rPr lang="ja-JP" altLang="en-US" sz="4000" dirty="0" smtClean="0"/>
              <a:t>その</a:t>
            </a:r>
            <a:r>
              <a:rPr lang="ja-JP" altLang="en-US" sz="4000" dirty="0"/>
              <a:t>ために</a:t>
            </a:r>
            <a:r>
              <a:rPr lang="ja-JP" altLang="en-US" sz="4000" dirty="0" smtClean="0"/>
              <a:t>、本人</a:t>
            </a:r>
            <a:r>
              <a:rPr lang="ja-JP" altLang="en-US" sz="4000" dirty="0"/>
              <a:t>や家族が、</a:t>
            </a:r>
            <a:endParaRPr lang="en-US" altLang="ja-JP" sz="4000" dirty="0"/>
          </a:p>
          <a:p>
            <a:r>
              <a:rPr lang="ja-JP" altLang="en-US" sz="4000" b="1" dirty="0" smtClean="0">
                <a:solidFill>
                  <a:srgbClr val="FF0000"/>
                </a:solidFill>
              </a:rPr>
              <a:t>　　「</a:t>
            </a:r>
            <a:r>
              <a:rPr lang="ja-JP" altLang="en-US" sz="4000" b="1" dirty="0">
                <a:solidFill>
                  <a:srgbClr val="FF0000"/>
                </a:solidFill>
              </a:rPr>
              <a:t>自分の大変さ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を、少しでも</a:t>
            </a:r>
            <a:endParaRPr lang="en-US" altLang="ja-JP" sz="4000" b="1" dirty="0" smtClean="0">
              <a:solidFill>
                <a:srgbClr val="FF0000"/>
              </a:solidFill>
            </a:endParaRPr>
          </a:p>
          <a:p>
            <a:r>
              <a:rPr lang="ja-JP" altLang="en-US" sz="4000" b="1" dirty="0">
                <a:solidFill>
                  <a:srgbClr val="FF0000"/>
                </a:solidFill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　　理解</a:t>
            </a:r>
            <a:r>
              <a:rPr lang="ja-JP" altLang="en-US" sz="4000" b="1" dirty="0">
                <a:solidFill>
                  <a:srgbClr val="FF0000"/>
                </a:solidFill>
              </a:rPr>
              <a:t>してもらえたんだ」</a:t>
            </a:r>
            <a:endParaRPr lang="en-US" altLang="ja-JP" sz="4000" b="1" dirty="0">
              <a:solidFill>
                <a:srgbClr val="FF0000"/>
              </a:solidFill>
            </a:endParaRPr>
          </a:p>
          <a:p>
            <a:r>
              <a:rPr lang="ja-JP" altLang="en-US" sz="4000" dirty="0" smtClean="0"/>
              <a:t>と思ってもらえること。</a:t>
            </a:r>
            <a:endParaRPr lang="en-US" altLang="ja-JP" sz="4000" dirty="0" smtClean="0"/>
          </a:p>
          <a:p>
            <a:r>
              <a:rPr lang="ja-JP" altLang="en-US" sz="4000" dirty="0" smtClean="0"/>
              <a:t>まずは、じっくり</a:t>
            </a:r>
            <a:r>
              <a:rPr lang="ja-JP" altLang="en-US" sz="4000" dirty="0"/>
              <a:t>と話を聞きましょう</a:t>
            </a:r>
            <a:r>
              <a:rPr lang="ja-JP" altLang="en-US" sz="4000" dirty="0" smtClean="0"/>
              <a:t>。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6843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8186" y="1287888"/>
            <a:ext cx="7907628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kern="100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本人</a:t>
            </a:r>
            <a:r>
              <a:rPr lang="ja-JP" altLang="en-US" sz="3200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を変化させるための働きかけではなく</a:t>
            </a:r>
            <a:r>
              <a:rPr lang="ja-JP" altLang="en-US" sz="3200" kern="100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、</a:t>
            </a:r>
            <a:endParaRPr lang="en-US" altLang="ja-JP" sz="3200" kern="100" dirty="0" smtClean="0">
              <a:solidFill>
                <a:srgbClr val="FF0000"/>
              </a:solidFill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3200" kern="100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本人</a:t>
            </a:r>
            <a:r>
              <a:rPr lang="ja-JP" altLang="en-US" sz="3200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の生活にメリットがありそうなことを考えて提案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16676" y="3631842"/>
            <a:ext cx="719620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+mn-ea"/>
              </a:rPr>
              <a:t>本人に変化を求めるアプローチ</a:t>
            </a:r>
            <a:endParaRPr kumimoji="1" lang="en-US" altLang="ja-JP" sz="3200" dirty="0" smtClean="0">
              <a:latin typeface="+mn-ea"/>
            </a:endParaRPr>
          </a:p>
          <a:p>
            <a:r>
              <a:rPr lang="ja-JP" altLang="en-US" sz="3200" dirty="0">
                <a:latin typeface="+mn-ea"/>
              </a:rPr>
              <a:t>本人</a:t>
            </a:r>
            <a:r>
              <a:rPr lang="ja-JP" altLang="en-US" sz="3200" dirty="0" smtClean="0">
                <a:latin typeface="+mn-ea"/>
              </a:rPr>
              <a:t>に変化させようとする</a:t>
            </a:r>
            <a:r>
              <a:rPr lang="ja-JP" altLang="en-US" sz="3200" dirty="0">
                <a:latin typeface="+mn-ea"/>
              </a:rPr>
              <a:t>アプローチ</a:t>
            </a:r>
            <a:r>
              <a:rPr lang="ja-JP" altLang="en-US" sz="3200" dirty="0" smtClean="0">
                <a:latin typeface="+mn-ea"/>
              </a:rPr>
              <a:t>は、</a:t>
            </a:r>
            <a:endParaRPr lang="en-US" altLang="ja-JP" sz="3200" dirty="0" smtClean="0">
              <a:latin typeface="+mn-ea"/>
            </a:endParaRPr>
          </a:p>
          <a:p>
            <a:r>
              <a:rPr lang="ja-JP" altLang="en-US" sz="3200" dirty="0">
                <a:latin typeface="+mn-ea"/>
              </a:rPr>
              <a:t>　</a:t>
            </a:r>
            <a:r>
              <a:rPr lang="ja-JP" altLang="en-US" sz="3200" dirty="0" smtClean="0">
                <a:latin typeface="+mn-ea"/>
              </a:rPr>
              <a:t>　拒否があって、当然。ますは、</a:t>
            </a:r>
            <a:endParaRPr lang="en-US" altLang="ja-JP" sz="3200" dirty="0" smtClean="0">
              <a:latin typeface="+mn-ea"/>
            </a:endParaRPr>
          </a:p>
          <a:p>
            <a:r>
              <a:rPr kumimoji="1" lang="ja-JP" altLang="en-US" sz="3200" dirty="0" smtClean="0">
                <a:latin typeface="+mn-ea"/>
              </a:rPr>
              <a:t>本人</a:t>
            </a:r>
            <a:r>
              <a:rPr kumimoji="1" lang="ja-JP" altLang="en-US" sz="3200" dirty="0">
                <a:latin typeface="+mn-ea"/>
              </a:rPr>
              <a:t>自身</a:t>
            </a:r>
            <a:r>
              <a:rPr kumimoji="1" lang="ja-JP" altLang="en-US" sz="3200" dirty="0" smtClean="0">
                <a:latin typeface="+mn-ea"/>
              </a:rPr>
              <a:t>が、今、困っていると感じている</a:t>
            </a:r>
            <a:endParaRPr kumimoji="1" lang="en-US" altLang="ja-JP" sz="3200" dirty="0" smtClean="0">
              <a:latin typeface="+mn-ea"/>
            </a:endParaRPr>
          </a:p>
          <a:p>
            <a:r>
              <a:rPr lang="ja-JP" altLang="en-US" sz="3200" dirty="0">
                <a:latin typeface="+mn-ea"/>
              </a:rPr>
              <a:t>　</a:t>
            </a:r>
            <a:r>
              <a:rPr lang="ja-JP" altLang="en-US" sz="3200" dirty="0" smtClean="0">
                <a:latin typeface="+mn-ea"/>
              </a:rPr>
              <a:t>　</a:t>
            </a:r>
            <a:r>
              <a:rPr kumimoji="1" lang="ja-JP" altLang="en-US" sz="3200" dirty="0" smtClean="0">
                <a:latin typeface="+mn-ea"/>
              </a:rPr>
              <a:t>部分にアプローチする</a:t>
            </a:r>
            <a:endParaRPr kumimoji="1" lang="ja-JP" altLang="en-US" sz="3200" dirty="0">
              <a:latin typeface="+mn-ea"/>
            </a:endParaRPr>
          </a:p>
        </p:txBody>
      </p:sp>
      <p:sp>
        <p:nvSpPr>
          <p:cNvPr id="4" name="タイトル 15"/>
          <p:cNvSpPr txBox="1">
            <a:spLocks/>
          </p:cNvSpPr>
          <p:nvPr/>
        </p:nvSpPr>
        <p:spPr>
          <a:xfrm>
            <a:off x="611188" y="0"/>
            <a:ext cx="7000226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本人へのアプローチは、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454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5473700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時には、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611188" y="1341438"/>
            <a:ext cx="82178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家族</a:t>
            </a:r>
            <a:r>
              <a:rPr lang="ja-JP" altLang="en-US" sz="4000" dirty="0">
                <a:latin typeface="+mn-ea"/>
              </a:rPr>
              <a:t>の思いが、</a:t>
            </a:r>
            <a:endParaRPr lang="en-US" altLang="ja-JP" sz="4000" dirty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本人</a:t>
            </a:r>
            <a:r>
              <a:rPr lang="ja-JP" altLang="en-US" sz="4000" dirty="0">
                <a:latin typeface="+mn-ea"/>
              </a:rPr>
              <a:t>と</a:t>
            </a:r>
            <a:r>
              <a:rPr lang="ja-JP" altLang="en-US" sz="4000" b="1" dirty="0">
                <a:solidFill>
                  <a:srgbClr val="00B050"/>
                </a:solidFill>
                <a:latin typeface="+mn-ea"/>
              </a:rPr>
              <a:t>一致しない</a:t>
            </a:r>
            <a:r>
              <a:rPr lang="ja-JP" altLang="en-US" sz="4000" dirty="0">
                <a:latin typeface="+mn-ea"/>
              </a:rPr>
              <a:t>ことも</a:t>
            </a:r>
            <a:r>
              <a:rPr lang="ja-JP" altLang="en-US" sz="4000" dirty="0" smtClean="0">
                <a:latin typeface="+mn-ea"/>
              </a:rPr>
              <a:t>あります。</a:t>
            </a:r>
            <a:endParaRPr lang="en-US" altLang="ja-JP" sz="4000" dirty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solidFill>
                  <a:srgbClr val="FF0000"/>
                </a:solidFill>
                <a:latin typeface="+mn-ea"/>
              </a:rPr>
              <a:t>支援者</a:t>
            </a:r>
            <a:r>
              <a:rPr lang="ja-JP" altLang="en-US" sz="4000" dirty="0">
                <a:latin typeface="+mn-ea"/>
              </a:rPr>
              <a:t>の思いが、</a:t>
            </a:r>
            <a:endParaRPr lang="en-US" altLang="ja-JP" sz="4000" dirty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　本人</a:t>
            </a:r>
            <a:r>
              <a:rPr lang="ja-JP" altLang="en-US" sz="4000" dirty="0">
                <a:latin typeface="+mn-ea"/>
              </a:rPr>
              <a:t>や家族と</a:t>
            </a:r>
            <a:r>
              <a:rPr lang="ja-JP" altLang="en-US" sz="4000" b="1" dirty="0">
                <a:solidFill>
                  <a:srgbClr val="00B050"/>
                </a:solidFill>
                <a:latin typeface="+mn-ea"/>
              </a:rPr>
              <a:t>一致しない</a:t>
            </a:r>
            <a:r>
              <a:rPr lang="ja-JP" altLang="en-US" sz="4000" dirty="0">
                <a:latin typeface="+mn-ea"/>
              </a:rPr>
              <a:t>こと</a:t>
            </a:r>
            <a:r>
              <a:rPr lang="ja-JP" altLang="en-US" sz="4000" dirty="0" smtClean="0">
                <a:latin typeface="+mn-ea"/>
              </a:rPr>
              <a:t>も。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支援者</a:t>
            </a:r>
            <a:r>
              <a:rPr lang="ja-JP" altLang="en-US" sz="4000" dirty="0" smtClean="0">
                <a:latin typeface="+mn-ea"/>
              </a:rPr>
              <a:t>が、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「したいこと」</a:t>
            </a:r>
            <a:r>
              <a:rPr lang="ja-JP" altLang="en-US" sz="4000" dirty="0" smtClean="0">
                <a:latin typeface="+mn-ea"/>
              </a:rPr>
              <a:t>より、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本人</a:t>
            </a:r>
            <a:r>
              <a:rPr lang="ja-JP" altLang="en-US" sz="4000" dirty="0" smtClean="0">
                <a:latin typeface="+mn-ea"/>
              </a:rPr>
              <a:t>や</a:t>
            </a:r>
            <a:r>
              <a:rPr lang="ja-JP" altLang="en-US" sz="4000" dirty="0">
                <a:latin typeface="+mn-ea"/>
              </a:rPr>
              <a:t>家族</a:t>
            </a:r>
            <a:r>
              <a:rPr lang="ja-JP" altLang="en-US" sz="4000" dirty="0" smtClean="0">
                <a:latin typeface="+mn-ea"/>
              </a:rPr>
              <a:t>が、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「して欲しい」</a:t>
            </a:r>
            <a:r>
              <a:rPr lang="ja-JP" altLang="en-US" sz="4000" dirty="0" smtClean="0">
                <a:latin typeface="+mn-ea"/>
              </a:rPr>
              <a:t>ことから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　話を始めましょう。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20484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5891212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本人の情報は・・・。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487680" y="1341438"/>
            <a:ext cx="834136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①　今の生活状況。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一日</a:t>
            </a:r>
            <a:r>
              <a:rPr lang="ja-JP" altLang="en-US" sz="4000" b="1" dirty="0" smtClean="0">
                <a:latin typeface="+mn-ea"/>
              </a:rPr>
              <a:t>の</a:t>
            </a:r>
            <a:r>
              <a:rPr lang="ja-JP" altLang="en-US" sz="4000" b="1" dirty="0">
                <a:latin typeface="+mn-ea"/>
              </a:rPr>
              <a:t>生活</a:t>
            </a:r>
            <a:r>
              <a:rPr lang="ja-JP" altLang="en-US" sz="4000" b="1" dirty="0" smtClean="0">
                <a:latin typeface="+mn-ea"/>
              </a:rPr>
              <a:t>の</a:t>
            </a:r>
            <a:r>
              <a:rPr lang="ja-JP" altLang="en-US" sz="4000" b="1" dirty="0">
                <a:latin typeface="+mn-ea"/>
              </a:rPr>
              <a:t>流</a:t>
            </a:r>
            <a:r>
              <a:rPr lang="ja-JP" altLang="en-US" sz="4000" b="1" dirty="0" smtClean="0">
                <a:latin typeface="+mn-ea"/>
              </a:rPr>
              <a:t>れ。家族との会話。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問題行動（暴力、こだわりなど）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②　過去の成育歴。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家庭</a:t>
            </a:r>
            <a:r>
              <a:rPr lang="ja-JP" altLang="en-US" sz="4000" b="1" dirty="0">
                <a:latin typeface="+mn-ea"/>
              </a:rPr>
              <a:t>状況</a:t>
            </a:r>
            <a:r>
              <a:rPr lang="ja-JP" altLang="en-US" sz="4000" b="1" dirty="0" smtClean="0">
                <a:latin typeface="+mn-ea"/>
              </a:rPr>
              <a:t>。学校生活。就労経験。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本人の思いは、本人しかわからない。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重要</a:t>
            </a:r>
            <a:r>
              <a:rPr lang="ja-JP" altLang="en-US" sz="4000" b="1" dirty="0" smtClean="0">
                <a:latin typeface="+mn-ea"/>
              </a:rPr>
              <a:t>なことは、本人との</a:t>
            </a:r>
            <a:r>
              <a:rPr lang="ja-JP" altLang="en-US" sz="4000" b="1" dirty="0">
                <a:latin typeface="+mn-ea"/>
              </a:rPr>
              <a:t>関係</a:t>
            </a:r>
            <a:r>
              <a:rPr lang="ja-JP" altLang="en-US" sz="4000" b="1" dirty="0" smtClean="0">
                <a:latin typeface="+mn-ea"/>
              </a:rPr>
              <a:t>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信頼関係がなければ、話は聞けない。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7159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8095932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ときに、訪問を求められることも。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611188" y="1341438"/>
            <a:ext cx="82178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「訪問をお願いします」</a:t>
            </a:r>
            <a:r>
              <a:rPr lang="ja-JP" altLang="en-US" sz="4000" dirty="0" smtClean="0">
                <a:latin typeface="+mn-ea"/>
              </a:rPr>
              <a:t>という、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相談を受けることもあります。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家族は、何を望んで、訪問を頼む？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「保健師さんが訪問してくれて、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話をしてくれると、本人が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心を開いて、外に出てくれる」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と</a:t>
            </a:r>
            <a:r>
              <a:rPr lang="ja-JP" altLang="en-US" sz="4000" dirty="0" smtClean="0">
                <a:latin typeface="+mn-ea"/>
              </a:rPr>
              <a:t>期待をしている人も少なくありませんが、現実は、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難しい・・・・よね</a:t>
            </a:r>
            <a:r>
              <a:rPr lang="ja-JP" altLang="en-US" sz="4000" dirty="0" smtClean="0">
                <a:latin typeface="+mn-ea"/>
              </a:rPr>
              <a:t>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7122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4031404" y="5249515"/>
            <a:ext cx="987725" cy="1307774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pattFill prst="ltUpDiag">
                <a:fgClr>
                  <a:srgbClr val="7030A0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992565" y="2994223"/>
            <a:ext cx="4200106" cy="1485771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pattFill prst="ltUpDiag">
                <a:fgClr>
                  <a:srgbClr val="7030A0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953404" y="1133575"/>
            <a:ext cx="2003463" cy="1455619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pattFill prst="ltUpDiag">
                <a:fgClr>
                  <a:srgbClr val="7030A0"/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24" name="上矢印 23"/>
          <p:cNvSpPr/>
          <p:nvPr/>
        </p:nvSpPr>
        <p:spPr>
          <a:xfrm>
            <a:off x="2050143" y="4140332"/>
            <a:ext cx="168329" cy="406751"/>
          </a:xfrm>
          <a:prstGeom prst="up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上矢印 21"/>
          <p:cNvSpPr/>
          <p:nvPr/>
        </p:nvSpPr>
        <p:spPr>
          <a:xfrm>
            <a:off x="3980245" y="1874494"/>
            <a:ext cx="168329" cy="406751"/>
          </a:xfrm>
          <a:prstGeom prst="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135" r="51260"/>
          <a:stretch/>
        </p:blipFill>
        <p:spPr>
          <a:xfrm>
            <a:off x="4471935" y="3676944"/>
            <a:ext cx="4349918" cy="70719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1404" y="1133576"/>
            <a:ext cx="4823749" cy="740919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2383" y="1874496"/>
            <a:ext cx="4310245" cy="73933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267" r="34098"/>
          <a:stretch/>
        </p:blipFill>
        <p:spPr>
          <a:xfrm>
            <a:off x="2123728" y="3697783"/>
            <a:ext cx="6705600" cy="481626"/>
          </a:xfrm>
          <a:prstGeom prst="rect">
            <a:avLst/>
          </a:prstGeom>
        </p:spPr>
      </p:pic>
      <p:sp>
        <p:nvSpPr>
          <p:cNvPr id="12" name="二等辺三角形 11"/>
          <p:cNvSpPr/>
          <p:nvPr/>
        </p:nvSpPr>
        <p:spPr>
          <a:xfrm>
            <a:off x="4082102" y="3034072"/>
            <a:ext cx="795101" cy="65815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二等辺三角形 18"/>
          <p:cNvSpPr/>
          <p:nvPr/>
        </p:nvSpPr>
        <p:spPr>
          <a:xfrm>
            <a:off x="5312953" y="3320481"/>
            <a:ext cx="779665" cy="363961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2149553" y="1874496"/>
            <a:ext cx="6705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2123728" y="3697784"/>
            <a:ext cx="6705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56179" y="1450248"/>
            <a:ext cx="1723549" cy="83099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  <a:latin typeface="+mn-ea"/>
              </a:rPr>
              <a:t>第</a:t>
            </a:r>
            <a:r>
              <a:rPr lang="ja-JP" altLang="en-US" sz="2400" dirty="0">
                <a:solidFill>
                  <a:schemeClr val="bg1"/>
                </a:solidFill>
                <a:latin typeface="+mn-ea"/>
              </a:rPr>
              <a:t>１</a:t>
            </a:r>
            <a:r>
              <a:rPr kumimoji="1" lang="ja-JP" altLang="en-US" sz="2400" dirty="0" smtClean="0">
                <a:solidFill>
                  <a:schemeClr val="bg1"/>
                </a:solidFill>
                <a:latin typeface="+mn-ea"/>
              </a:rPr>
              <a:t>群</a:t>
            </a:r>
            <a:endParaRPr kumimoji="1" lang="en-US" altLang="ja-JP" sz="2400" dirty="0" smtClean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  <a:latin typeface="+mn-ea"/>
              </a:rPr>
              <a:t>統合失調症</a:t>
            </a:r>
            <a:endParaRPr kumimoji="1" lang="ja-JP" altLang="en-US" sz="24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40957" y="3230273"/>
            <a:ext cx="1723549" cy="83099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  <a:latin typeface="+mn-ea"/>
              </a:rPr>
              <a:t>第２群</a:t>
            </a:r>
            <a:endParaRPr kumimoji="1" lang="en-US" altLang="ja-JP" sz="2400" dirty="0" smtClean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  <a:latin typeface="+mn-ea"/>
              </a:rPr>
              <a:t>発 達 障 害</a:t>
            </a:r>
            <a:endParaRPr kumimoji="1" lang="ja-JP" altLang="en-US" sz="24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705016" y="2264008"/>
            <a:ext cx="697627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 smtClean="0"/>
              <a:t>発症</a:t>
            </a:r>
            <a:endParaRPr kumimoji="1" lang="ja-JP" altLang="en-US" sz="2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37237" y="2884388"/>
            <a:ext cx="1105029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精神症状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021150" y="4529846"/>
            <a:ext cx="2738250" cy="40011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 smtClean="0"/>
              <a:t>もともと障害特性がある</a:t>
            </a:r>
            <a:endParaRPr kumimoji="1" lang="ja-JP" altLang="en-US" sz="2000" dirty="0"/>
          </a:p>
        </p:txBody>
      </p:sp>
      <p:sp>
        <p:nvSpPr>
          <p:cNvPr id="26" name="上矢印 25"/>
          <p:cNvSpPr/>
          <p:nvPr/>
        </p:nvSpPr>
        <p:spPr>
          <a:xfrm>
            <a:off x="5421732" y="4323643"/>
            <a:ext cx="132233" cy="221969"/>
          </a:xfrm>
          <a:prstGeom prst="up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930901" y="4528375"/>
            <a:ext cx="1128835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dirty="0" smtClean="0"/>
              <a:t>２次障害</a:t>
            </a:r>
            <a:endParaRPr kumimoji="1" lang="ja-JP" altLang="en-US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33797" y="946410"/>
            <a:ext cx="20858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もともとは、</a:t>
            </a:r>
            <a:endParaRPr kumimoji="1" lang="en-US" altLang="ja-JP" dirty="0" smtClean="0"/>
          </a:p>
          <a:p>
            <a:r>
              <a:rPr lang="ja-JP" altLang="en-US" dirty="0"/>
              <a:t>対人関係</a:t>
            </a:r>
            <a:r>
              <a:rPr lang="ja-JP" altLang="en-US" dirty="0" smtClean="0"/>
              <a:t>も持てる。</a:t>
            </a:r>
            <a:endParaRPr lang="en-US" altLang="ja-JP" dirty="0" smtClean="0"/>
          </a:p>
          <a:p>
            <a:r>
              <a:rPr kumimoji="1" lang="ja-JP" altLang="en-US" dirty="0"/>
              <a:t>集団に</a:t>
            </a:r>
            <a:r>
              <a:rPr kumimoji="1" lang="ja-JP" altLang="en-US" dirty="0" smtClean="0"/>
              <a:t>も</a:t>
            </a:r>
            <a:r>
              <a:rPr kumimoji="1" lang="ja-JP" altLang="en-US" dirty="0"/>
              <a:t>適応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338249" y="2430703"/>
            <a:ext cx="2395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精神障害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陰性症状）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66414" y="2761112"/>
            <a:ext cx="20730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もともとは、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対人</a:t>
            </a:r>
            <a:r>
              <a:rPr lang="ja-JP" altLang="en-US" b="1" dirty="0" smtClean="0">
                <a:solidFill>
                  <a:srgbClr val="FF0000"/>
                </a:solidFill>
              </a:rPr>
              <a:t>関係は苦手。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r>
              <a:rPr kumimoji="1" lang="ja-JP" altLang="en-US" b="1" dirty="0" smtClean="0">
                <a:solidFill>
                  <a:srgbClr val="FF0000"/>
                </a:solidFill>
              </a:rPr>
              <a:t>集団適応も難しい。</a:t>
            </a:r>
            <a:endParaRPr kumimoji="1" lang="en-US" altLang="ja-JP" b="1" dirty="0" smtClean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85241" y="995294"/>
            <a:ext cx="110502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精神症状</a:t>
            </a:r>
            <a:endParaRPr kumimoji="1" lang="ja-JP" altLang="en-US" dirty="0"/>
          </a:p>
        </p:txBody>
      </p:sp>
      <p:sp>
        <p:nvSpPr>
          <p:cNvPr id="34" name="二等辺三角形 33"/>
          <p:cNvSpPr/>
          <p:nvPr/>
        </p:nvSpPr>
        <p:spPr>
          <a:xfrm>
            <a:off x="4097539" y="5345368"/>
            <a:ext cx="726242" cy="61463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矢印コネクタ 35"/>
          <p:cNvCxnSpPr/>
          <p:nvPr/>
        </p:nvCxnSpPr>
        <p:spPr>
          <a:xfrm>
            <a:off x="2139164" y="5965562"/>
            <a:ext cx="6705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122803" y="5540617"/>
            <a:ext cx="1723549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第３群</a:t>
            </a:r>
            <a:endParaRPr lang="en-US" altLang="ja-JP" sz="2400" dirty="0" smtClean="0"/>
          </a:p>
          <a:p>
            <a:pPr algn="dist"/>
            <a:r>
              <a:rPr lang="ja-JP" altLang="en-US" sz="2400" dirty="0" smtClean="0"/>
              <a:t>神経症</a:t>
            </a:r>
            <a:endParaRPr kumimoji="1" lang="ja-JP" altLang="en-US" sz="24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954172" y="5223310"/>
            <a:ext cx="110502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精神症状</a:t>
            </a:r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044864" y="5032786"/>
            <a:ext cx="20858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もともとは、</a:t>
            </a:r>
            <a:endParaRPr kumimoji="1" lang="en-US" altLang="ja-JP" dirty="0" smtClean="0"/>
          </a:p>
          <a:p>
            <a:r>
              <a:rPr lang="ja-JP" altLang="en-US" dirty="0"/>
              <a:t>対人関係</a:t>
            </a:r>
            <a:r>
              <a:rPr lang="ja-JP" altLang="en-US" dirty="0" smtClean="0"/>
              <a:t>も持てる。</a:t>
            </a:r>
            <a:endParaRPr lang="en-US" altLang="ja-JP" dirty="0" smtClean="0"/>
          </a:p>
          <a:p>
            <a:r>
              <a:rPr kumimoji="1" lang="ja-JP" altLang="en-US" dirty="0"/>
              <a:t>集団に</a:t>
            </a:r>
            <a:r>
              <a:rPr kumimoji="1" lang="ja-JP" altLang="en-US" dirty="0" smtClean="0"/>
              <a:t>も</a:t>
            </a:r>
            <a:r>
              <a:rPr kumimoji="1" lang="ja-JP" altLang="en-US" dirty="0"/>
              <a:t>適応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245538" y="2085802"/>
            <a:ext cx="1664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B050"/>
                </a:solidFill>
              </a:rPr>
              <a:t>障害がある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212238" y="4399873"/>
            <a:ext cx="166423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B050"/>
                </a:solidFill>
              </a:rPr>
              <a:t>障害がある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417770" y="6091668"/>
            <a:ext cx="142699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障害はない</a:t>
            </a:r>
            <a:endParaRPr kumimoji="1" lang="ja-JP" altLang="en-US" sz="2000" dirty="0"/>
          </a:p>
        </p:txBody>
      </p:sp>
      <p:sp>
        <p:nvSpPr>
          <p:cNvPr id="11" name="角丸四角形 10"/>
          <p:cNvSpPr/>
          <p:nvPr/>
        </p:nvSpPr>
        <p:spPr>
          <a:xfrm>
            <a:off x="2010119" y="995294"/>
            <a:ext cx="2123716" cy="5561995"/>
          </a:xfrm>
          <a:prstGeom prst="roundRect">
            <a:avLst>
              <a:gd name="adj" fmla="val 10904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6888090" y="995294"/>
            <a:ext cx="2123716" cy="5561995"/>
          </a:xfrm>
          <a:prstGeom prst="roundRect">
            <a:avLst>
              <a:gd name="adj" fmla="val 10904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タイトル 13"/>
          <p:cNvSpPr>
            <a:spLocks noGrp="1"/>
          </p:cNvSpPr>
          <p:nvPr>
            <p:ph type="title"/>
          </p:nvPr>
        </p:nvSpPr>
        <p:spPr>
          <a:xfrm>
            <a:off x="635965" y="25707"/>
            <a:ext cx="7167317" cy="857839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99CC"/>
                </a:solidFill>
              </a:rPr>
              <a:t>ひきこもり３群の違いは・・</a:t>
            </a:r>
            <a:endParaRPr kumimoji="1" lang="ja-JP" altLang="en-US" dirty="0">
              <a:solidFill>
                <a:srgbClr val="FF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78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5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8095932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訪問はしたものの、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611188" y="1341438"/>
            <a:ext cx="82178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ja-JP" altLang="en-US" sz="4000" dirty="0" smtClean="0">
                <a:latin typeface="+mn-ea"/>
              </a:rPr>
              <a:t>本人とは、会えず、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結局は、家族とだけ話して、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その後も家族と会うだけの訪問が、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　続いている。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本人</a:t>
            </a:r>
            <a:r>
              <a:rPr lang="ja-JP" altLang="en-US" sz="4000" dirty="0" smtClean="0">
                <a:latin typeface="+mn-ea"/>
              </a:rPr>
              <a:t>とは、</a:t>
            </a:r>
            <a:r>
              <a:rPr lang="ja-JP" altLang="en-US" sz="4000" dirty="0">
                <a:latin typeface="+mn-ea"/>
              </a:rPr>
              <a:t>会</a:t>
            </a:r>
            <a:r>
              <a:rPr lang="ja-JP" altLang="en-US" sz="4000" dirty="0" smtClean="0">
                <a:latin typeface="+mn-ea"/>
              </a:rPr>
              <a:t>えたけど、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日常会話以上の話は進まず、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その後も長期に訪問が続いている。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こんな</a:t>
            </a:r>
            <a:r>
              <a:rPr lang="ja-JP" altLang="en-US" sz="4000" dirty="0">
                <a:latin typeface="+mn-ea"/>
              </a:rPr>
              <a:t>時</a:t>
            </a:r>
            <a:r>
              <a:rPr lang="ja-JP" altLang="en-US" sz="4000" dirty="0" smtClean="0">
                <a:latin typeface="+mn-ea"/>
              </a:rPr>
              <a:t>は、</a:t>
            </a:r>
            <a:r>
              <a:rPr lang="ja-JP" altLang="en-US" sz="4000" dirty="0">
                <a:latin typeface="+mn-ea"/>
              </a:rPr>
              <a:t>訪問</a:t>
            </a:r>
            <a:r>
              <a:rPr lang="ja-JP" altLang="en-US" sz="4000" dirty="0" smtClean="0">
                <a:latin typeface="+mn-ea"/>
              </a:rPr>
              <a:t>のあり方</a:t>
            </a:r>
            <a:r>
              <a:rPr lang="ja-JP" altLang="en-US" sz="4000" dirty="0">
                <a:latin typeface="+mn-ea"/>
              </a:rPr>
              <a:t>を</a:t>
            </a:r>
            <a:r>
              <a:rPr lang="ja-JP" altLang="en-US" sz="4000" dirty="0" smtClean="0">
                <a:latin typeface="+mn-ea"/>
              </a:rPr>
              <a:t>再検討。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165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8095932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訪問のメリット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611188" y="1341438"/>
            <a:ext cx="82178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ja-JP" altLang="en-US" sz="4000" dirty="0" smtClean="0">
                <a:latin typeface="+mn-ea"/>
              </a:rPr>
              <a:t>もちろん、訪問には、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多くのメリットがあります。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・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何よりも、本人と会える、話せる</a:t>
            </a:r>
            <a:r>
              <a:rPr lang="ja-JP" altLang="en-US" sz="4000" dirty="0" smtClean="0">
                <a:latin typeface="+mn-ea"/>
              </a:rPr>
              <a:t>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・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家庭の様子</a:t>
            </a:r>
            <a:r>
              <a:rPr lang="ja-JP" altLang="en-US" sz="4000" dirty="0" smtClean="0">
                <a:latin typeface="+mn-ea"/>
              </a:rPr>
              <a:t>が、より把握できる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・膠着した状況に、変化が起きる。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・さまざまな情報を、直接提供できる。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訪問をきっかけに、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　より改善する事例もあります。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0183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8095932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訪問の注意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611188" y="1341438"/>
            <a:ext cx="82178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ctr"/>
            <a:r>
              <a:rPr lang="ja-JP" altLang="en-US" sz="4000" dirty="0" smtClean="0">
                <a:latin typeface="+mn-ea"/>
              </a:rPr>
              <a:t>　一方で、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対人恐怖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、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易</a:t>
            </a:r>
            <a:r>
              <a:rPr lang="ja-JP" altLang="ja-JP" sz="4000" b="1" dirty="0">
                <a:solidFill>
                  <a:srgbClr val="00B050"/>
                </a:solidFill>
                <a:latin typeface="+mn-ea"/>
              </a:rPr>
              <a:t>刺激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、</a:t>
            </a:r>
            <a:r>
              <a:rPr lang="ja-JP" altLang="ja-JP" sz="4000" b="1" dirty="0" smtClean="0">
                <a:solidFill>
                  <a:srgbClr val="00B050"/>
                </a:solidFill>
                <a:latin typeface="+mn-ea"/>
              </a:rPr>
              <a:t>強迫症状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などの強い事例</a:t>
            </a:r>
            <a:r>
              <a:rPr lang="ja-JP" altLang="en-US" sz="4000" dirty="0" smtClean="0">
                <a:latin typeface="+mn-ea"/>
              </a:rPr>
              <a:t>では、早急な訪問は、より不安や緊張感を高め、必ずしも効果的でないこともあります。</a:t>
            </a:r>
            <a:endParaRPr lang="en-US" altLang="ja-JP" sz="4000" dirty="0" smtClean="0">
              <a:latin typeface="+mn-ea"/>
            </a:endParaRPr>
          </a:p>
          <a:p>
            <a:pPr fontAlgn="ctr"/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訪問に関しては、原則的に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本人の了解</a:t>
            </a:r>
            <a:r>
              <a:rPr lang="ja-JP" altLang="en-US" sz="4000" dirty="0" smtClean="0">
                <a:latin typeface="+mn-ea"/>
              </a:rPr>
              <a:t>のもと、訪問の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目的</a:t>
            </a:r>
            <a:r>
              <a:rPr lang="ja-JP" altLang="en-US" sz="4000" dirty="0" smtClean="0">
                <a:latin typeface="+mn-ea"/>
              </a:rPr>
              <a:t>を整理して行うことが重要です。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本人には、「会いたくない」をきちんと保障しましょう</a:t>
            </a:r>
            <a:r>
              <a:rPr lang="ja-JP" altLang="en-US" sz="4000" dirty="0" smtClean="0">
                <a:latin typeface="+mn-ea"/>
              </a:rPr>
              <a:t>。</a:t>
            </a:r>
            <a:endParaRPr lang="en-US" altLang="ja-JP" sz="4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7289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5891212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家庭内暴力があっても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611188" y="1341438"/>
            <a:ext cx="82178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ja-JP" altLang="en-US" sz="4000" b="1" dirty="0">
                <a:latin typeface="+mn-ea"/>
              </a:rPr>
              <a:t>本人なりの理由も</a:t>
            </a:r>
            <a:r>
              <a:rPr lang="ja-JP" altLang="en-US" sz="4000" b="1" dirty="0" smtClean="0">
                <a:latin typeface="+mn-ea"/>
              </a:rPr>
              <a:t>知りたいですね。</a:t>
            </a:r>
            <a:endParaRPr lang="ja-JP" altLang="en-US" sz="4000" dirty="0"/>
          </a:p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　①　幻覚妄想がある（精神疾患）。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　②　不快なことがあった。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　　　　背景に、発達障害も。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　③　親に対する反発。自己防衛。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　④　買い物依存、ゲーム依存。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医療受診が必要かどうか、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　見立ても重要です。</a:t>
            </a:r>
            <a:endParaRPr lang="en-US" altLang="ja-JP" sz="40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48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264160" y="1270318"/>
            <a:ext cx="876808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家族支援</a:t>
            </a:r>
            <a:r>
              <a:rPr lang="ja-JP" altLang="en-US" sz="4000" b="1" dirty="0" smtClean="0">
                <a:latin typeface="+mn-ea"/>
              </a:rPr>
              <a:t>　⇒　</a:t>
            </a:r>
            <a:r>
              <a:rPr lang="ja-JP" altLang="en-US" sz="4000" dirty="0" smtClean="0">
                <a:solidFill>
                  <a:srgbClr val="FF0000"/>
                </a:solidFill>
                <a:latin typeface="+mn-ea"/>
              </a:rPr>
              <a:t>個人療法</a:t>
            </a:r>
            <a:endParaRPr lang="en-US" altLang="ja-JP" sz="4000" dirty="0" smtClean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⇒　集団療法　（個人・家族支援は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継続</a:t>
            </a:r>
            <a:r>
              <a:rPr lang="ja-JP" altLang="en-US" sz="4000" b="1" dirty="0" smtClean="0">
                <a:latin typeface="+mn-ea"/>
              </a:rPr>
              <a:t>）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　</a:t>
            </a:r>
            <a:r>
              <a:rPr lang="ja-JP" altLang="en-US" sz="4000" b="1" dirty="0">
                <a:latin typeface="+mn-ea"/>
              </a:rPr>
              <a:t> 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居場所</a:t>
            </a:r>
            <a:r>
              <a:rPr lang="ja-JP" altLang="en-US" sz="4000" b="1" dirty="0" smtClean="0">
                <a:latin typeface="+mn-ea"/>
              </a:rPr>
              <a:t>の提供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⇒　</a:t>
            </a:r>
            <a:r>
              <a:rPr lang="ja-JP" altLang="en-US" sz="4000" dirty="0" smtClean="0">
                <a:solidFill>
                  <a:srgbClr val="00B050"/>
                </a:solidFill>
                <a:latin typeface="+mn-ea"/>
              </a:rPr>
              <a:t>就労支援</a:t>
            </a:r>
            <a:r>
              <a:rPr lang="ja-JP" altLang="en-US" sz="4000" b="1" dirty="0" smtClean="0">
                <a:latin typeface="+mn-ea"/>
              </a:rPr>
              <a:t>、　社会参加・</a:t>
            </a:r>
            <a:r>
              <a:rPr lang="ja-JP" altLang="en-US" sz="4000" dirty="0" smtClean="0">
                <a:solidFill>
                  <a:srgbClr val="FF0000"/>
                </a:solidFill>
                <a:latin typeface="+mn-ea"/>
              </a:rPr>
              <a:t>自立</a:t>
            </a:r>
            <a:r>
              <a:rPr lang="ja-JP" altLang="en-US" sz="4000" b="1" dirty="0" smtClean="0">
                <a:latin typeface="+mn-ea"/>
              </a:rPr>
              <a:t>へ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支援は、徐々に進んできますが、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時には、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停滞</a:t>
            </a:r>
            <a:r>
              <a:rPr lang="ja-JP" altLang="en-US" sz="4000" b="1" dirty="0" smtClean="0">
                <a:latin typeface="+mn-ea"/>
              </a:rPr>
              <a:t>することもあります。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停滞しているときも、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関係を保ち続ける</a:t>
            </a:r>
            <a:r>
              <a:rPr lang="ja-JP" altLang="en-US" sz="4000" b="1" dirty="0" smtClean="0">
                <a:latin typeface="+mn-ea"/>
              </a:rPr>
              <a:t>ことが重要です。</a:t>
            </a:r>
            <a:endParaRPr lang="en-US" altLang="ja-JP" sz="4000" b="1" dirty="0" smtClean="0">
              <a:latin typeface="+mn-ea"/>
            </a:endParaRPr>
          </a:p>
        </p:txBody>
      </p:sp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5891212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支援の経過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64160" y="1310799"/>
            <a:ext cx="2397760" cy="609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+mn-ea"/>
              </a:rPr>
              <a:t>家族支援</a:t>
            </a:r>
            <a:endParaRPr kumimoji="1" lang="ja-JP" altLang="en-US" sz="3600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6794" y="1351280"/>
            <a:ext cx="2397760" cy="609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latin typeface="+mn-ea"/>
              </a:rPr>
              <a:t>個人</a:t>
            </a:r>
            <a:r>
              <a:rPr kumimoji="1" lang="ja-JP" altLang="en-US" sz="3600" dirty="0" smtClean="0">
                <a:latin typeface="+mn-ea"/>
              </a:rPr>
              <a:t>支援</a:t>
            </a:r>
            <a:endParaRPr kumimoji="1" lang="ja-JP" altLang="en-US" sz="3600" dirty="0"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26160" y="1960880"/>
            <a:ext cx="2397760" cy="6096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latin typeface="+mn-ea"/>
              </a:rPr>
              <a:t>集団</a:t>
            </a:r>
            <a:r>
              <a:rPr lang="ja-JP" altLang="en-US" sz="3600" dirty="0" smtClean="0">
                <a:latin typeface="+mn-ea"/>
              </a:rPr>
              <a:t>療法</a:t>
            </a:r>
            <a:endParaRPr kumimoji="1" lang="ja-JP" altLang="en-US" sz="3600" dirty="0"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26160" y="2610961"/>
            <a:ext cx="3444240" cy="6096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latin typeface="+mn-ea"/>
              </a:rPr>
              <a:t>居場所の提供</a:t>
            </a:r>
            <a:endParaRPr kumimoji="1" lang="ja-JP" altLang="en-US" sz="3600" dirty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26160" y="3261042"/>
            <a:ext cx="2397760" cy="609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latin typeface="+mn-ea"/>
              </a:rPr>
              <a:t>就労支援</a:t>
            </a:r>
            <a:endParaRPr kumimoji="1" lang="ja-JP" altLang="en-US" sz="3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4446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7405052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本人と会えなくても、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611188" y="1341438"/>
            <a:ext cx="82178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家族と定期面接をしていく</a:t>
            </a:r>
            <a:r>
              <a:rPr lang="ja-JP" altLang="en-US" sz="4000" b="1" dirty="0">
                <a:latin typeface="+mn-ea"/>
              </a:rPr>
              <a:t>中で</a:t>
            </a:r>
            <a:r>
              <a:rPr lang="ja-JP" altLang="en-US" sz="4000" b="1" dirty="0" smtClean="0">
                <a:latin typeface="+mn-ea"/>
              </a:rPr>
              <a:t>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孤立感のある家族を支えたり、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家族と、ひきこもりについての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　　理解や関わり方を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　　一緒に考えることにより、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ひきこもって</a:t>
            </a:r>
            <a:r>
              <a:rPr lang="ja-JP" altLang="en-US" sz="4000" b="1" dirty="0" smtClean="0">
                <a:latin typeface="+mn-ea"/>
              </a:rPr>
              <a:t>いる本人の状態が、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徐々</a:t>
            </a:r>
            <a:r>
              <a:rPr lang="ja-JP" altLang="en-US" sz="4000" b="1" dirty="0" smtClean="0">
                <a:latin typeface="+mn-ea"/>
              </a:rPr>
              <a:t>に安定してくることも、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　　珍しく</a:t>
            </a:r>
            <a:r>
              <a:rPr lang="ja-JP" altLang="en-US" sz="4000" b="1" smtClean="0">
                <a:latin typeface="+mn-ea"/>
              </a:rPr>
              <a:t>ありません。</a:t>
            </a:r>
            <a:endParaRPr lang="en-US" altLang="ja-JP" sz="40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9353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7405052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まずは、エネルギーの回復を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611188" y="1341438"/>
            <a:ext cx="82178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ある</a:t>
            </a:r>
            <a:r>
              <a:rPr lang="ja-JP" altLang="en-US" sz="4000" b="1" dirty="0">
                <a:latin typeface="+mn-ea"/>
              </a:rPr>
              <a:t>程度</a:t>
            </a:r>
            <a:r>
              <a:rPr lang="ja-JP" altLang="en-US" sz="4000" b="1" dirty="0" smtClean="0">
                <a:latin typeface="+mn-ea"/>
              </a:rPr>
              <a:t>、</a:t>
            </a:r>
            <a:r>
              <a:rPr lang="ja-JP" altLang="en-US" sz="4000" b="1" dirty="0">
                <a:latin typeface="+mn-ea"/>
              </a:rPr>
              <a:t>エネルギ</a:t>
            </a:r>
            <a:r>
              <a:rPr lang="ja-JP" altLang="en-US" sz="4000" b="1" dirty="0" smtClean="0">
                <a:latin typeface="+mn-ea"/>
              </a:rPr>
              <a:t>ーが回復する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までは、安心、安全な環境で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日常のあいさつ、声かけ程度で、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じっくりと、付き合いましょう。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早急な本人への刺激は、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　再び、エネルギーの低下を招いたり、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攻撃性</a:t>
            </a:r>
            <a:r>
              <a:rPr lang="ja-JP" altLang="en-US" sz="4000" b="1" dirty="0" smtClean="0">
                <a:latin typeface="+mn-ea"/>
              </a:rPr>
              <a:t>が、十分に、回復していないと、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混乱を招くことがあります。</a:t>
            </a:r>
            <a:endParaRPr lang="en-US" altLang="ja-JP" sz="40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438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7405052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エネルギーが回復してきたら、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611188" y="1341438"/>
            <a:ext cx="82178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　外に出る不安が</a:t>
            </a:r>
            <a:r>
              <a:rPr lang="ja-JP" altLang="en-US" sz="4000" b="1" dirty="0">
                <a:latin typeface="+mn-ea"/>
              </a:rPr>
              <a:t>高</a:t>
            </a:r>
            <a:r>
              <a:rPr lang="ja-JP" altLang="en-US" sz="4000" b="1" dirty="0" smtClean="0">
                <a:latin typeface="+mn-ea"/>
              </a:rPr>
              <a:t>ければ、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家の</a:t>
            </a:r>
            <a:r>
              <a:rPr lang="ja-JP" altLang="en-US" sz="4000" b="1" dirty="0">
                <a:solidFill>
                  <a:srgbClr val="00B050"/>
                </a:solidFill>
                <a:latin typeface="+mn-ea"/>
              </a:rPr>
              <a:t>中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で</a:t>
            </a:r>
            <a:r>
              <a:rPr lang="ja-JP" altLang="en-US" sz="4000" b="1" dirty="0">
                <a:latin typeface="+mn-ea"/>
              </a:rPr>
              <a:t>、</a:t>
            </a:r>
            <a:r>
              <a:rPr lang="ja-JP" altLang="en-US" sz="4000" b="1" dirty="0" smtClean="0">
                <a:latin typeface="+mn-ea"/>
              </a:rPr>
              <a:t>まずは、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出来ることから</a:t>
            </a:r>
            <a:r>
              <a:rPr lang="ja-JP" altLang="en-US" sz="4000" b="1" dirty="0" smtClean="0">
                <a:latin typeface="+mn-ea"/>
              </a:rPr>
              <a:t>考えましょう。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対人恐怖</a:t>
            </a:r>
            <a:r>
              <a:rPr lang="ja-JP" altLang="en-US" sz="4000" b="1" dirty="0" smtClean="0">
                <a:latin typeface="+mn-ea"/>
              </a:rPr>
              <a:t>が強い、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強迫性（こだわり）</a:t>
            </a:r>
            <a:r>
              <a:rPr lang="ja-JP" altLang="en-US" sz="4000" b="1" dirty="0" smtClean="0">
                <a:latin typeface="+mn-ea"/>
              </a:rPr>
              <a:t>が強いなら、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　</a:t>
            </a:r>
            <a:r>
              <a:rPr lang="ja-JP" altLang="en-US" sz="4000" b="1" dirty="0" smtClean="0">
                <a:latin typeface="+mn-ea"/>
              </a:rPr>
              <a:t>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人と会うことがない、少ない</a:t>
            </a:r>
            <a:r>
              <a:rPr lang="ja-JP" altLang="en-US" sz="4000" b="1" dirty="0" smtClean="0">
                <a:latin typeface="+mn-ea"/>
              </a:rPr>
              <a:t>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　　</a:t>
            </a: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自分のペース</a:t>
            </a:r>
            <a:r>
              <a:rPr lang="ja-JP" altLang="en-US" sz="4000" b="1" dirty="0" smtClean="0">
                <a:latin typeface="+mn-ea"/>
              </a:rPr>
              <a:t>でできるもの。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　から、はじめて行きましょう。</a:t>
            </a:r>
            <a:endParaRPr lang="en-US" altLang="ja-JP" sz="40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5914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7405052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自宅でできること・・。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611188" y="1341438"/>
            <a:ext cx="82178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人と会うことがない、少ない</a:t>
            </a:r>
            <a:r>
              <a:rPr lang="ja-JP" altLang="en-US" sz="4000" b="1" dirty="0" smtClean="0">
                <a:latin typeface="+mn-ea"/>
              </a:rPr>
              <a:t>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solidFill>
                  <a:srgbClr val="00B050"/>
                </a:solidFill>
                <a:latin typeface="+mn-ea"/>
              </a:rPr>
              <a:t>自分のペース</a:t>
            </a:r>
            <a:r>
              <a:rPr lang="ja-JP" altLang="en-US" sz="4000" b="1" dirty="0" smtClean="0">
                <a:latin typeface="+mn-ea"/>
              </a:rPr>
              <a:t>でできるもの。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　洗濯物をたたむ。風呂を洗う。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　料理を手伝う。後片付けをする。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頼</a:t>
            </a:r>
            <a:r>
              <a:rPr lang="ja-JP" altLang="en-US" sz="4000" b="1" dirty="0" smtClean="0">
                <a:latin typeface="+mn-ea"/>
              </a:rPr>
              <a:t>むときは、</a:t>
            </a:r>
            <a:endParaRPr lang="en-US" altLang="ja-JP" sz="4000" b="1" dirty="0" smtClean="0">
              <a:latin typeface="+mn-ea"/>
            </a:endParaRPr>
          </a:p>
          <a:p>
            <a:pPr>
              <a:defRPr/>
            </a:pPr>
            <a:r>
              <a:rPr lang="en-US" altLang="ja-JP" sz="4000" b="1" dirty="0" smtClean="0">
                <a:solidFill>
                  <a:srgbClr val="7030A0"/>
                </a:solidFill>
                <a:latin typeface="+mn-ea"/>
              </a:rPr>
              <a:t>×</a:t>
            </a:r>
            <a:r>
              <a:rPr lang="ja-JP" altLang="en-US" sz="4000" b="1" dirty="0" smtClean="0">
                <a:solidFill>
                  <a:srgbClr val="7030A0"/>
                </a:solidFill>
                <a:latin typeface="+mn-ea"/>
              </a:rPr>
              <a:t>「家にいるなら、手伝いなさい」</a:t>
            </a:r>
            <a:endParaRPr lang="en-US" altLang="ja-JP" sz="4000" b="1" dirty="0" smtClean="0">
              <a:solidFill>
                <a:srgbClr val="7030A0"/>
              </a:solidFill>
              <a:latin typeface="+mn-ea"/>
            </a:endParaRPr>
          </a:p>
          <a:p>
            <a:pPr>
              <a:defRPr/>
            </a:pPr>
            <a:r>
              <a:rPr lang="ja-JP" altLang="en-US" sz="4000" b="1" dirty="0" smtClean="0">
                <a:solidFill>
                  <a:srgbClr val="FF0000"/>
                </a:solidFill>
                <a:latin typeface="+mn-ea"/>
              </a:rPr>
              <a:t>〇「手伝ってくれると、家族が助かる」</a:t>
            </a:r>
            <a:endParaRPr lang="en-US" altLang="ja-JP" sz="4000" b="1" dirty="0" smtClean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r>
              <a:rPr lang="ja-JP" altLang="en-US" sz="4000" b="1" dirty="0">
                <a:latin typeface="+mn-ea"/>
              </a:rPr>
              <a:t>　</a:t>
            </a:r>
            <a:r>
              <a:rPr lang="ja-JP" altLang="en-US" sz="4000" b="1" dirty="0" smtClean="0">
                <a:latin typeface="+mn-ea"/>
              </a:rPr>
              <a:t>自分も役に立っていうという感覚で。</a:t>
            </a:r>
            <a:endParaRPr lang="en-US" altLang="ja-JP" sz="4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837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5"/>
          <p:cNvSpPr txBox="1">
            <a:spLocks/>
          </p:cNvSpPr>
          <p:nvPr/>
        </p:nvSpPr>
        <p:spPr>
          <a:xfrm>
            <a:off x="611188" y="0"/>
            <a:ext cx="7405052" cy="87312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ja-JP" altLang="en-US" sz="4400" dirty="0" smtClean="0">
                <a:latin typeface="+mj-ea"/>
                <a:ea typeface="+mj-ea"/>
                <a:cs typeface="+mj-cs"/>
              </a:rPr>
              <a:t>外に出かけるときは・・。</a:t>
            </a:r>
            <a:endParaRPr lang="ja-JP" altLang="en-US" sz="4400" dirty="0">
              <a:latin typeface="+mj-ea"/>
              <a:ea typeface="+mj-ea"/>
              <a:cs typeface="+mj-cs"/>
            </a:endParaRPr>
          </a:p>
        </p:txBody>
      </p:sp>
      <p:sp>
        <p:nvSpPr>
          <p:cNvPr id="26627" name="テキスト ボックス 5"/>
          <p:cNvSpPr txBox="1">
            <a:spLocks noChangeArrowheads="1"/>
          </p:cNvSpPr>
          <p:nvPr/>
        </p:nvSpPr>
        <p:spPr bwMode="auto">
          <a:xfrm>
            <a:off x="611188" y="1341438"/>
            <a:ext cx="82178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defRPr/>
            </a:pPr>
            <a:r>
              <a:rPr lang="ja-JP" altLang="en-US" sz="4000" dirty="0" smtClean="0">
                <a:latin typeface="+mn-ea"/>
              </a:rPr>
              <a:t>外に連れ出そうと思うのではなく、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 smtClean="0">
                <a:latin typeface="+mn-ea"/>
              </a:rPr>
              <a:t>最初は、家族の</a:t>
            </a:r>
            <a:r>
              <a:rPr lang="ja-JP" altLang="en-US" sz="4000" dirty="0">
                <a:latin typeface="+mn-ea"/>
              </a:rPr>
              <a:t>外出</a:t>
            </a:r>
            <a:r>
              <a:rPr lang="ja-JP" altLang="en-US" sz="4000" dirty="0" smtClean="0">
                <a:latin typeface="+mn-ea"/>
              </a:rPr>
              <a:t>に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　　付き合ってもらうという感覚で。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対人恐怖が、軽減してくると、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自分なりに、外出できるようになる。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endParaRPr lang="en-US" altLang="ja-JP" sz="4000" dirty="0">
              <a:latin typeface="+mn-ea"/>
            </a:endParaRPr>
          </a:p>
          <a:p>
            <a:pPr>
              <a:defRPr/>
            </a:pPr>
            <a:r>
              <a:rPr lang="en-US" altLang="ja-JP" sz="4000" dirty="0" smtClean="0">
                <a:latin typeface="+mn-ea"/>
              </a:rPr>
              <a:t>※</a:t>
            </a:r>
            <a:r>
              <a:rPr lang="ja-JP" altLang="en-US" sz="4000" dirty="0" smtClean="0">
                <a:latin typeface="+mn-ea"/>
              </a:rPr>
              <a:t>無理して連れ出すのは、逆効果。</a:t>
            </a:r>
            <a:endParaRPr lang="en-US" altLang="ja-JP" sz="4000" dirty="0" smtClean="0">
              <a:latin typeface="+mn-ea"/>
            </a:endParaRPr>
          </a:p>
          <a:p>
            <a:pPr>
              <a:defRPr/>
            </a:pPr>
            <a:r>
              <a:rPr lang="ja-JP" altLang="en-US" sz="4000" dirty="0">
                <a:latin typeface="+mn-ea"/>
              </a:rPr>
              <a:t>　</a:t>
            </a:r>
            <a:r>
              <a:rPr lang="ja-JP" altLang="en-US" sz="4000" dirty="0" smtClean="0">
                <a:latin typeface="+mn-ea"/>
              </a:rPr>
              <a:t>かえって、対人恐怖を高めることも。</a:t>
            </a:r>
            <a:endParaRPr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5373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Franklin Gothic Medium"/>
        <a:ea typeface="HGP創英角ｺﾞｼｯｸUB"/>
        <a:cs typeface=""/>
      </a:majorFont>
      <a:minorFont>
        <a:latin typeface="Franklin Gothic Book"/>
        <a:ea typeface="ＭＳ Ｐ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4419</TotalTime>
  <Words>2918</Words>
  <Application>Microsoft Office PowerPoint</Application>
  <PresentationFormat>画面に合わせる (4:3)</PresentationFormat>
  <Paragraphs>1069</Paragraphs>
  <Slides>110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110</vt:i4>
      </vt:variant>
    </vt:vector>
  </HeadingPairs>
  <TitlesOfParts>
    <vt:vector size="118" baseType="lpstr">
      <vt:lpstr>Franklin Gothic Book</vt:lpstr>
      <vt:lpstr>HGP創英角ｺﾞｼｯｸUB</vt:lpstr>
      <vt:lpstr>ＭＳ Ｐゴシック</vt:lpstr>
      <vt:lpstr>Arial</vt:lpstr>
      <vt:lpstr>Calibri</vt:lpstr>
      <vt:lpstr>Franklin Gothic Medium</vt:lpstr>
      <vt:lpstr>Times New Roman</vt:lpstr>
      <vt:lpstr>Office テーマ</vt:lpstr>
      <vt:lpstr>ひきこもりに関する理解と 支援の流れ  ～ワークショップ用・ピンク追加ｖｅｒ．～　　　　・　　　</vt:lpstr>
      <vt:lpstr>①　ひきこもりについて</vt:lpstr>
      <vt:lpstr>「ひきこもり」とは、</vt:lpstr>
      <vt:lpstr>「ニート」と 「ひきこもり」</vt:lpstr>
      <vt:lpstr>３０年程前、</vt:lpstr>
      <vt:lpstr>ところが、２０年程前から、</vt:lpstr>
      <vt:lpstr>そして、１０年程前から、</vt:lpstr>
      <vt:lpstr>ひきこもりは３つに分類されますが、</vt:lpstr>
      <vt:lpstr>ひきこもり３群の違いは・・</vt:lpstr>
      <vt:lpstr>第１群：精神疾患の場合は</vt:lpstr>
      <vt:lpstr>精神疾患の場合でも、</vt:lpstr>
      <vt:lpstr>診断の鑑別も、</vt:lpstr>
      <vt:lpstr>ひきこもりになる、きっかけは、</vt:lpstr>
      <vt:lpstr>ひきこもりの数は・・</vt:lpstr>
      <vt:lpstr>ひきこもりの数は・・２</vt:lpstr>
      <vt:lpstr>中高年のひきこもり者の課題は？</vt:lpstr>
      <vt:lpstr>ひきこもりの数　３</vt:lpstr>
      <vt:lpstr>②　ひきこもりの回復経過</vt:lpstr>
      <vt:lpstr>ひきこもりの相談では、</vt:lpstr>
      <vt:lpstr>ひきこもりの背景には、</vt:lpstr>
      <vt:lpstr>エネルギーの低下のサイン①　</vt:lpstr>
      <vt:lpstr>エネルギーの低下のサイン①　なら</vt:lpstr>
      <vt:lpstr>エネルギーの低下のサイン②</vt:lpstr>
      <vt:lpstr>エネルギーの低下のサイン③</vt:lpstr>
      <vt:lpstr>エネルギーが低下すると</vt:lpstr>
      <vt:lpstr>ゲーム依存なの？？</vt:lpstr>
      <vt:lpstr>こんなときは</vt:lpstr>
      <vt:lpstr>PowerPoint プレゼンテーション</vt:lpstr>
      <vt:lpstr>エネルギーの低下は、</vt:lpstr>
      <vt:lpstr>ひきこもりの回復には、</vt:lpstr>
      <vt:lpstr>家族の不安を和らげることも・・</vt:lpstr>
      <vt:lpstr>ひきこもりの回復には、</vt:lpstr>
      <vt:lpstr>ひきこもりの回復には、</vt:lpstr>
      <vt:lpstr>エネルギーが回復してくると、</vt:lpstr>
      <vt:lpstr>そして、</vt:lpstr>
      <vt:lpstr>ひきこもりの回復　Stage</vt:lpstr>
      <vt:lpstr>エネルギーの回復につれて、</vt:lpstr>
      <vt:lpstr>PowerPoint プレゼンテーション</vt:lpstr>
      <vt:lpstr>エネルギーが回復したのに</vt:lpstr>
      <vt:lpstr>エネルギーが回復したのに</vt:lpstr>
      <vt:lpstr>エネルギーが回復したのに</vt:lpstr>
      <vt:lpstr>ひきこもりの背景には、</vt:lpstr>
      <vt:lpstr>対人恐怖、集団恐怖の背景。</vt:lpstr>
      <vt:lpstr>対人恐怖、集団恐怖が強いと、</vt:lpstr>
      <vt:lpstr>恐怖症状の軽減は、</vt:lpstr>
      <vt:lpstr>恐怖症状の軽減は、２</vt:lpstr>
      <vt:lpstr>発達障害がある場合は、</vt:lpstr>
      <vt:lpstr>発達障害の多くの人は、</vt:lpstr>
      <vt:lpstr>PowerPoint プレゼンテーション</vt:lpstr>
      <vt:lpstr>ひきこもりの中でも、</vt:lpstr>
      <vt:lpstr>ひきこもりの中でも、</vt:lpstr>
      <vt:lpstr>また、発達障害の人は、</vt:lpstr>
      <vt:lpstr>再び、ひきこもりに・・。</vt:lpstr>
      <vt:lpstr>③　ひきこもりの長期化</vt:lpstr>
      <vt:lpstr>ひきこもりの相談のゴールって？</vt:lpstr>
      <vt:lpstr>ひきこもりの相談のゴールって？</vt:lpstr>
      <vt:lpstr>では、ひきこもり相談のゴールは？</vt:lpstr>
      <vt:lpstr>統合失調症の場合は・・・</vt:lpstr>
      <vt:lpstr>ひきこもりの場合は・・・</vt:lpstr>
      <vt:lpstr>継続支援は、</vt:lpstr>
      <vt:lpstr>ひきこもりの長期化の症状</vt:lpstr>
      <vt:lpstr>長期ひきこもりの３症状の影響</vt:lpstr>
      <vt:lpstr>これらの３症状があると、</vt:lpstr>
      <vt:lpstr>PowerPoint プレゼンテーション</vt:lpstr>
      <vt:lpstr>PowerPoint プレゼンテーション</vt:lpstr>
      <vt:lpstr>ときに、薬物療法も、</vt:lpstr>
      <vt:lpstr>発達障害の人への関わりとして、</vt:lpstr>
      <vt:lpstr>ひきこもりの状態の軽減</vt:lpstr>
      <vt:lpstr>ひきこもりの回復には、</vt:lpstr>
      <vt:lpstr>保健所におけるひきこもり相談 への対応と支援</vt:lpstr>
      <vt:lpstr>ひきこもりの相談は、</vt:lpstr>
      <vt:lpstr>一般就労の相談であれば、</vt:lpstr>
      <vt:lpstr>この他にも、</vt:lpstr>
      <vt:lpstr>この他にも、</vt:lpstr>
      <vt:lpstr>保健所の相談には、</vt:lpstr>
      <vt:lpstr>さて、相談にこられましたが・・</vt:lpstr>
      <vt:lpstr>相談の多くは、</vt:lpstr>
      <vt:lpstr>相談の多くは、</vt:lpstr>
      <vt:lpstr>PowerPoint プレゼンテーション</vt:lpstr>
      <vt:lpstr>PowerPoint プレゼンテーション</vt:lpstr>
      <vt:lpstr>家族を悩ませる言葉</vt:lpstr>
      <vt:lpstr>家族も孤立している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対人恐怖・疲労は大きな課題</vt:lpstr>
      <vt:lpstr>発達障害を背景とする ひきこもりへの関わり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発達障害者への支援が上手くいかない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熊谷 直樹</cp:lastModifiedBy>
  <cp:revision>214</cp:revision>
  <cp:lastPrinted>2018-09-27T02:13:30Z</cp:lastPrinted>
  <dcterms:created xsi:type="dcterms:W3CDTF">2015-11-23T13:21:23Z</dcterms:created>
  <dcterms:modified xsi:type="dcterms:W3CDTF">2019-03-17T10:39:38Z</dcterms:modified>
</cp:coreProperties>
</file>